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8" r:id="rId4"/>
    <p:sldId id="263" r:id="rId5"/>
    <p:sldId id="261" r:id="rId6"/>
    <p:sldId id="264" r:id="rId7"/>
    <p:sldId id="270" r:id="rId8"/>
    <p:sldId id="272" r:id="rId9"/>
    <p:sldId id="274" r:id="rId10"/>
    <p:sldId id="275" r:id="rId11"/>
    <p:sldId id="278" r:id="rId12"/>
    <p:sldId id="283" r:id="rId13"/>
    <p:sldId id="281" r:id="rId14"/>
    <p:sldId id="282" r:id="rId15"/>
    <p:sldId id="287" r:id="rId16"/>
    <p:sldId id="289" r:id="rId17"/>
    <p:sldId id="285" r:id="rId18"/>
    <p:sldId id="284" r:id="rId19"/>
    <p:sldId id="286" r:id="rId20"/>
    <p:sldId id="291" r:id="rId21"/>
    <p:sldId id="296" r:id="rId22"/>
    <p:sldId id="297" r:id="rId23"/>
    <p:sldId id="294" r:id="rId24"/>
    <p:sldId id="290" r:id="rId25"/>
    <p:sldId id="29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8CB07-0B4B-4E12-90E8-1BF079897CFF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F045C-1F6E-4D24-9790-85723322D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08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Arial" pitchFamily="34" charset="0"/>
            </a:endParaRPr>
          </a:p>
        </p:txBody>
      </p:sp>
      <p:sp>
        <p:nvSpPr>
          <p:cNvPr id="2508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07FC337-B5A2-49E0-A977-3FC2790DABD2}" type="slidenum">
              <a:rPr lang="ru-RU" sz="1200">
                <a:latin typeface="Calibri" pitchFamily="34" charset="0"/>
              </a:rPr>
              <a:pPr algn="r"/>
              <a:t>6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595E2F-4F02-4571-8E5D-12EBEE43AF20}" type="slidenum">
              <a:rPr lang="ru-RU" smtClean="0"/>
              <a:pPr>
                <a:defRPr/>
              </a:pPr>
              <a:t>18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ECE83D-E43D-4C1A-9A8F-1000DB64C864}" type="slidenum">
              <a:rPr lang="ru-RU" smtClean="0"/>
              <a:pPr>
                <a:defRPr/>
              </a:pPr>
              <a:t>19</a:t>
            </a:fld>
            <a:endParaRPr lang="ru-RU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72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Arial" pitchFamily="34" charset="0"/>
            </a:endParaRPr>
          </a:p>
        </p:txBody>
      </p:sp>
      <p:sp>
        <p:nvSpPr>
          <p:cNvPr id="2672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18D633-53C0-44C7-8B0A-57CED5040D35}" type="slidenum">
              <a:rPr lang="ru-RU" sz="1200">
                <a:latin typeface="Calibri" pitchFamily="34" charset="0"/>
              </a:rPr>
              <a:pPr algn="r"/>
              <a:t>20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E9EADF-83BA-482D-9D5C-E5D52F5BECFE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B854D-EFF9-4EED-9132-F46AFC14F377}" type="slidenum">
              <a:rPr lang="ru-RU" smtClean="0"/>
              <a:pPr>
                <a:defRPr/>
              </a:pPr>
              <a:t>9</a:t>
            </a:fld>
            <a:endParaRPr lang="ru-RU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281A78-B598-44B1-875C-45A4EABAFA8C}" type="slidenum">
              <a:rPr lang="ru-RU" smtClean="0"/>
              <a:pPr>
                <a:defRPr/>
              </a:pPr>
              <a:t>11</a:t>
            </a:fld>
            <a:endParaRPr lang="ru-RU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80651C-EBC5-4B28-91F1-E07409FB2CB9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6E5BC6-E3AE-4730-9318-0126F6AF2A63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343400"/>
            <a:ext cx="5486400" cy="4114800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5A0312-1C84-461B-910D-CF0B43662B2A}" type="slidenum">
              <a:rPr lang="ru-RU"/>
              <a:pPr/>
              <a:t>15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C8CA02-AE17-4AF8-94FA-4EF09F51DDE6}" type="slidenum">
              <a:rPr lang="ru-RU"/>
              <a:pPr/>
              <a:t>16</a:t>
            </a:fld>
            <a:endParaRPr lang="ru-RU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B26B9E-100C-41FE-8B5A-6F9030040DE1}" type="slidenum">
              <a:rPr lang="ru-RU" smtClean="0"/>
              <a:pPr>
                <a:defRPr/>
              </a:pPr>
              <a:t>17</a:t>
            </a:fld>
            <a:endParaRPr lang="ru-RU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513" y="274638"/>
            <a:ext cx="649128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16013" y="1600200"/>
            <a:ext cx="37084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976813" y="1600200"/>
            <a:ext cx="3709987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B980B-C543-4ACB-93C8-73A18391F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03.05.17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1.jpeg"/><Relationship Id="rId12" Type="http://schemas.openxmlformats.org/officeDocument/2006/relationships/image" Target="../media/image37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pbo2.ru/obraschenie-s-othodami" TargetMode="Externa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ecomobile.infoeco.ru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149080"/>
            <a:ext cx="8640960" cy="50405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Урок экологии: 5-9 классы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Экологические проблемы Санкт-Петербурга </a:t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пути их решения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5373216"/>
            <a:ext cx="6768752" cy="1484784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pic>
        <p:nvPicPr>
          <p:cNvPr id="4" name="Picture 63" descr="62627_IMG0351resiz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120680" cy="360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1418" r="1418"/>
          <a:stretch>
            <a:fillRect/>
          </a:stretch>
        </p:blipFill>
        <p:spPr bwMode="auto">
          <a:xfrm>
            <a:off x="6705600" y="4953000"/>
            <a:ext cx="228600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ВОДОКАНАЛЕ САНКТ-ПЕТЕРБУРГА «РАБОТАЮТ» РАКИ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1520" y="908720"/>
            <a:ext cx="4435475" cy="4000847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80000"/>
              </a:lnSpc>
              <a:spcBef>
                <a:spcPts val="384"/>
              </a:spcBef>
              <a:buNone/>
              <a:defRPr/>
            </a:pPr>
            <a:r>
              <a:rPr lang="ru-RU" sz="1800" b="1" dirty="0" smtClean="0"/>
              <a:t>Речная вода на очистных сооружениях водопроводных станций и проходит несколько этапов очистки. С 2003 г. также начала</a:t>
            </a:r>
            <a:br>
              <a:rPr lang="ru-RU" sz="1800" b="1" dirty="0" smtClean="0"/>
            </a:br>
            <a:r>
              <a:rPr lang="ru-RU" sz="1800" b="1" dirty="0" smtClean="0"/>
              <a:t>работать самая крупная в мире система </a:t>
            </a:r>
            <a:r>
              <a:rPr lang="ru-RU" sz="1800" b="1" i="1" dirty="0" smtClean="0">
                <a:solidFill>
                  <a:srgbClr val="0070C0"/>
                </a:solidFill>
              </a:rPr>
              <a:t>обеззараживания воды ультрафиолетом</a:t>
            </a:r>
            <a:r>
              <a:rPr lang="ru-RU" sz="1800" b="1" dirty="0" smtClean="0">
                <a:solidFill>
                  <a:srgbClr val="0070C0"/>
                </a:solidFill>
              </a:rPr>
              <a:t>.</a:t>
            </a:r>
          </a:p>
          <a:p>
            <a:pPr marL="0" indent="457200" algn="just" eaLnBrk="1" hangingPunct="1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457200" algn="just" eaLnBrk="1" hangingPunct="1">
              <a:lnSpc>
                <a:spcPct val="80000"/>
              </a:lnSpc>
              <a:spcBef>
                <a:spcPts val="384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Какие способы очистки воды используются на водопроводных станциях?</a:t>
            </a:r>
          </a:p>
        </p:txBody>
      </p:sp>
      <p:sp>
        <p:nvSpPr>
          <p:cNvPr id="48132" name="Rectangle 5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dirty="0" smtClean="0"/>
              <a:t>Рак - биоиндикатор</a:t>
            </a:r>
          </a:p>
        </p:txBody>
      </p:sp>
      <p:sp>
        <p:nvSpPr>
          <p:cNvPr id="317447" name="Rectangle 7"/>
          <p:cNvSpPr>
            <a:spLocks noChangeArrowheads="1"/>
          </p:cNvSpPr>
          <p:nvPr/>
        </p:nvSpPr>
        <p:spPr bwMode="auto">
          <a:xfrm>
            <a:off x="231775" y="3789040"/>
            <a:ext cx="8680450" cy="254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457200" algn="just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endParaRPr lang="ru-RU" sz="1600" b="1" dirty="0" smtClean="0">
              <a:latin typeface="+mn-lt"/>
              <a:cs typeface="+mn-cs"/>
            </a:endParaRPr>
          </a:p>
          <a:p>
            <a:pPr indent="457200" algn="just">
              <a:lnSpc>
                <a:spcPct val="80000"/>
              </a:lnSpc>
              <a:spcBef>
                <a:spcPts val="384"/>
              </a:spcBef>
              <a:defRPr/>
            </a:pPr>
            <a:r>
              <a:rPr lang="ru-RU" b="1" dirty="0" smtClean="0"/>
              <a:t>Качество воды на всех водопроводных станциях и на очистных сооружениях контролируют </a:t>
            </a:r>
            <a:r>
              <a:rPr lang="ru-RU" b="1" dirty="0" smtClean="0">
                <a:solidFill>
                  <a:srgbClr val="C00000"/>
                </a:solidFill>
              </a:rPr>
              <a:t>животные-биоиндикаторы – речные раки. </a:t>
            </a:r>
            <a:r>
              <a:rPr lang="ru-RU" b="1" dirty="0" smtClean="0"/>
              <a:t>Если в воде, которую берут из Невы, окажутся токсичные вещества, у раков учащается сердцебиение.</a:t>
            </a:r>
          </a:p>
          <a:p>
            <a:pPr indent="457200" algn="just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r>
              <a:rPr lang="ru-RU" b="1" dirty="0" smtClean="0">
                <a:latin typeface="+mn-lt"/>
                <a:cs typeface="+mn-cs"/>
              </a:rPr>
              <a:t>В </a:t>
            </a:r>
            <a:r>
              <a:rPr lang="ru-RU" b="1" dirty="0">
                <a:latin typeface="+mn-lt"/>
                <a:cs typeface="+mn-cs"/>
              </a:rPr>
              <a:t>«штате» Главной водопроводной станции - 12 речных раков.  Рабочий график раков: двое суток в аквариуме под наблюдением, затем – четверо суток отдыха и активной еды. На службу в Водоканал принимают раков только мужского пола</a:t>
            </a:r>
            <a:r>
              <a:rPr lang="ru-RU" b="1" dirty="0" smtClean="0">
                <a:latin typeface="+mn-lt"/>
                <a:cs typeface="+mn-cs"/>
              </a:rPr>
              <a:t>. </a:t>
            </a:r>
          </a:p>
          <a:p>
            <a:pPr indent="457200" algn="just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  <a:cs typeface="+mn-cs"/>
              </a:rPr>
              <a:t>Как вы думаете, почему?</a:t>
            </a:r>
          </a:p>
          <a:p>
            <a:pPr indent="457200" algn="just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indent="457200" algn="just">
              <a:lnSpc>
                <a:spcPct val="80000"/>
              </a:lnSpc>
              <a:spcBef>
                <a:spcPts val="384"/>
              </a:spcBef>
              <a:buFont typeface="Wingdings" pitchFamily="2" charset="2"/>
              <a:buNone/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pic>
        <p:nvPicPr>
          <p:cNvPr id="317448" name="Picture 8" descr="img_2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692696"/>
            <a:ext cx="4115482" cy="2881536"/>
          </a:xfrm>
          <a:prstGeom prst="rect">
            <a:avLst/>
          </a:prstGeom>
          <a:ln>
            <a:solidFill>
              <a:srgbClr val="0099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135" name="Rectangle 9"/>
          <p:cNvSpPr>
            <a:spLocks noChangeArrowheads="1"/>
          </p:cNvSpPr>
          <p:nvPr/>
        </p:nvSpPr>
        <p:spPr bwMode="auto">
          <a:xfrm>
            <a:off x="5148064" y="3668097"/>
            <a:ext cx="34291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/>
              <a:t>Рак - биоиндикатор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021288"/>
            <a:ext cx="91440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ctr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Доброкачественной питьевой водой обеспечено 100% населения Санкт-Петербурга</a:t>
            </a:r>
          </a:p>
          <a:p>
            <a:pPr indent="180000" algn="just">
              <a:lnSpc>
                <a:spcPct val="80000"/>
              </a:lnSpc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96" name="Picture 28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9450" y="4808538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86395" name="Picture 27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4808538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86394" name="Picture 26" descr="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8938" y="4806950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86393" name="Picture 25" descr="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8150" y="2722563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86392" name="Picture 24" descr="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24400" y="2733675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86391" name="Picture 23" descr="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76525" y="2725738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sp>
        <p:nvSpPr>
          <p:cNvPr id="18637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571999" cy="8367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ВОДУ НУЖНО ЭКОНОМИТЬ!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325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692696"/>
            <a:ext cx="5256584" cy="1944217"/>
          </a:xfrm>
        </p:spPr>
        <p:txBody>
          <a:bodyPr>
            <a:normAutofit fontScale="92500" lnSpcReduction="2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/>
              <a:t>       </a:t>
            </a:r>
            <a:r>
              <a:rPr lang="ru-RU" sz="1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 нормам на каждого жителя Санкт-Петербурга должно расходоваться 220 л холодной воды в сутки. Фактический расход воды составляет не   менее 300 л в сутки на человека.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5397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b="1" dirty="0" smtClean="0">
                <a:solidFill>
                  <a:srgbClr val="002060"/>
                </a:solidFill>
              </a:rPr>
              <a:t>Самые простые способы экономии воды отражены на пиктограммах. Объясните смысл каждой из них. Проверьте свои ответы, нажав на пиктограмму.</a:t>
            </a:r>
          </a:p>
        </p:txBody>
      </p:sp>
      <p:pic>
        <p:nvPicPr>
          <p:cNvPr id="186374" name="Picture 6" descr="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9763" y="2732088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sp>
        <p:nvSpPr>
          <p:cNvPr id="53259" name="Text Box 14"/>
          <p:cNvSpPr txBox="1">
            <a:spLocks noChangeArrowheads="1"/>
          </p:cNvSpPr>
          <p:nvPr/>
        </p:nvSpPr>
        <p:spPr bwMode="auto">
          <a:xfrm>
            <a:off x="642938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6383" name="Text Box 15"/>
          <p:cNvSpPr txBox="1">
            <a:spLocks noChangeArrowheads="1"/>
          </p:cNvSpPr>
          <p:nvPr/>
        </p:nvSpPr>
        <p:spPr bwMode="auto">
          <a:xfrm>
            <a:off x="633413" y="2730500"/>
            <a:ext cx="1811337" cy="1804988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r>
              <a:rPr lang="ru-RU" sz="1400">
                <a:latin typeface="Verdana" pitchFamily="34" charset="0"/>
              </a:rPr>
              <a:t>Закрывайте кран, когда вы чистите зубы или бреетесь</a:t>
            </a:r>
          </a:p>
        </p:txBody>
      </p:sp>
      <p:sp>
        <p:nvSpPr>
          <p:cNvPr id="186384" name="Text Box 16"/>
          <p:cNvSpPr txBox="1">
            <a:spLocks noChangeArrowheads="1"/>
          </p:cNvSpPr>
          <p:nvPr/>
        </p:nvSpPr>
        <p:spPr bwMode="auto">
          <a:xfrm>
            <a:off x="2668588" y="2720975"/>
            <a:ext cx="1811337" cy="1804988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r>
              <a:rPr lang="ru-RU" sz="1400">
                <a:latin typeface="Verdana" pitchFamily="34" charset="0"/>
              </a:rPr>
              <a:t>Выключайте воду, когда работаете на кухне или говорите по телефону </a:t>
            </a:r>
          </a:p>
        </p:txBody>
      </p:sp>
      <p:sp>
        <p:nvSpPr>
          <p:cNvPr id="186385" name="Text Box 17"/>
          <p:cNvSpPr txBox="1">
            <a:spLocks noChangeArrowheads="1"/>
          </p:cNvSpPr>
          <p:nvPr/>
        </p:nvSpPr>
        <p:spPr bwMode="auto">
          <a:xfrm>
            <a:off x="4714875" y="2730500"/>
            <a:ext cx="1811338" cy="1804988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latin typeface="Verdana" pitchFamily="34" charset="0"/>
              </a:rPr>
              <a:t>Не мойте посуду под струей воды.</a:t>
            </a:r>
          </a:p>
          <a:p>
            <a:pPr algn="ctr"/>
            <a:r>
              <a:rPr lang="ru-RU" sz="1400">
                <a:latin typeface="Verdana" pitchFamily="34" charset="0"/>
              </a:rPr>
              <a:t>Лучше мыть посуду в раковине, закрыв отверстие пробкой </a:t>
            </a:r>
          </a:p>
        </p:txBody>
      </p:sp>
      <p:sp>
        <p:nvSpPr>
          <p:cNvPr id="186386" name="Text Box 18"/>
          <p:cNvSpPr txBox="1">
            <a:spLocks noChangeArrowheads="1"/>
          </p:cNvSpPr>
          <p:nvPr/>
        </p:nvSpPr>
        <p:spPr bwMode="auto">
          <a:xfrm>
            <a:off x="6772275" y="2720975"/>
            <a:ext cx="1811338" cy="1804988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800">
              <a:latin typeface="Verdana" pitchFamily="34" charset="0"/>
            </a:endParaRPr>
          </a:p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r>
              <a:rPr lang="ru-RU" sz="1400">
                <a:latin typeface="Verdana" pitchFamily="34" charset="0"/>
              </a:rPr>
              <a:t>Стирайте белье в машине, только если его достаточно много</a:t>
            </a:r>
          </a:p>
        </p:txBody>
      </p:sp>
      <p:sp>
        <p:nvSpPr>
          <p:cNvPr id="186387" name="Text Box 19"/>
          <p:cNvSpPr txBox="1">
            <a:spLocks noChangeArrowheads="1"/>
          </p:cNvSpPr>
          <p:nvPr/>
        </p:nvSpPr>
        <p:spPr bwMode="auto">
          <a:xfrm>
            <a:off x="1660525" y="4803775"/>
            <a:ext cx="1811338" cy="1804988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endParaRPr lang="ru-RU" sz="800">
              <a:latin typeface="Verdana" pitchFamily="34" charset="0"/>
            </a:endParaRPr>
          </a:p>
          <a:p>
            <a:pPr algn="ctr"/>
            <a:r>
              <a:rPr lang="ru-RU" sz="1400">
                <a:latin typeface="Verdana" pitchFamily="34" charset="0"/>
              </a:rPr>
              <a:t>По возможности замените ванну душем</a:t>
            </a:r>
          </a:p>
        </p:txBody>
      </p:sp>
      <p:sp>
        <p:nvSpPr>
          <p:cNvPr id="186388" name="Text Box 20"/>
          <p:cNvSpPr txBox="1">
            <a:spLocks noChangeArrowheads="1"/>
          </p:cNvSpPr>
          <p:nvPr/>
        </p:nvSpPr>
        <p:spPr bwMode="auto">
          <a:xfrm>
            <a:off x="3717925" y="4805363"/>
            <a:ext cx="1811338" cy="1804987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>
              <a:latin typeface="Verdana" pitchFamily="34" charset="0"/>
            </a:endParaRPr>
          </a:p>
          <a:p>
            <a:pPr algn="ctr"/>
            <a:r>
              <a:rPr lang="ru-RU" sz="1400">
                <a:latin typeface="Verdana" pitchFamily="34" charset="0"/>
              </a:rPr>
              <a:t>Следите за исправностью кранов и смывных бачков; вовремя ремонтируйте их</a:t>
            </a:r>
          </a:p>
        </p:txBody>
      </p:sp>
      <p:sp>
        <p:nvSpPr>
          <p:cNvPr id="186389" name="Text Box 21"/>
          <p:cNvSpPr txBox="1">
            <a:spLocks noChangeArrowheads="1"/>
          </p:cNvSpPr>
          <p:nvPr/>
        </p:nvSpPr>
        <p:spPr bwMode="auto">
          <a:xfrm>
            <a:off x="5751513" y="4805363"/>
            <a:ext cx="1811337" cy="1804987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latin typeface="Verdana" pitchFamily="34" charset="0"/>
              </a:rPr>
              <a:t>Не выбрасывайте пищевые отходы в унитаз. Это может привести к засорению канализации и утечке воды</a:t>
            </a:r>
          </a:p>
        </p:txBody>
      </p:sp>
      <p:graphicFrame>
        <p:nvGraphicFramePr>
          <p:cNvPr id="28673" name="Object 4"/>
          <p:cNvGraphicFramePr>
            <a:graphicFrameLocks noChangeAspect="1"/>
          </p:cNvGraphicFramePr>
          <p:nvPr/>
        </p:nvGraphicFramePr>
        <p:xfrm>
          <a:off x="5364088" y="0"/>
          <a:ext cx="3636963" cy="232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Диаграмма" r:id="rId11" imgW="5257935" imgH="4171893" progId="MSGraph.Chart.8">
                  <p:embed followColorScheme="full"/>
                </p:oleObj>
              </mc:Choice>
              <mc:Fallback>
                <p:oleObj name="Диаграмма" r:id="rId11" imgW="5257935" imgH="4171893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0"/>
                        <a:ext cx="3636963" cy="232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940152" y="2276872"/>
            <a:ext cx="3203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Расход воды на человека в сутки</a:t>
            </a:r>
            <a:endParaRPr lang="ru-RU" sz="1600" b="1" dirty="0"/>
          </a:p>
        </p:txBody>
      </p:sp>
      <p:pic>
        <p:nvPicPr>
          <p:cNvPr id="21" name="Picture 4" descr="DSCN2853"/>
          <p:cNvPicPr>
            <a:picLocks noChangeAspect="1" noChangeArrowheads="1"/>
          </p:cNvPicPr>
          <p:nvPr/>
        </p:nvPicPr>
        <p:blipFill>
          <a:blip r:embed="rId13" cstate="print">
            <a:lum bright="-18000"/>
          </a:blip>
          <a:srcRect/>
          <a:stretch>
            <a:fillRect/>
          </a:stretch>
        </p:blipFill>
        <p:spPr bwMode="auto">
          <a:xfrm>
            <a:off x="102538" y="5227000"/>
            <a:ext cx="1301110" cy="125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6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6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6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6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6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96"/>
                  </p:tgtEl>
                </p:cond>
              </p:nextCondLst>
            </p:seq>
          </p:childTnLst>
        </p:cTn>
      </p:par>
    </p:tnLst>
    <p:bldLst>
      <p:bldP spid="186383" grpId="0" animBg="1"/>
      <p:bldP spid="186384" grpId="0" animBg="1"/>
      <p:bldP spid="186385" grpId="0" animBg="1"/>
      <p:bldP spid="186386" grpId="0" animBg="1"/>
      <p:bldP spid="186387" grpId="0" animBg="1"/>
      <p:bldP spid="186388" grpId="0" animBg="1"/>
      <p:bldP spid="18638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Picture 4" descr="gl-12-ris_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215"/>
            <a:ext cx="9144000" cy="6871215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7504" y="188640"/>
            <a:ext cx="885698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Улучшение качества воды в водоемах города – актуальная задача. </a:t>
            </a:r>
            <a:br>
              <a:rPr lang="ru-RU" sz="2000" b="1" i="1" dirty="0" smtClean="0"/>
            </a:br>
            <a:r>
              <a:rPr lang="ru-RU" sz="2000" b="1" i="1" dirty="0" smtClean="0"/>
              <a:t>Загрязнение, особенно бактериальное, воды реки Невы и других водоемов остается на высоком уровне.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3" name="Picture 23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4702175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204822" name="Picture 22" descr="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2338" y="4702175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204821" name="Picture 21" descr="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6525" y="4700588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204820" name="Picture 20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825" y="4702175"/>
            <a:ext cx="1803400" cy="180340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xfrm>
            <a:off x="3203848" y="274638"/>
            <a:ext cx="4896543" cy="49006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НЕ ЗАГРЯЗНЯЙТЕ ВОДУ!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03849" y="836712"/>
            <a:ext cx="4608512" cy="5184105"/>
          </a:xfrm>
        </p:spPr>
        <p:txBody>
          <a:bodyPr/>
          <a:lstStyle/>
          <a:p>
            <a:pPr marL="0" indent="0" algn="just" eaLnBrk="1" hangingPunct="1">
              <a:lnSpc>
                <a:spcPct val="85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ru-RU" sz="1800" b="1" dirty="0"/>
              <a:t>	</a:t>
            </a:r>
            <a:r>
              <a:rPr lang="ru-RU" sz="2000" b="1" dirty="0" smtClean="0"/>
              <a:t>Все</a:t>
            </a:r>
            <a:r>
              <a:rPr lang="ru-RU" sz="2000" b="1" dirty="0"/>
              <a:t>, что выбрасывается в унитаз или сливается в раковину, попадает в сточные воды и на очистные сооружения. </a:t>
            </a:r>
          </a:p>
          <a:p>
            <a:pPr marL="0" indent="0" algn="just" eaLnBrk="1" hangingPunct="1">
              <a:lnSpc>
                <a:spcPct val="85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ru-RU" sz="2000" b="1" dirty="0"/>
              <a:t>	Очистка сточных вод – это, во-первых, дорогой процесс, а во-вторых, далеко не все вещества можно полностью удалить из воды. </a:t>
            </a:r>
          </a:p>
          <a:p>
            <a:pPr marL="0" indent="0" algn="just" eaLnBrk="1" hangingPunct="1">
              <a:lnSpc>
                <a:spcPct val="85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Некоторые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меры по снижению загрязнения воды жителями отражены на пиктограммах. Дайте объяснение каждой из них.</a:t>
            </a:r>
            <a:endPara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hangingPunct="1">
              <a:lnSpc>
                <a:spcPct val="85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ru-RU" sz="1600" b="1" dirty="0"/>
              <a:t>Проверьте свои ответы, нажав на пиктограмму.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/>
          </a:p>
        </p:txBody>
      </p:sp>
      <p:sp>
        <p:nvSpPr>
          <p:cNvPr id="55304" name="Text Box 11"/>
          <p:cNvSpPr txBox="1">
            <a:spLocks noChangeArrowheads="1"/>
          </p:cNvSpPr>
          <p:nvPr/>
        </p:nvSpPr>
        <p:spPr bwMode="auto">
          <a:xfrm>
            <a:off x="642938" y="4702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631825" y="4703763"/>
            <a:ext cx="1800225" cy="1800225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600">
              <a:latin typeface="Verdana" pitchFamily="34" charset="0"/>
            </a:endParaRPr>
          </a:p>
          <a:p>
            <a:pPr algn="ctr"/>
            <a:r>
              <a:rPr lang="ru-RU" sz="1300">
                <a:latin typeface="Verdana" pitchFamily="34" charset="0"/>
              </a:rPr>
              <a:t>Краски, растворители, машинные масла – опасные загрязнители воды и не должны попадать в канализацию</a:t>
            </a:r>
          </a:p>
        </p:txBody>
      </p:sp>
      <p:sp>
        <p:nvSpPr>
          <p:cNvPr id="204813" name="Text Box 13"/>
          <p:cNvSpPr txBox="1">
            <a:spLocks noChangeArrowheads="1"/>
          </p:cNvSpPr>
          <p:nvPr/>
        </p:nvSpPr>
        <p:spPr bwMode="auto">
          <a:xfrm>
            <a:off x="2671763" y="4703763"/>
            <a:ext cx="1811337" cy="1808162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500">
              <a:latin typeface="Verdana" pitchFamily="34" charset="0"/>
            </a:endParaRPr>
          </a:p>
          <a:p>
            <a:pPr algn="ctr"/>
            <a:r>
              <a:rPr lang="ru-RU" sz="1300">
                <a:latin typeface="Verdana" pitchFamily="34" charset="0"/>
              </a:rPr>
              <a:t>Не смывайте пищевые отходы в раковину, а выбрасывайте их в мусорное ведро. Установите в сливное отверстие мойки решеточку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6796088" y="4703763"/>
            <a:ext cx="1800225" cy="1800225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latin typeface="Verdana" pitchFamily="34" charset="0"/>
              </a:rPr>
              <a:t>Не мойте автомашины во дворе дома и на берегу водоемов, так как загрязненная вода может попасть в почву и воду</a:t>
            </a:r>
          </a:p>
        </p:txBody>
      </p:sp>
      <p:sp>
        <p:nvSpPr>
          <p:cNvPr id="204819" name="Text Box 19"/>
          <p:cNvSpPr txBox="1">
            <a:spLocks noChangeArrowheads="1"/>
          </p:cNvSpPr>
          <p:nvPr/>
        </p:nvSpPr>
        <p:spPr bwMode="auto">
          <a:xfrm>
            <a:off x="4730750" y="4703763"/>
            <a:ext cx="1800225" cy="1800225"/>
          </a:xfrm>
          <a:prstGeom prst="rect">
            <a:avLst/>
          </a:prstGeom>
          <a:solidFill>
            <a:srgbClr val="BEDCFE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latin typeface="Verdana" pitchFamily="34" charset="0"/>
              </a:rPr>
              <a:t>Рационально используйте моющие средства. Их излишки не прибавят чистоты, а станут прямыми химическими загрязнителями воды</a:t>
            </a:r>
          </a:p>
        </p:txBody>
      </p:sp>
      <p:pic>
        <p:nvPicPr>
          <p:cNvPr id="13" name="Picture 4" descr="gl-12-ris_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49484" y="2060848"/>
            <a:ext cx="1294515" cy="1944216"/>
          </a:xfrm>
          <a:prstGeom prst="rect">
            <a:avLst/>
          </a:prstGeom>
          <a:ln>
            <a:solidFill>
              <a:srgbClr val="0099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467544" y="1916832"/>
            <a:ext cx="2592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Очистные сооружения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C:\Users\Андрей\Desktop\УРОК_ОС_СПб\Из сточных во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264833"/>
            <a:ext cx="2952328" cy="1905173"/>
          </a:xfrm>
          <a:prstGeom prst="rect">
            <a:avLst/>
          </a:prstGeom>
          <a:noFill/>
        </p:spPr>
      </p:pic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79512" y="4211823"/>
            <a:ext cx="2880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это было в сточных водах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10" name="Picture 6" descr="C:\Users\Андрей\Desktop\УРОК_ОС_СПб\Очистные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116632"/>
            <a:ext cx="3086117" cy="18516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48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2"/>
                  </p:tgtEl>
                </p:cond>
              </p:nextCondLst>
            </p:seq>
          </p:childTnLst>
        </p:cTn>
      </p:par>
    </p:tnLst>
    <p:bldLst>
      <p:bldP spid="204812" grpId="0" animBg="1"/>
      <p:bldP spid="204813" grpId="0" animBg="1"/>
      <p:bldP spid="204815" grpId="0" animBg="1"/>
      <p:bldP spid="2048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3203848" y="404664"/>
            <a:ext cx="2497138" cy="2220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3731" name="Picture 2" descr="Karta"/>
          <p:cNvPicPr>
            <a:picLocks noChangeAspect="1" noChangeArrowheads="1"/>
          </p:cNvPicPr>
          <p:nvPr/>
        </p:nvPicPr>
        <p:blipFill>
          <a:blip r:embed="rId3" cstate="print"/>
          <a:srcRect l="317" t="1077" r="793"/>
          <a:stretch>
            <a:fillRect/>
          </a:stretch>
        </p:blipFill>
        <p:spPr bwMode="auto">
          <a:xfrm>
            <a:off x="0" y="1179178"/>
            <a:ext cx="9129713" cy="567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Oval 3"/>
          <p:cNvSpPr>
            <a:spLocks noChangeArrowheads="1"/>
          </p:cNvSpPr>
          <p:nvPr/>
        </p:nvSpPr>
        <p:spPr bwMode="auto">
          <a:xfrm>
            <a:off x="2927350" y="2720975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3" name="Oval 4"/>
          <p:cNvSpPr>
            <a:spLocks noChangeArrowheads="1"/>
          </p:cNvSpPr>
          <p:nvPr/>
        </p:nvSpPr>
        <p:spPr bwMode="auto">
          <a:xfrm>
            <a:off x="4933950" y="570071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4" name="Oval 5"/>
          <p:cNvSpPr>
            <a:spLocks noChangeArrowheads="1"/>
          </p:cNvSpPr>
          <p:nvPr/>
        </p:nvSpPr>
        <p:spPr bwMode="auto">
          <a:xfrm>
            <a:off x="5567363" y="538321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5" name="Oval 6"/>
          <p:cNvSpPr>
            <a:spLocks noChangeArrowheads="1"/>
          </p:cNvSpPr>
          <p:nvPr/>
        </p:nvSpPr>
        <p:spPr bwMode="auto">
          <a:xfrm>
            <a:off x="2854325" y="4448175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6" name="Oval 7"/>
          <p:cNvSpPr>
            <a:spLocks noChangeArrowheads="1"/>
          </p:cNvSpPr>
          <p:nvPr/>
        </p:nvSpPr>
        <p:spPr bwMode="auto">
          <a:xfrm>
            <a:off x="2206625" y="344011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7" name="Oval 8"/>
          <p:cNvSpPr>
            <a:spLocks noChangeArrowheads="1"/>
          </p:cNvSpPr>
          <p:nvPr/>
        </p:nvSpPr>
        <p:spPr bwMode="auto">
          <a:xfrm>
            <a:off x="5446713" y="4879975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8" name="Oval 9"/>
          <p:cNvSpPr>
            <a:spLocks noChangeArrowheads="1"/>
          </p:cNvSpPr>
          <p:nvPr/>
        </p:nvSpPr>
        <p:spPr bwMode="auto">
          <a:xfrm>
            <a:off x="5735638" y="509746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9" name="Text Box 10"/>
          <p:cNvSpPr txBox="1">
            <a:spLocks noChangeArrowheads="1"/>
          </p:cNvSpPr>
          <p:nvPr/>
        </p:nvSpPr>
        <p:spPr bwMode="auto">
          <a:xfrm>
            <a:off x="452438" y="3433763"/>
            <a:ext cx="1765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г.Кронштадта</a:t>
            </a:r>
          </a:p>
        </p:txBody>
      </p:sp>
      <p:sp>
        <p:nvSpPr>
          <p:cNvPr id="73740" name="Text Box 11"/>
          <p:cNvSpPr txBox="1">
            <a:spLocks noChangeArrowheads="1"/>
          </p:cNvSpPr>
          <p:nvPr/>
        </p:nvSpPr>
        <p:spPr bwMode="auto">
          <a:xfrm>
            <a:off x="3481388" y="4791075"/>
            <a:ext cx="19542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ЮЗОС</a:t>
            </a:r>
          </a:p>
        </p:txBody>
      </p:sp>
      <p:sp>
        <p:nvSpPr>
          <p:cNvPr id="73741" name="Oval 12" descr="Светлый диагональный 2"/>
          <p:cNvSpPr>
            <a:spLocks noChangeArrowheads="1"/>
          </p:cNvSpPr>
          <p:nvPr/>
        </p:nvSpPr>
        <p:spPr bwMode="auto">
          <a:xfrm>
            <a:off x="2422525" y="4232275"/>
            <a:ext cx="234950" cy="228600"/>
          </a:xfrm>
          <a:prstGeom prst="ellipse">
            <a:avLst/>
          </a:prstGeom>
          <a:pattFill prst="ltUpDiag">
            <a:fgClr>
              <a:srgbClr val="FF0000"/>
            </a:fgClr>
            <a:bgClr>
              <a:srgbClr val="FFFFFF"/>
            </a:bgClr>
          </a:patt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2" name="Oval 13"/>
          <p:cNvSpPr>
            <a:spLocks noChangeArrowheads="1"/>
          </p:cNvSpPr>
          <p:nvPr/>
        </p:nvSpPr>
        <p:spPr bwMode="auto">
          <a:xfrm>
            <a:off x="2778125" y="215741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3" name="Oval 14"/>
          <p:cNvSpPr>
            <a:spLocks noChangeArrowheads="1"/>
          </p:cNvSpPr>
          <p:nvPr/>
        </p:nvSpPr>
        <p:spPr bwMode="auto">
          <a:xfrm flipH="1">
            <a:off x="261938" y="5551488"/>
            <a:ext cx="2238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4" name="Oval 15" descr="Светлый диагональный 2"/>
          <p:cNvSpPr>
            <a:spLocks noChangeArrowheads="1"/>
          </p:cNvSpPr>
          <p:nvPr/>
        </p:nvSpPr>
        <p:spPr bwMode="auto">
          <a:xfrm flipH="1">
            <a:off x="271463" y="6342063"/>
            <a:ext cx="223837" cy="215900"/>
          </a:xfrm>
          <a:prstGeom prst="ellipse">
            <a:avLst/>
          </a:prstGeom>
          <a:pattFill prst="ltUpDiag">
            <a:fgClr>
              <a:srgbClr val="FF0000"/>
            </a:fgClr>
            <a:bgClr>
              <a:srgbClr val="FFFFFF"/>
            </a:bgClr>
          </a:patt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5" name="Text Box 16"/>
          <p:cNvSpPr txBox="1">
            <a:spLocks noChangeArrowheads="1"/>
          </p:cNvSpPr>
          <p:nvPr/>
        </p:nvSpPr>
        <p:spPr bwMode="auto">
          <a:xfrm>
            <a:off x="122238" y="5102225"/>
            <a:ext cx="3206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ru-RU" sz="1200" b="1" u="sng">
                <a:solidFill>
                  <a:srgbClr val="FF0066"/>
                </a:solidFill>
              </a:rPr>
              <a:t>Существующие КОС</a:t>
            </a:r>
          </a:p>
        </p:txBody>
      </p:sp>
      <p:sp>
        <p:nvSpPr>
          <p:cNvPr id="73746" name="Text Box 17"/>
          <p:cNvSpPr txBox="1">
            <a:spLocks noChangeArrowheads="1"/>
          </p:cNvSpPr>
          <p:nvPr/>
        </p:nvSpPr>
        <p:spPr bwMode="auto">
          <a:xfrm>
            <a:off x="122238" y="5930900"/>
            <a:ext cx="38909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ru-RU" sz="1200" b="1" u="sng">
                <a:solidFill>
                  <a:srgbClr val="FF0066"/>
                </a:solidFill>
              </a:rPr>
              <a:t>Проектируемые  и строящиеся КОС</a:t>
            </a:r>
          </a:p>
        </p:txBody>
      </p:sp>
      <p:sp>
        <p:nvSpPr>
          <p:cNvPr id="73747" name="Text Box 18"/>
          <p:cNvSpPr txBox="1">
            <a:spLocks noChangeArrowheads="1"/>
          </p:cNvSpPr>
          <p:nvPr/>
        </p:nvSpPr>
        <p:spPr bwMode="auto">
          <a:xfrm>
            <a:off x="628650" y="5545138"/>
            <a:ext cx="1698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200" b="1"/>
              <a:t>Санкт-Петербурга</a:t>
            </a:r>
          </a:p>
        </p:txBody>
      </p:sp>
      <p:sp>
        <p:nvSpPr>
          <p:cNvPr id="73748" name="Oval 19"/>
          <p:cNvSpPr>
            <a:spLocks noChangeArrowheads="1"/>
          </p:cNvSpPr>
          <p:nvPr/>
        </p:nvSpPr>
        <p:spPr bwMode="auto">
          <a:xfrm>
            <a:off x="1919288" y="1928813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9" name="Text Box 21"/>
          <p:cNvSpPr txBox="1">
            <a:spLocks noChangeArrowheads="1"/>
          </p:cNvSpPr>
          <p:nvPr/>
        </p:nvSpPr>
        <p:spPr bwMode="auto">
          <a:xfrm>
            <a:off x="1455738" y="3884613"/>
            <a:ext cx="1765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</a:t>
            </a:r>
            <a:r>
              <a:rPr lang="en-US" sz="1200" b="1">
                <a:solidFill>
                  <a:srgbClr val="000066"/>
                </a:solidFill>
              </a:rPr>
              <a:t> </a:t>
            </a:r>
            <a:r>
              <a:rPr lang="ru-RU" sz="1200" b="1">
                <a:solidFill>
                  <a:srgbClr val="000066"/>
                </a:solidFill>
              </a:rPr>
              <a:t>Ломоносова</a:t>
            </a:r>
          </a:p>
        </p:txBody>
      </p:sp>
      <p:sp>
        <p:nvSpPr>
          <p:cNvPr id="73750" name="Text Box 22"/>
          <p:cNvSpPr txBox="1">
            <a:spLocks noChangeArrowheads="1"/>
          </p:cNvSpPr>
          <p:nvPr/>
        </p:nvSpPr>
        <p:spPr bwMode="auto">
          <a:xfrm>
            <a:off x="1897063" y="4676775"/>
            <a:ext cx="1765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</a:t>
            </a:r>
            <a:r>
              <a:rPr lang="en-US" sz="1200" b="1">
                <a:solidFill>
                  <a:srgbClr val="000066"/>
                </a:solidFill>
              </a:rPr>
              <a:t> </a:t>
            </a:r>
            <a:r>
              <a:rPr lang="ru-RU" sz="1200" b="1">
                <a:solidFill>
                  <a:srgbClr val="000066"/>
                </a:solidFill>
              </a:rPr>
              <a:t>Петродворца</a:t>
            </a:r>
          </a:p>
        </p:txBody>
      </p:sp>
      <p:sp>
        <p:nvSpPr>
          <p:cNvPr id="73751" name="Text Box 23"/>
          <p:cNvSpPr txBox="1">
            <a:spLocks noChangeArrowheads="1"/>
          </p:cNvSpPr>
          <p:nvPr/>
        </p:nvSpPr>
        <p:spPr bwMode="auto">
          <a:xfrm>
            <a:off x="1050925" y="1571625"/>
            <a:ext cx="1843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 Зеленогорска</a:t>
            </a:r>
          </a:p>
        </p:txBody>
      </p:sp>
      <p:sp>
        <p:nvSpPr>
          <p:cNvPr id="73752" name="Text Box 24"/>
          <p:cNvSpPr txBox="1">
            <a:spLocks noChangeArrowheads="1"/>
          </p:cNvSpPr>
          <p:nvPr/>
        </p:nvSpPr>
        <p:spPr bwMode="auto">
          <a:xfrm>
            <a:off x="2847975" y="1878013"/>
            <a:ext cx="1765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КОС п. Репино</a:t>
            </a:r>
          </a:p>
        </p:txBody>
      </p:sp>
      <p:sp>
        <p:nvSpPr>
          <p:cNvPr id="73753" name="Text Box 25"/>
          <p:cNvSpPr txBox="1">
            <a:spLocks noChangeArrowheads="1"/>
          </p:cNvSpPr>
          <p:nvPr/>
        </p:nvSpPr>
        <p:spPr bwMode="auto">
          <a:xfrm>
            <a:off x="2981325" y="2401888"/>
            <a:ext cx="32686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</a:t>
            </a:r>
            <a:r>
              <a:rPr lang="en-US" sz="1200" b="1">
                <a:solidFill>
                  <a:srgbClr val="000066"/>
                </a:solidFill>
              </a:rPr>
              <a:t> </a:t>
            </a:r>
            <a:r>
              <a:rPr lang="ru-RU" sz="1200" b="1">
                <a:solidFill>
                  <a:srgbClr val="000066"/>
                </a:solidFill>
              </a:rPr>
              <a:t>Сестрорецка</a:t>
            </a:r>
          </a:p>
        </p:txBody>
      </p:sp>
      <p:sp>
        <p:nvSpPr>
          <p:cNvPr id="73754" name="Text Box 26"/>
          <p:cNvSpPr txBox="1">
            <a:spLocks noChangeArrowheads="1"/>
          </p:cNvSpPr>
          <p:nvPr/>
        </p:nvSpPr>
        <p:spPr bwMode="auto">
          <a:xfrm>
            <a:off x="3625850" y="3097213"/>
            <a:ext cx="695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ССА</a:t>
            </a:r>
          </a:p>
        </p:txBody>
      </p:sp>
      <p:sp>
        <p:nvSpPr>
          <p:cNvPr id="73755" name="Text Box 27"/>
          <p:cNvSpPr txBox="1">
            <a:spLocks noChangeArrowheads="1"/>
          </p:cNvSpPr>
          <p:nvPr/>
        </p:nvSpPr>
        <p:spPr bwMode="auto">
          <a:xfrm>
            <a:off x="3968750" y="4319588"/>
            <a:ext cx="1060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ЦСА</a:t>
            </a:r>
          </a:p>
        </p:txBody>
      </p:sp>
      <p:sp>
        <p:nvSpPr>
          <p:cNvPr id="73756" name="Text Box 28"/>
          <p:cNvSpPr txBox="1">
            <a:spLocks noChangeArrowheads="1"/>
          </p:cNvSpPr>
          <p:nvPr/>
        </p:nvSpPr>
        <p:spPr bwMode="auto">
          <a:xfrm>
            <a:off x="2841625" y="4357688"/>
            <a:ext cx="14017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КрСА</a:t>
            </a:r>
          </a:p>
        </p:txBody>
      </p:sp>
      <p:sp>
        <p:nvSpPr>
          <p:cNvPr id="73757" name="Text Box 29"/>
          <p:cNvSpPr txBox="1">
            <a:spLocks noChangeArrowheads="1"/>
          </p:cNvSpPr>
          <p:nvPr/>
        </p:nvSpPr>
        <p:spPr bwMode="auto">
          <a:xfrm>
            <a:off x="5195888" y="4518025"/>
            <a:ext cx="2400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1200" b="1">
                <a:solidFill>
                  <a:srgbClr val="000066"/>
                </a:solidFill>
              </a:rPr>
              <a:t>КОС п. Металлострой</a:t>
            </a:r>
          </a:p>
        </p:txBody>
      </p:sp>
      <p:sp>
        <p:nvSpPr>
          <p:cNvPr id="73758" name="Text Box 30"/>
          <p:cNvSpPr txBox="1">
            <a:spLocks noChangeArrowheads="1"/>
          </p:cNvSpPr>
          <p:nvPr/>
        </p:nvSpPr>
        <p:spPr bwMode="auto">
          <a:xfrm>
            <a:off x="5918200" y="4929188"/>
            <a:ext cx="2400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КОС п. Понтонный</a:t>
            </a:r>
          </a:p>
        </p:txBody>
      </p:sp>
      <p:sp>
        <p:nvSpPr>
          <p:cNvPr id="73759" name="Text Box 31"/>
          <p:cNvSpPr txBox="1">
            <a:spLocks noChangeArrowheads="1"/>
          </p:cNvSpPr>
          <p:nvPr/>
        </p:nvSpPr>
        <p:spPr bwMode="auto">
          <a:xfrm>
            <a:off x="5648325" y="5675313"/>
            <a:ext cx="2400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 Колпино</a:t>
            </a:r>
          </a:p>
        </p:txBody>
      </p:sp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4000500" y="6016625"/>
            <a:ext cx="2400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1200" b="1">
                <a:solidFill>
                  <a:srgbClr val="000066"/>
                </a:solidFill>
              </a:rPr>
              <a:t>КОС г. Пушкина</a:t>
            </a:r>
          </a:p>
        </p:txBody>
      </p:sp>
      <p:sp>
        <p:nvSpPr>
          <p:cNvPr id="73761" name="Text Box 33"/>
          <p:cNvSpPr txBox="1">
            <a:spLocks noChangeArrowheads="1"/>
          </p:cNvSpPr>
          <p:nvPr/>
        </p:nvSpPr>
        <p:spPr bwMode="auto">
          <a:xfrm>
            <a:off x="568325" y="6297613"/>
            <a:ext cx="1698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200" b="1"/>
              <a:t>Санкт-Петербурга</a:t>
            </a:r>
          </a:p>
        </p:txBody>
      </p:sp>
      <p:sp>
        <p:nvSpPr>
          <p:cNvPr id="73762" name="Oval 34"/>
          <p:cNvSpPr>
            <a:spLocks noChangeArrowheads="1"/>
          </p:cNvSpPr>
          <p:nvPr/>
        </p:nvSpPr>
        <p:spPr bwMode="auto">
          <a:xfrm>
            <a:off x="3917950" y="4797425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63" name="Oval 35"/>
          <p:cNvSpPr>
            <a:spLocks noChangeArrowheads="1"/>
          </p:cNvSpPr>
          <p:nvPr/>
        </p:nvSpPr>
        <p:spPr bwMode="auto">
          <a:xfrm>
            <a:off x="3557588" y="3284538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64" name="Oval 36"/>
          <p:cNvSpPr>
            <a:spLocks noChangeArrowheads="1"/>
          </p:cNvSpPr>
          <p:nvPr/>
        </p:nvSpPr>
        <p:spPr bwMode="auto">
          <a:xfrm>
            <a:off x="3989388" y="4292600"/>
            <a:ext cx="23495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65" name="Text Box 37"/>
          <p:cNvSpPr txBox="1">
            <a:spLocks noChangeArrowheads="1"/>
          </p:cNvSpPr>
          <p:nvPr/>
        </p:nvSpPr>
        <p:spPr bwMode="auto">
          <a:xfrm>
            <a:off x="8697913" y="6491288"/>
            <a:ext cx="446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66"/>
                </a:solidFill>
              </a:rPr>
              <a:t>2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0" y="100013"/>
            <a:ext cx="9143999" cy="1143000"/>
          </a:xfrm>
          <a:prstGeom prst="rect">
            <a:avLst/>
          </a:prstGeom>
          <a:noFill/>
          <a:ln/>
        </p:spPr>
        <p:txBody>
          <a:bodyPr/>
          <a:lstStyle/>
          <a:p>
            <a:pPr algn="ctr">
              <a:defRPr/>
            </a:pPr>
            <a:r>
              <a:rPr lang="ru-RU" sz="20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ОСНОВНЫЕ КАНАЛИЗАЦИОННЫЕ ОЧИСТНЫЕ СООРУЖЕНИЯ (КОС)</a:t>
            </a:r>
            <a:br>
              <a:rPr lang="ru-RU" sz="20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обеспечивают очистку 98,5  % хозяйственно-бытовых и общественных сточных вод </a:t>
            </a:r>
            <a:endParaRPr lang="ru-RU" sz="2400" b="1" kern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696"/>
          </a:xfrm>
          <a:noFill/>
          <a:ln/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ШУМОВОЕ ЗАГРЯЗНЕНИЕ ГОРОДСКОЙ СРЕДЫ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85192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187450" y="1628775"/>
            <a:ext cx="4392613" cy="649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179388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</a:pPr>
            <a:endParaRPr lang="ru-RU" sz="1900" dirty="0">
              <a:solidFill>
                <a:srgbClr val="C00000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1340768"/>
            <a:ext cx="3851920" cy="400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989013" lvl="1" indent="-273050" algn="just">
              <a:spcBef>
                <a:spcPct val="20000"/>
              </a:spcBef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Источники шума в городе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000" dirty="0" smtClean="0">
              <a:solidFill>
                <a:srgbClr val="C00000"/>
              </a:solidFill>
            </a:endParaRPr>
          </a:p>
          <a:p>
            <a:pPr marL="989013" lvl="1" indent="-273050" algn="just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механический</a:t>
            </a:r>
            <a:r>
              <a:rPr lang="ru-RU" dirty="0" smtClean="0"/>
              <a:t> </a:t>
            </a:r>
            <a:r>
              <a:rPr lang="ru-RU" dirty="0"/>
              <a:t>– в результате работы различных механизмов (</a:t>
            </a:r>
            <a:r>
              <a:rPr lang="ru-RU" dirty="0" smtClean="0"/>
              <a:t>машин, </a:t>
            </a:r>
            <a:r>
              <a:rPr lang="ru-RU" dirty="0"/>
              <a:t>вентиляторов, насосов, лебедок, лифтов, пылесоса и др.). </a:t>
            </a:r>
            <a:endParaRPr lang="ru-RU" dirty="0">
              <a:solidFill>
                <a:srgbClr val="0070C0"/>
              </a:solidFill>
            </a:endParaRPr>
          </a:p>
          <a:p>
            <a:pPr marL="989013" lvl="1" indent="-273050" algn="just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>
                <a:solidFill>
                  <a:srgbClr val="0070C0"/>
                </a:solidFill>
              </a:rPr>
              <a:t>«шумные» заведения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/>
              <a:t>в жилых домах или </a:t>
            </a:r>
            <a:r>
              <a:rPr lang="ru-RU" b="1" dirty="0">
                <a:solidFill>
                  <a:srgbClr val="0070C0"/>
                </a:solidFill>
              </a:rPr>
              <a:t>громкая музыка</a:t>
            </a:r>
            <a:r>
              <a:rPr lang="ru-RU" dirty="0">
                <a:solidFill>
                  <a:srgbClr val="0070C0"/>
                </a:solidFill>
              </a:rPr>
              <a:t>.</a:t>
            </a:r>
          </a:p>
          <a:p>
            <a:pPr marL="989013" lvl="1" indent="-273050" algn="just">
              <a:spcBef>
                <a:spcPct val="20000"/>
              </a:spcBef>
              <a:buFont typeface="Wingdings" pitchFamily="2" charset="2"/>
              <a:buChar char="§"/>
            </a:pPr>
            <a:r>
              <a:rPr lang="ru-RU" b="1" dirty="0">
                <a:solidFill>
                  <a:srgbClr val="0070C0"/>
                </a:solidFill>
              </a:rPr>
              <a:t>информационные </a:t>
            </a:r>
            <a:r>
              <a:rPr lang="ru-RU" b="1" dirty="0" smtClean="0">
                <a:solidFill>
                  <a:srgbClr val="0070C0"/>
                </a:solidFill>
              </a:rPr>
              <a:t>звуки </a:t>
            </a:r>
            <a:r>
              <a:rPr lang="ru-RU" dirty="0"/>
              <a:t>(гудки автомобиля, лай собаки  др.).  </a:t>
            </a:r>
          </a:p>
        </p:txBody>
      </p:sp>
      <p:pic>
        <p:nvPicPr>
          <p:cNvPr id="21511" name="Picture 7" descr="Шум_малый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 cstate="print">
            <a:lum bright="-6000" contrast="48000"/>
          </a:blip>
          <a:srcRect/>
          <a:stretch>
            <a:fillRect/>
          </a:stretch>
        </p:blipFill>
        <p:spPr>
          <a:xfrm>
            <a:off x="4139952" y="836712"/>
            <a:ext cx="2516088" cy="2266648"/>
          </a:xfrm>
          <a:noFill/>
          <a:ln/>
        </p:spPr>
      </p:pic>
      <p:pic>
        <p:nvPicPr>
          <p:cNvPr id="21512" name="Picture 8" descr="Шум-3_малый"/>
          <p:cNvPicPr>
            <a:picLocks noChangeAspect="1" noChangeArrowheads="1"/>
          </p:cNvPicPr>
          <p:nvPr/>
        </p:nvPicPr>
        <p:blipFill>
          <a:blip r:embed="rId4" cstate="print">
            <a:lum contrast="54000"/>
          </a:blip>
          <a:srcRect/>
          <a:stretch>
            <a:fillRect/>
          </a:stretch>
        </p:blipFill>
        <p:spPr bwMode="auto">
          <a:xfrm>
            <a:off x="6156176" y="3068960"/>
            <a:ext cx="27368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 descr="Лай-01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356992"/>
            <a:ext cx="21748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692696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крупных городах </a:t>
            </a:r>
            <a:r>
              <a:rPr lang="ru-RU" sz="2000" b="1" dirty="0" smtClean="0">
                <a:solidFill>
                  <a:srgbClr val="0070C0"/>
                </a:solidFill>
              </a:rPr>
              <a:t>свыше 60% жителей жалуются на чрезмерный шум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56322" name="Picture 2" descr="C:\Users\Андрей\Desktop\УРОК_ОС_СПб\skey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157192"/>
            <a:ext cx="2551212" cy="1700808"/>
          </a:xfrm>
          <a:prstGeom prst="rect">
            <a:avLst/>
          </a:prstGeom>
          <a:noFill/>
        </p:spPr>
      </p:pic>
      <p:pic>
        <p:nvPicPr>
          <p:cNvPr id="56323" name="Picture 3" descr="C:\Users\Андрей\Desktop\УРОК_ОС_СПб\скей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225820"/>
            <a:ext cx="2448272" cy="1632181"/>
          </a:xfrm>
          <a:prstGeom prst="rect">
            <a:avLst/>
          </a:prstGeom>
          <a:noFill/>
        </p:spPr>
      </p:pic>
      <p:pic>
        <p:nvPicPr>
          <p:cNvPr id="56324" name="Picture 4" descr="C:\Users\Андрей\Desktop\УРОК_ОС_СПб\мото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5219056"/>
            <a:ext cx="2736304" cy="1638944"/>
          </a:xfrm>
          <a:prstGeom prst="rect">
            <a:avLst/>
          </a:prstGeom>
          <a:noFill/>
        </p:spPr>
      </p:pic>
      <p:pic>
        <p:nvPicPr>
          <p:cNvPr id="13" name="Содержимое 3" descr="шум-города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34672" y="764704"/>
            <a:ext cx="2340260" cy="1800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8686800" cy="720080"/>
          </a:xfrm>
          <a:noFill/>
          <a:ln/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ШУМОВАЯ ЧУВСТВИТЕЛЬНОСТЬ И ЗАЩИТА ОТ ШУМА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-180528" y="836712"/>
            <a:ext cx="4536504" cy="5289451"/>
          </a:xfrm>
        </p:spPr>
        <p:txBody>
          <a:bodyPr>
            <a:normAutofit/>
          </a:bodyPr>
          <a:lstStyle/>
          <a:p>
            <a:pPr indent="536575" algn="just">
              <a:buNone/>
            </a:pPr>
            <a:r>
              <a:rPr lang="ru-RU" sz="2000" dirty="0" smtClean="0"/>
              <a:t>Наиболее чувствительны к действию шума лица старших возрастов:</a:t>
            </a:r>
          </a:p>
          <a:p>
            <a:pPr indent="536575" algn="just">
              <a:buFont typeface="Wingdings" pitchFamily="2" charset="2"/>
              <a:buChar char="q"/>
            </a:pPr>
            <a:r>
              <a:rPr lang="ru-RU" sz="2000" dirty="0" smtClean="0"/>
              <a:t>в возрасте до 27 лет на шум реагируют ~ 46 % людей, </a:t>
            </a:r>
          </a:p>
          <a:p>
            <a:pPr indent="536575" algn="just">
              <a:buFont typeface="Wingdings" pitchFamily="2" charset="2"/>
              <a:buChar char="q"/>
            </a:pPr>
            <a:r>
              <a:rPr lang="ru-RU" sz="2000" dirty="0" smtClean="0"/>
              <a:t>в возрасте 28–37 лет </a:t>
            </a:r>
            <a:r>
              <a:rPr lang="ru-RU" sz="2000" dirty="0" smtClean="0">
                <a:sym typeface="Symbol" pitchFamily="18" charset="2"/>
              </a:rPr>
              <a:t></a:t>
            </a:r>
            <a:r>
              <a:rPr lang="ru-RU" sz="2000" dirty="0" smtClean="0"/>
              <a:t> 57 %, </a:t>
            </a:r>
          </a:p>
          <a:p>
            <a:pPr indent="536575" algn="just">
              <a:buFont typeface="Wingdings" pitchFamily="2" charset="2"/>
              <a:buChar char="q"/>
            </a:pPr>
            <a:r>
              <a:rPr lang="ru-RU" sz="2000" dirty="0" smtClean="0"/>
              <a:t>в возрасте 38–57 лет ~ 62 %, </a:t>
            </a:r>
          </a:p>
          <a:p>
            <a:pPr indent="536575" algn="just">
              <a:buFont typeface="Wingdings" pitchFamily="2" charset="2"/>
              <a:buChar char="q"/>
            </a:pPr>
            <a:r>
              <a:rPr lang="ru-RU" sz="2000" dirty="0" smtClean="0"/>
              <a:t>в возрасте 58 лет и старше </a:t>
            </a:r>
            <a:r>
              <a:rPr lang="ru-RU" sz="2000" dirty="0" smtClean="0">
                <a:sym typeface="Symbol" pitchFamily="18" charset="2"/>
              </a:rPr>
              <a:t></a:t>
            </a:r>
            <a:r>
              <a:rPr lang="ru-RU" sz="2000" dirty="0" smtClean="0"/>
              <a:t> 72 %. </a:t>
            </a:r>
          </a:p>
          <a:p>
            <a:pPr indent="536575" algn="just">
              <a:buNone/>
            </a:pPr>
            <a:r>
              <a:rPr lang="ru-RU" sz="2000" dirty="0" smtClean="0"/>
              <a:t>Помните об этом, когда слушаете дома популярную музыку, смотрите телепередачи, видеофильмы и др.</a:t>
            </a: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388296" cy="536145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 можно защитить наше жилье от городского шума?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187450" y="1628775"/>
            <a:ext cx="4392613" cy="649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179388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FontTx/>
              <a:buChar char="•"/>
            </a:pPr>
            <a:endParaRPr lang="ru-RU" sz="1900"/>
          </a:p>
        </p:txBody>
      </p:sp>
      <p:pic>
        <p:nvPicPr>
          <p:cNvPr id="17413" name="Picture 5" descr="000207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2240" y="5236564"/>
            <a:ext cx="911688" cy="1379368"/>
          </a:xfrm>
          <a:prstGeom prst="rect">
            <a:avLst/>
          </a:prstGeom>
          <a:noFill/>
        </p:spPr>
      </p:pic>
      <p:pic>
        <p:nvPicPr>
          <p:cNvPr id="17414" name="Picture 6" descr="000193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229200"/>
            <a:ext cx="944370" cy="1417396"/>
          </a:xfrm>
          <a:prstGeom prst="rect">
            <a:avLst/>
          </a:prstGeom>
          <a:noFill/>
        </p:spPr>
      </p:pic>
      <p:pic>
        <p:nvPicPr>
          <p:cNvPr id="10" name="Picture 7" descr="000191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121696"/>
            <a:ext cx="1526555" cy="1526556"/>
          </a:xfrm>
          <a:prstGeom prst="rect">
            <a:avLst/>
          </a:prstGeom>
          <a:noFill/>
        </p:spPr>
      </p:pic>
      <p:pic>
        <p:nvPicPr>
          <p:cNvPr id="57346" name="Picture 2" descr="C:\Users\Андрей\Desktop\УРОК_ОС_СПб\Экра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1412775"/>
            <a:ext cx="3024336" cy="2017209"/>
          </a:xfrm>
          <a:prstGeom prst="rect">
            <a:avLst/>
          </a:prstGeom>
          <a:noFill/>
        </p:spPr>
      </p:pic>
      <p:pic>
        <p:nvPicPr>
          <p:cNvPr id="57349" name="Picture 5" descr="C:\Users\Андрей\Desktop\УРОК_ОС_СПб\Защита_шум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429000"/>
            <a:ext cx="2371981" cy="1778986"/>
          </a:xfrm>
          <a:prstGeom prst="rect">
            <a:avLst/>
          </a:prstGeom>
          <a:noFill/>
        </p:spPr>
      </p:pic>
      <p:pic>
        <p:nvPicPr>
          <p:cNvPr id="57347" name="Picture 3" descr="C:\Users\Андрей\Desktop\УРОК_ОС_СПб\Стеклопакет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3573016"/>
            <a:ext cx="1472952" cy="1963936"/>
          </a:xfrm>
          <a:prstGeom prst="rect">
            <a:avLst/>
          </a:prstGeom>
          <a:noFill/>
        </p:spPr>
      </p:pic>
      <p:pic>
        <p:nvPicPr>
          <p:cNvPr id="57350" name="Picture 6" descr="C:\Users\Андрей\Desktop\УРОК_ОС_СПб\Зеленая_сте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199" y="4967789"/>
            <a:ext cx="2520281" cy="18902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eaLnBrk="1" hangingPunct="1"/>
            <a:r>
              <a:rPr 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ПОЧЕМУ ПРОБЛЕМУ ОТХОДОВ</a:t>
            </a:r>
            <a:br>
              <a:rPr 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МОЖНО СЧИТАТЬ ЭКОЛОГИЧЕСКОЙ?</a:t>
            </a:r>
          </a:p>
        </p:txBody>
      </p:sp>
      <p:pic>
        <p:nvPicPr>
          <p:cNvPr id="36869" name="Picture 6" descr="gl-15-ris_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340768"/>
            <a:ext cx="2087340" cy="2526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 descr="C:\Users\Андрей\Desktop\УРОК_ОС_СПб\Горящая_ур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3168352" cy="2376264"/>
          </a:xfrm>
          <a:prstGeom prst="rect">
            <a:avLst/>
          </a:prstGeom>
          <a:noFill/>
        </p:spPr>
      </p:pic>
      <p:pic>
        <p:nvPicPr>
          <p:cNvPr id="7" name="Picture 4" descr="URNA1_~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149080"/>
            <a:ext cx="3255755" cy="252028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" name="Picture 6" descr="YARD2_~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149080"/>
            <a:ext cx="3312368" cy="2486883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343" name="Picture 7" descr="gl-16-Chil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1628800"/>
            <a:ext cx="2735833" cy="238529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8604448" y="5805264"/>
            <a:ext cx="82352" cy="320899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036496" cy="64807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СКОЛЬКО БУДУТ РАЗЛАГАТЬСЯ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РАЗНЫЕ МАТЕРИАЛЫ?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520950" y="1671638"/>
            <a:ext cx="6372225" cy="1036637"/>
          </a:xfrm>
        </p:spPr>
        <p:txBody>
          <a:bodyPr/>
          <a:lstStyle/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3946525" algn="l"/>
              </a:tabLst>
            </a:pPr>
            <a:r>
              <a:rPr lang="ru-RU" sz="2000" b="1" dirty="0" smtClean="0"/>
              <a:t>Проблема отходов усложняется в связи с тем, что естественное разложение различных материалов требует определенного времени. </a:t>
            </a:r>
          </a:p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3946525" algn="l"/>
              </a:tabLst>
            </a:pPr>
            <a:endParaRPr lang="ru-RU" sz="1800" b="1" dirty="0" smtClean="0"/>
          </a:p>
          <a:p>
            <a:pPr marL="0" indent="457200" algn="ctr" eaLnBrk="1" hangingPunct="1">
              <a:lnSpc>
                <a:spcPct val="80000"/>
              </a:lnSpc>
              <a:buFont typeface="Wingdings" pitchFamily="2" charset="2"/>
              <a:buNone/>
              <a:tabLst>
                <a:tab pos="3946525" algn="l"/>
              </a:tabLst>
            </a:pPr>
            <a:endParaRPr lang="ru-RU" sz="1800" b="1" dirty="0" smtClean="0"/>
          </a:p>
        </p:txBody>
      </p:sp>
      <p:pic>
        <p:nvPicPr>
          <p:cNvPr id="37892" name="Picture 4" descr="Sasha_04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709863"/>
            <a:ext cx="2139950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2916238" y="3314700"/>
            <a:ext cx="2592387" cy="474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Verdana" pitchFamily="34" charset="0"/>
                <a:cs typeface="+mn-cs"/>
              </a:rPr>
              <a:t>Бумага</a:t>
            </a: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2916238" y="4610100"/>
            <a:ext cx="2592387" cy="474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Фильтр от сигареты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2916238" y="3962400"/>
            <a:ext cx="2592387" cy="474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Консервная банка</a:t>
            </a: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2916238" y="525938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Полиэтиленовый</a:t>
            </a:r>
            <a:br>
              <a:rPr lang="ru-RU" sz="1600" b="1">
                <a:latin typeface="Verdana" pitchFamily="34" charset="0"/>
                <a:cs typeface="+mn-cs"/>
              </a:rPr>
            </a:br>
            <a:r>
              <a:rPr lang="ru-RU" sz="1600" b="1">
                <a:latin typeface="Verdana" pitchFamily="34" charset="0"/>
                <a:cs typeface="+mn-cs"/>
              </a:rPr>
              <a:t>пакет</a:t>
            </a:r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2916238" y="587533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Стекло</a:t>
            </a:r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6011863" y="3314700"/>
            <a:ext cx="2592387" cy="474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0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0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от 2 до 10 лет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6011863" y="393223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20000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20000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90 лет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6011863" y="457993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39999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39999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100 лет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6011863" y="525938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>
                  <a:alpha val="60001"/>
                </a:srgbClr>
              </a:gs>
              <a:gs pos="50000">
                <a:srgbClr val="CC0000">
                  <a:gamma/>
                  <a:tint val="22353"/>
                  <a:invGamma/>
                </a:srgbClr>
              </a:gs>
              <a:gs pos="100000">
                <a:srgbClr val="CC0000">
                  <a:alpha val="60001"/>
                </a:srgbClr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latin typeface="Verdana" pitchFamily="34" charset="0"/>
                <a:cs typeface="+mn-cs"/>
              </a:rPr>
              <a:t>200 лет</a:t>
            </a:r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6011863" y="5875338"/>
            <a:ext cx="2592387" cy="474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00"/>
              </a:gs>
              <a:gs pos="50000">
                <a:srgbClr val="F4C6C6"/>
              </a:gs>
              <a:gs pos="100000">
                <a:srgbClr val="CC0000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>
                <a:latin typeface="Verdana" pitchFamily="34" charset="0"/>
              </a:rPr>
              <a:t>1000 лет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4"/>
                  </p:tgtEl>
                </p:cond>
              </p:nextCondLst>
            </p:seq>
          </p:childTnLst>
        </p:cTn>
      </p:par>
    </p:tnLst>
    <p:bldLst>
      <p:bldP spid="1640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640960" cy="562074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КАК САНКТ-ПЕТЕРБУРГ ИЗБАВЛЯЕТСЯ ОТ ОТХОДОВ?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 flipV="1">
            <a:off x="6876255" y="3212976"/>
            <a:ext cx="2088357" cy="1008112"/>
          </a:xfrm>
        </p:spPr>
        <p:txBody>
          <a:bodyPr/>
          <a:lstStyle/>
          <a:p>
            <a:pPr marL="0" indent="457200" algn="just" eaLnBrk="1" hangingPunct="1">
              <a:buFont typeface="Wingdings" pitchFamily="2" charset="2"/>
              <a:buNone/>
            </a:pPr>
            <a:endParaRPr lang="ru-RU" sz="1600" b="1" dirty="0" smtClean="0"/>
          </a:p>
        </p:txBody>
      </p:sp>
      <p:pic>
        <p:nvPicPr>
          <p:cNvPr id="39940" name="Picture 4" descr="Piter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1124744"/>
            <a:ext cx="4716016" cy="5733256"/>
          </a:xfrm>
          <a:prstGeom prst="rect">
            <a:avLst/>
          </a:prstGeom>
          <a:solidFill>
            <a:schemeClr val="bg1">
              <a:alpha val="69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Захоронение на полигонах – 77,9 %</a:t>
            </a: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endParaRPr lang="ru-RU" sz="1600" b="1" dirty="0" smtClean="0">
              <a:latin typeface="Verdana" pitchFamily="34" charset="0"/>
            </a:endParaRP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endParaRPr lang="ru-RU" sz="1600" b="1" dirty="0" smtClean="0">
              <a:latin typeface="Verdana" pitchFamily="34" charset="0"/>
              <a:cs typeface="+mn-cs"/>
            </a:endParaRP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endParaRPr lang="ru-RU" sz="1600" b="1" dirty="0" smtClean="0">
              <a:latin typeface="Verdana" pitchFamily="34" charset="0"/>
              <a:cs typeface="+mn-cs"/>
            </a:endParaRP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endParaRPr lang="ru-RU" sz="1600" b="1" dirty="0" smtClean="0">
              <a:latin typeface="Verdana" pitchFamily="34" charset="0"/>
              <a:cs typeface="+mn-cs"/>
            </a:endParaRP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endParaRPr lang="ru-RU" sz="1600" b="1" dirty="0" smtClean="0">
              <a:latin typeface="Verdana" pitchFamily="34" charset="0"/>
            </a:endParaRPr>
          </a:p>
          <a:p>
            <a:pPr marL="1825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Утилизация на заводах механизированной переработки бытовых отходов (МПБО) – 22,1 % (2015 г.)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7" descr="ПОЛИГОН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484784"/>
            <a:ext cx="2019254" cy="1411498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</p:pic>
      <p:pic>
        <p:nvPicPr>
          <p:cNvPr id="7" name="Picture 11" descr="13-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933056"/>
            <a:ext cx="1872278" cy="1524868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445224"/>
            <a:ext cx="4788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происходит сортировка и переработка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отходов на заводе вы можете увидеть в фильме:</a:t>
            </a:r>
          </a:p>
          <a:p>
            <a:r>
              <a:rPr lang="en-US" dirty="0" smtClean="0">
                <a:hlinkClick r:id="rId6"/>
              </a:rPr>
              <a:t>http://mpbo2.ru/obraschenie-s-othodami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ВОПРОСЫ ДЛЯ ОБСУЖДЕНИЯ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Чем отличается городская среда и почему в городе возникают экологические проблемы?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Экологические проблемы Санкт-Петербурга: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Каким воздухом мы дышим и отчего зависит его качество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Вода и город… Проблемы взаимоотношений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Шумовое загрязнение и защита от шума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Отходы большого города и 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способы избавления от них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Животные и растения в городе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86256"/>
            <a:ext cx="36461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Прямоугольник 32"/>
          <p:cNvSpPr>
            <a:spLocks noChangeArrowheads="1"/>
          </p:cNvSpPr>
          <p:nvPr/>
        </p:nvSpPr>
        <p:spPr bwMode="auto">
          <a:xfrm>
            <a:off x="152400" y="5516563"/>
            <a:ext cx="89916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Из 50 т батареек и аккумуляторов получено</a:t>
            </a:r>
            <a:r>
              <a:rPr lang="en-US" dirty="0">
                <a:latin typeface="Arial" pitchFamily="34" charset="0"/>
                <a:cs typeface="Arial" pitchFamily="34" charset="0"/>
              </a:rPr>
              <a:t>: 4 </a:t>
            </a:r>
            <a:r>
              <a:rPr lang="ru-RU" dirty="0">
                <a:latin typeface="Arial" pitchFamily="34" charset="0"/>
                <a:cs typeface="Arial" pitchFamily="34" charset="0"/>
              </a:rPr>
              <a:t>т графита, 17,5 т диоксида марганца, 6,7 т цинка, 10 т электролита и 9 т металлического лома, то есть </a:t>
            </a:r>
            <a:r>
              <a:rPr lang="ru-RU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коэффициент вторичного использования составил более 90%.</a:t>
            </a:r>
          </a:p>
        </p:txBody>
      </p:sp>
      <p:sp>
        <p:nvSpPr>
          <p:cNvPr id="266243" name="Прямоугольник 33"/>
          <p:cNvSpPr>
            <a:spLocks noChangeArrowheads="1"/>
          </p:cNvSpPr>
          <p:nvPr/>
        </p:nvSpPr>
        <p:spPr bwMode="auto">
          <a:xfrm>
            <a:off x="6372225" y="1066800"/>
            <a:ext cx="26638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latin typeface="Arial" pitchFamily="34" charset="0"/>
                <a:cs typeface="Arial" pitchFamily="34" charset="0"/>
              </a:rPr>
              <a:t>В 2015 </a:t>
            </a: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г. на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заводе в </a:t>
            </a: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г.Челябинске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dirty="0">
                <a:latin typeface="Arial" pitchFamily="34" charset="0"/>
                <a:cs typeface="Arial" pitchFamily="34" charset="0"/>
              </a:rPr>
              <a:t>ООО «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АльтерЭко</a:t>
            </a:r>
            <a:r>
              <a:rPr lang="ru-RU" dirty="0">
                <a:latin typeface="Arial" pitchFamily="34" charset="0"/>
                <a:cs typeface="Arial" pitchFamily="34" charset="0"/>
              </a:rPr>
              <a:t>»)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утилизирована рекордная партия батареек и </a:t>
            </a: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аккумуляторов из Санкт-Петербурга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– </a:t>
            </a:r>
          </a:p>
          <a:p>
            <a:r>
              <a:rPr lang="ru-RU" altLang="ru-RU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50 тонн.</a:t>
            </a:r>
            <a:endParaRPr lang="ru-RU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44" name="Picture 26" descr="D:\!Новые вопросы 2015 год\!!!Контракт по батарейкам\Фото переработки\26_марганца сульфа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644900"/>
            <a:ext cx="27098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5" name="Picture 27" descr="D:\!Новые вопросы 2015 год\!!!Контракт по батарейкам\Фото переработки\27_цинка сульфа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3644900"/>
            <a:ext cx="2714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6" name="Picture 28" descr="D:\!Новые вопросы 2015 год\!!!Контракт по батарейкам\Фото переработки\10_железо сепарированно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3644900"/>
            <a:ext cx="2727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7" name="Picture 29" descr="D:\!Новые вопросы 2015 год\!!!Контракт по батарейкам\Фото переработки\1_загруз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538" y="1052513"/>
            <a:ext cx="17986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8" name="Picture 31" descr="D:\!Новые вопросы 2015 год\!!!Контракт по батарейкам\Фото переработки\6_магнитная сепарац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538" y="2349500"/>
            <a:ext cx="1843087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9" name="Picture 3" descr="D:\Батарейки и аккумуляторы (+Akkuser)\Фото\50 т\20151013_102334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250825" y="1160463"/>
            <a:ext cx="403383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-252413" y="188913"/>
            <a:ext cx="8786813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В 2015 ГОДУ САНКТ-ПЕТЕРБУРГ СТАЛ ЛИДЕРОМ В РОССИИ</a:t>
            </a:r>
          </a:p>
          <a:p>
            <a:pPr algn="ctr"/>
            <a:r>
              <a:rPr lang="ru-RU" alt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altLang="ru-RU" sz="20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сбору батареек и аккумуляторов, </a:t>
            </a:r>
            <a:r>
              <a:rPr lang="ru-RU" altLang="ru-RU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а также </a:t>
            </a:r>
            <a:r>
              <a:rPr lang="ru-RU" altLang="ru-RU" sz="20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по их утилизации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НАШИ СОСЕДИ В ГОРОДСКОЙ СРЕДЕ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3" descr="IMG_6846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1872208" cy="2809578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44008" y="548680"/>
            <a:ext cx="449999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rgbClr val="002060"/>
                </a:solidFill>
              </a:rPr>
              <a:t>Итак, смирись же в гордости спесивой</a:t>
            </a:r>
          </a:p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rgbClr val="002060"/>
                </a:solidFill>
              </a:rPr>
              <a:t>Пред жизнью малых пташек и зверей -  </a:t>
            </a:r>
          </a:p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rgbClr val="002060"/>
                </a:solidFill>
              </a:rPr>
              <a:t>И вечно помни, Дух себялюбивый,</a:t>
            </a:r>
          </a:p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rgbClr val="002060"/>
                </a:solidFill>
              </a:rPr>
              <a:t>Что червь – твой родич, брат твой – муравей.</a:t>
            </a:r>
          </a:p>
          <a:p>
            <a:pPr algn="r">
              <a:lnSpc>
                <a:spcPct val="80000"/>
              </a:lnSpc>
            </a:pPr>
            <a:r>
              <a:rPr lang="ru-RU" sz="1400" b="1" dirty="0" smtClean="0"/>
              <a:t>Э. Дарвин</a:t>
            </a:r>
            <a:endParaRPr lang="ru-RU" sz="1400" dirty="0"/>
          </a:p>
        </p:txBody>
      </p:sp>
      <p:pic>
        <p:nvPicPr>
          <p:cNvPr id="6" name="Picture 5" descr="Картинка 3 из 2384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467544" y="3645024"/>
            <a:ext cx="3959920" cy="306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m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301208"/>
            <a:ext cx="1830791" cy="1382167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Картинка 2 из 43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429000"/>
            <a:ext cx="1798861" cy="1669935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1" descr="lastochki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916832"/>
            <a:ext cx="1781279" cy="1296144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8" descr="Картинка 11 из 3407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573016"/>
            <a:ext cx="2089045" cy="1524596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Картинка 7 из 161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1340768"/>
            <a:ext cx="2433737" cy="1825687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Картинка 18 из 10609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4572000" y="1772816"/>
            <a:ext cx="2232124" cy="1674093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355976" y="5229200"/>
            <a:ext cx="2664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Кто такие синантропы, и почему они не уходят из города?</a:t>
            </a:r>
          </a:p>
          <a:p>
            <a:r>
              <a:rPr lang="ru-RU" dirty="0" smtClean="0"/>
              <a:t>(греч. </a:t>
            </a:r>
            <a:r>
              <a:rPr lang="en-US" i="1" dirty="0" err="1" smtClean="0"/>
              <a:t>syn</a:t>
            </a:r>
            <a:r>
              <a:rPr lang="ru-RU" dirty="0" smtClean="0"/>
              <a:t> - вместе и </a:t>
            </a:r>
            <a:r>
              <a:rPr lang="en-US" i="1" dirty="0" err="1" smtClean="0"/>
              <a:t>anthropos</a:t>
            </a:r>
            <a:r>
              <a:rPr lang="ru-RU" dirty="0" smtClean="0"/>
              <a:t> - человек)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ПРОБЛЕМА ГОДСКОЙ СРЕДЫ И ЧЕЛОВЕКА –                       БЕЗДОМНЫЕ ЖИВОТНЫЕ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548680"/>
            <a:ext cx="3707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2060"/>
                </a:solidFill>
              </a:rPr>
              <a:t>Человек, я прошу, помоги…</a:t>
            </a:r>
          </a:p>
          <a:p>
            <a:r>
              <a:rPr lang="ru-RU" sz="1600" b="1" i="1" dirty="0" smtClean="0">
                <a:solidFill>
                  <a:srgbClr val="002060"/>
                </a:solidFill>
              </a:rPr>
              <a:t>Я словами, увы, не общаюсь,</a:t>
            </a:r>
          </a:p>
          <a:p>
            <a:r>
              <a:rPr lang="ru-RU" sz="1600" b="1" i="1" dirty="0" smtClean="0">
                <a:solidFill>
                  <a:srgbClr val="002060"/>
                </a:solidFill>
              </a:rPr>
              <a:t>Только взглядом к тебе обращаюсь, </a:t>
            </a:r>
          </a:p>
          <a:p>
            <a:r>
              <a:rPr lang="ru-RU" sz="1600" b="1" i="1" dirty="0" smtClean="0">
                <a:solidFill>
                  <a:srgbClr val="002060"/>
                </a:solidFill>
              </a:rPr>
              <a:t>У твоей увиваясь ноги…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  <p:pic>
        <p:nvPicPr>
          <p:cNvPr id="57346" name="Picture 2" descr="D:\ФОТОАРХИВ\ФОТОСТУДИЯ2006-07-12\Ремизов Антон Кош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2160240" cy="1468437"/>
          </a:xfrm>
          <a:prstGeom prst="rect">
            <a:avLst/>
          </a:prstGeom>
          <a:noFill/>
        </p:spPr>
      </p:pic>
      <p:pic>
        <p:nvPicPr>
          <p:cNvPr id="6" name="Picture 23" descr="PC0901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808" y="2204864"/>
            <a:ext cx="2597752" cy="1776781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4005064"/>
            <a:ext cx="3528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Одичавшие собаки на городской свалке</a:t>
            </a:r>
            <a:endParaRPr lang="ru-RU" sz="1400" dirty="0"/>
          </a:p>
        </p:txBody>
      </p:sp>
      <p:pic>
        <p:nvPicPr>
          <p:cNvPr id="8" name="Picture 14" descr="свадьб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93096"/>
            <a:ext cx="2497152" cy="1512168"/>
          </a:xfrm>
          <a:prstGeom prst="rect">
            <a:avLst/>
          </a:prstGeom>
          <a:ln>
            <a:solidFill>
              <a:srgbClr val="33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537" y="5877272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8288" eaLnBrk="0" hangingPunct="0"/>
            <a:r>
              <a:rPr lang="ru-RU" sz="1400" b="1" dirty="0" smtClean="0"/>
              <a:t>Стайные бездомные собаки</a:t>
            </a:r>
            <a:endParaRPr lang="ru-RU" sz="1400" b="1" dirty="0"/>
          </a:p>
        </p:txBody>
      </p:sp>
      <p:pic>
        <p:nvPicPr>
          <p:cNvPr id="10" name="Picture 8" descr="1360612582_40_sobachki_kolomensky_c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628800"/>
            <a:ext cx="222721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D:\ФОТО_МЕТОДЫ_ЭК\Котено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628800"/>
            <a:ext cx="2326936" cy="1508370"/>
          </a:xfrm>
          <a:prstGeom prst="rect">
            <a:avLst/>
          </a:prstGeom>
          <a:noFill/>
        </p:spPr>
      </p:pic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563888" y="3284984"/>
            <a:ext cx="4938117" cy="2419425"/>
            <a:chOff x="183" y="787"/>
            <a:chExt cx="5222" cy="2930"/>
          </a:xfrm>
        </p:grpSpPr>
        <p:pic>
          <p:nvPicPr>
            <p:cNvPr id="13" name="Picture 1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3" y="787"/>
              <a:ext cx="3908" cy="2930"/>
            </a:xfrm>
            <a:prstGeom prst="rect">
              <a:avLst/>
            </a:prstGeom>
            <a:ln>
              <a:solidFill>
                <a:srgbClr val="333399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4" name="Group 17"/>
            <p:cNvGrpSpPr>
              <a:grpSpLocks/>
            </p:cNvGrpSpPr>
            <p:nvPr/>
          </p:nvGrpSpPr>
          <p:grpSpPr bwMode="auto">
            <a:xfrm>
              <a:off x="2511" y="1192"/>
              <a:ext cx="2894" cy="2156"/>
              <a:chOff x="2026" y="887"/>
              <a:chExt cx="2214" cy="1660"/>
            </a:xfrm>
          </p:grpSpPr>
          <p:pic>
            <p:nvPicPr>
              <p:cNvPr id="18" name="Picture 18" descr="101_1387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26" y="887"/>
                <a:ext cx="2214" cy="1660"/>
              </a:xfrm>
              <a:prstGeom prst="rect">
                <a:avLst/>
              </a:prstGeom>
              <a:ln>
                <a:solidFill>
                  <a:srgbClr val="333399"/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2832" y="1656"/>
                <a:ext cx="384" cy="302"/>
              </a:xfrm>
              <a:prstGeom prst="ellipse">
                <a:avLst/>
              </a:prstGeom>
              <a:noFill/>
              <a:ln w="285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5" name="Group 20"/>
            <p:cNvGrpSpPr>
              <a:grpSpLocks/>
            </p:cNvGrpSpPr>
            <p:nvPr/>
          </p:nvGrpSpPr>
          <p:grpSpPr bwMode="auto">
            <a:xfrm>
              <a:off x="1921" y="2135"/>
              <a:ext cx="1750" cy="318"/>
              <a:chOff x="2007" y="2154"/>
              <a:chExt cx="1750" cy="318"/>
            </a:xfrm>
          </p:grpSpPr>
          <p:sp>
            <p:nvSpPr>
              <p:cNvPr id="16" name="Oval 21"/>
              <p:cNvSpPr>
                <a:spLocks noChangeArrowheads="1"/>
              </p:cNvSpPr>
              <p:nvPr/>
            </p:nvSpPr>
            <p:spPr bwMode="auto">
              <a:xfrm>
                <a:off x="2007" y="2154"/>
                <a:ext cx="338" cy="318"/>
              </a:xfrm>
              <a:prstGeom prst="ellipse">
                <a:avLst/>
              </a:prstGeom>
              <a:noFill/>
              <a:ln w="285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Line 22"/>
              <p:cNvSpPr>
                <a:spLocks noChangeShapeType="1"/>
              </p:cNvSpPr>
              <p:nvPr/>
            </p:nvSpPr>
            <p:spPr bwMode="auto">
              <a:xfrm flipV="1">
                <a:off x="2339" y="2323"/>
                <a:ext cx="1418" cy="6"/>
              </a:xfrm>
              <a:prstGeom prst="line">
                <a:avLst/>
              </a:prstGeom>
              <a:noFill/>
              <a:ln w="28575">
                <a:solidFill>
                  <a:srgbClr val="333399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" name="Прямоугольник 19"/>
          <p:cNvSpPr/>
          <p:nvPr/>
        </p:nvSpPr>
        <p:spPr>
          <a:xfrm>
            <a:off x="4139952" y="5733256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Сотрапезничество</a:t>
            </a:r>
            <a:r>
              <a:rPr lang="ru-RU" b="1" dirty="0" smtClean="0"/>
              <a:t> собак и крыс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835696" y="6309320"/>
            <a:ext cx="5832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Мы в ответе за тех, кого приручили!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54868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ЗЕЛЕНЫЕ «ОСТРОВА» В ГОРОДЕ - ЧИСТЫЙ ВОЗДУХ И КРАСОТА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sus\Desktop\экология\40d719f80c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881716" y="3789040"/>
            <a:ext cx="4137307" cy="292532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4499992" y="503966"/>
            <a:ext cx="464400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...А ведь слуху нужен Хвои шепот,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Зренью – Лес в предутренней тиши,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Нам деревья избежать помогут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Одеревенения души.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Р. Бородулин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5" name="Picture 3" descr="D:\ПРЕЗЕНТАЦИИ_ОС_СПБ\ФОТО_ГОРОД\РАСТЕНИЯ_ГОРОД\Trees_ed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04864"/>
            <a:ext cx="3856625" cy="2880320"/>
          </a:xfrm>
          <a:prstGeom prst="rect">
            <a:avLst/>
          </a:prstGeom>
          <a:noFill/>
        </p:spPr>
      </p:pic>
      <p:pic>
        <p:nvPicPr>
          <p:cNvPr id="11" name="Picture 2" descr="http://www.media-kuban.ru/images/thumbs/2/5/0/170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3068464" cy="2044289"/>
          </a:xfrm>
          <a:prstGeom prst="rect">
            <a:avLst/>
          </a:prstGeom>
          <a:ln>
            <a:solidFill>
              <a:srgbClr val="0099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G:\Флора города - Маша\Фотографии\Местообитания\сжатые до документа\DSC07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1" y="1700808"/>
            <a:ext cx="2640343" cy="1980257"/>
          </a:xfrm>
          <a:prstGeom prst="rect">
            <a:avLst/>
          </a:prstGeom>
          <a:ln>
            <a:solidFill>
              <a:srgbClr val="0099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8" descr="p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221088"/>
            <a:ext cx="3422650" cy="2497138"/>
          </a:xfrm>
          <a:prstGeom prst="rect">
            <a:avLst/>
          </a:prstGeom>
          <a:ln>
            <a:solidFill>
              <a:srgbClr val="0099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ВОПРОСЫ ДЛЯ САМОСТОЯТЕЛЬНОЙ РАБОТЫ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8308032" cy="4713387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/>
              <a:t>О качестве городской среды, а значит и о здоровье, должен думать каждый горожанин. Приведите простые правила, которые должны стать определенным кодексом поведения людей в повседневной жизни: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«Берегите воду»,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«Чистый воздух в городе – это возможно»,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«НЕТ» шумовому загрязнению города».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Дайте советы своим сверстникам «Как вести себя при встрече с бездомным животным» (собакой, кошкой).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В наших домах образуется много ядовитых отходов, которые нельзя просто выбросить в мусорный контейнер. Составьте краткую памятку «ОБРАЩЕНИЕ С ОПАСНЫМИ ОТХОДАМИ В БЫТУ». Для этого воспользуйтесь полезной информацией, размещенной на Экологическом портале Санкт-Петербурга по адресу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  <a:r>
              <a:rPr lang="en-US" sz="2000" dirty="0" smtClean="0">
                <a:solidFill>
                  <a:srgbClr val="002060"/>
                </a:solidFill>
                <a:hlinkClick r:id="rId2"/>
              </a:rPr>
              <a:t>http://ecomobile.infoeco.ru/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q"/>
            </a:pPr>
            <a:endParaRPr lang="ru-RU" sz="20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 sz="2400" dirty="0" smtClean="0">
              <a:solidFill>
                <a:srgbClr val="002060"/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" descr="62627_IMG0351resiz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84218"/>
            <a:ext cx="9116385" cy="4473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179512" y="258366"/>
            <a:ext cx="8784976" cy="1877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ru-RU" sz="28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>
              <a:defRPr/>
            </a:pPr>
            <a:endParaRPr lang="ru-RU" sz="28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БЛАГОДАРЮ ЗА СОВМЕСТНУЮ РАБОТУ!</a:t>
            </a:r>
          </a:p>
          <a:p>
            <a:pPr algn="ctr">
              <a:defRPr/>
            </a:pPr>
            <a:endParaRPr lang="ru-RU" sz="2800" b="1" i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80" y="3789040"/>
            <a:ext cx="2196944" cy="292576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904656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ОСОБЕННОСТИ ГОРОДСКОЙ СРЕДЫ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984" y="764704"/>
            <a:ext cx="1908212" cy="2544283"/>
          </a:xfr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8" y="764704"/>
            <a:ext cx="4173661" cy="225164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996952"/>
            <a:ext cx="3024467" cy="226908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" descr="gl-11-ris_4"/>
          <p:cNvPicPr>
            <a:picLocks noChangeAspect="1" noChangeArrowheads="1"/>
          </p:cNvPicPr>
          <p:nvPr/>
        </p:nvPicPr>
        <p:blipFill>
          <a:blip r:embed="rId6" cstate="print">
            <a:lum bright="-12000" contrast="6000"/>
          </a:blip>
          <a:srcRect/>
          <a:stretch>
            <a:fillRect/>
          </a:stretch>
        </p:blipFill>
        <p:spPr bwMode="auto">
          <a:xfrm>
            <a:off x="6516216" y="4365104"/>
            <a:ext cx="2376264" cy="2383187"/>
          </a:xfrm>
          <a:prstGeom prst="rect">
            <a:avLst/>
          </a:prstGeom>
          <a:noFill/>
          <a:ln w="12700" algn="ctr">
            <a:solidFill>
              <a:srgbClr val="003399"/>
            </a:solidFill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3275856" y="4491118"/>
            <a:ext cx="3025056" cy="226879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37" name="Picture 1" descr="D:\ФОТОАРХИВ\ФОТОСТУДИЯ2006-07-12\IMG_14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1124744"/>
            <a:ext cx="2074725" cy="311177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012160" y="188640"/>
            <a:ext cx="3131840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Мы столь радикально изменили нашу среду,  что теперь для того, чтобы существовать в ней,</a:t>
            </a:r>
          </a:p>
          <a:p>
            <a:pPr algn="r">
              <a:lnSpc>
                <a:spcPct val="80000"/>
              </a:lnSpc>
            </a:pPr>
            <a:r>
              <a:rPr lang="ru-RU" sz="1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мы должны изменить себя.</a:t>
            </a:r>
          </a:p>
          <a:p>
            <a:pPr algn="r" eaLnBrk="0" hangingPunct="0">
              <a:lnSpc>
                <a:spcPct val="80000"/>
              </a:lnSpc>
            </a:pPr>
            <a:r>
              <a:rPr lang="ru-RU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Н. Винер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Asus\Desktop\экология\0_32073_d50c4911_orig.jpg"/>
          <p:cNvPicPr>
            <a:picLocks noChangeAspect="1" noChangeArrowheads="1"/>
          </p:cNvPicPr>
          <p:nvPr/>
        </p:nvPicPr>
        <p:blipFill>
          <a:blip r:embed="rId2" cstate="print"/>
          <a:srcRect t="13713"/>
          <a:stretch>
            <a:fillRect/>
          </a:stretch>
        </p:blipFill>
        <p:spPr bwMode="auto">
          <a:xfrm>
            <a:off x="1" y="1601788"/>
            <a:ext cx="9144000" cy="525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Asus\Desktop\экология\37c26036a97bf64ebfb01ae37e4_pre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2232248" cy="144150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Asus\Desktop\экология\0_5a75d_a96ecc7c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6632"/>
            <a:ext cx="1907704" cy="143112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sus\Desktop\экология\3746752_large.jpeg"/>
          <p:cNvPicPr>
            <a:picLocks noChangeAspect="1" noChangeArrowheads="1"/>
          </p:cNvPicPr>
          <p:nvPr/>
        </p:nvPicPr>
        <p:blipFill>
          <a:blip r:embed="rId5" cstate="print"/>
          <a:srcRect t="11250"/>
          <a:stretch>
            <a:fillRect/>
          </a:stretch>
        </p:blipFill>
        <p:spPr bwMode="auto">
          <a:xfrm>
            <a:off x="6748679" y="116632"/>
            <a:ext cx="2395321" cy="1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594928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«Для постижения души города нужно охватить одним взглядом весь его облик в природной раме окрестностей… Природа словно входит в город, а город бросает свой отблеск на окружающий пейзаж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1600" b="1" i="1" dirty="0" smtClean="0">
                <a:solidFill>
                  <a:srgbClr val="FFFF00"/>
                </a:solidFill>
              </a:rPr>
              <a:t>    (Н.П. Анциферов)</a:t>
            </a:r>
            <a:endParaRPr lang="ru-RU" sz="1600" i="1" dirty="0">
              <a:solidFill>
                <a:srgbClr val="FFFF0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116632"/>
            <a:ext cx="2267533" cy="143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0"/>
            <a:ext cx="10225136" cy="6926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КАКИМ ВОЗДУХОМ МЫ ДЫШИМ И ОТ ЧЕГО ЗАВИСИТ ЕГО КАЧЕСТВО?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579296" cy="557748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Или люди сделают так,</a:t>
            </a:r>
          </a:p>
          <a:p>
            <a:pPr algn="r"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чтобы на Земле стало меньше дыма,</a:t>
            </a:r>
          </a:p>
          <a:p>
            <a:pPr algn="r"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Или дым сделает так,</a:t>
            </a:r>
          </a:p>
          <a:p>
            <a:pPr algn="r"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чтобы на Земле стало меньше людей.</a:t>
            </a:r>
          </a:p>
          <a:p>
            <a:pPr algn="r">
              <a:buNone/>
            </a:pPr>
            <a:r>
              <a:rPr lang="ru-RU" sz="1400" b="1" dirty="0" smtClean="0"/>
              <a:t>Дж. </a:t>
            </a:r>
            <a:r>
              <a:rPr lang="ru-RU" sz="1400" b="1" dirty="0" err="1" smtClean="0"/>
              <a:t>Баттон</a:t>
            </a:r>
            <a:endParaRPr lang="ru-RU" sz="1400" dirty="0"/>
          </a:p>
        </p:txBody>
      </p:sp>
      <p:pic>
        <p:nvPicPr>
          <p:cNvPr id="5" name="Picture 6" descr="gl-11-ris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4683628" cy="3120750"/>
          </a:xfrm>
          <a:prstGeom prst="rect">
            <a:avLst/>
          </a:prstGeom>
          <a:ln>
            <a:solidFill>
              <a:srgbClr val="FF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MUN_062"/>
          <p:cNvPicPr>
            <a:picLocks noChangeAspect="1" noChangeArrowheads="1"/>
          </p:cNvPicPr>
          <p:nvPr/>
        </p:nvPicPr>
        <p:blipFill>
          <a:blip r:embed="rId3" cstate="print">
            <a:lum bright="-12000" contrast="6000"/>
          </a:blip>
          <a:srcRect/>
          <a:stretch>
            <a:fillRect/>
          </a:stretch>
        </p:blipFill>
        <p:spPr bwMode="auto">
          <a:xfrm>
            <a:off x="6588224" y="4365104"/>
            <a:ext cx="2383182" cy="2376264"/>
          </a:xfrm>
          <a:prstGeom prst="rect">
            <a:avLst/>
          </a:prstGeom>
          <a:noFill/>
          <a:ln w="12700" algn="ctr">
            <a:solidFill>
              <a:srgbClr val="003399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91680" y="980728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Вклад автотранспорта в загрязнение воздуха –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85 % </a:t>
            </a: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(2015 г.)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932040" y="2182545"/>
            <a:ext cx="421196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Впервые за много лет в 2015 г. количество транспортных средств уменьшилось по сравнению с 2014 г. на 1,3 %, в том числе: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количество легковых автомобилей уменьшилось на 1,9 %, а автобусов – на 9 %;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количество грузовых автомобилей увеличилось на 4,7 %.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Однако выбросы загрязняющих веществ от автотранспорта не уменьшились. Объясните этот факт.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3" descr="C:\Users\Андрей\Desktop\УРОК_ОС_СПб\Пл_Восст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365104"/>
            <a:ext cx="3744416" cy="238779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4581128"/>
            <a:ext cx="2915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Удивительно, но в Центральном районе самый чистый воздух – в районе Площади Восстания.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Как вы думаете, почему?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632650" cy="548680"/>
          </a:xfrm>
        </p:spPr>
        <p:txBody>
          <a:bodyPr>
            <a:norm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 СДЕЛАТЬ ВОЗДУХ В ГОРОДЕ ЧИЩЕ?</a:t>
            </a:r>
          </a:p>
        </p:txBody>
      </p:sp>
      <p:sp>
        <p:nvSpPr>
          <p:cNvPr id="249860" name="Text Box 5"/>
          <p:cNvSpPr txBox="1">
            <a:spLocks noChangeArrowheads="1"/>
          </p:cNvSpPr>
          <p:nvPr/>
        </p:nvSpPr>
        <p:spPr bwMode="auto">
          <a:xfrm>
            <a:off x="1143000" y="60198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548681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АВТОМАТИЗИРОВАННАЯ СИСТЕМА МОНИТОРИНГА АТМОСФЕРНОГО ВОЗДУХА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6525344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3 передвижные лаборатории 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19" y="3717032"/>
            <a:ext cx="26642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25 автоматических станций</a:t>
            </a:r>
            <a:endParaRPr lang="ru-RU" sz="1600" b="1" dirty="0"/>
          </a:p>
        </p:txBody>
      </p:sp>
      <p:pic>
        <p:nvPicPr>
          <p:cNvPr id="21506" name="Picture 2" descr="C:\Users\Андрей\Desktop\УРОК_ОС_СПб\ЗАп_скор_диаме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48680"/>
            <a:ext cx="4211512" cy="2789110"/>
          </a:xfrm>
          <a:prstGeom prst="rect">
            <a:avLst/>
          </a:prstGeom>
          <a:noFill/>
        </p:spPr>
      </p:pic>
      <p:pic>
        <p:nvPicPr>
          <p:cNvPr id="21507" name="Picture 3" descr="C:\Users\Андрей\Desktop\УРОК_ОС_СПб\Троллейбу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1944216" cy="1458163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7956376" y="2376546"/>
            <a:ext cx="7920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ЗСД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876256" y="2615063"/>
            <a:ext cx="9361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0" name="Picture 6" descr="C:\Users\Андрей\Desktop\УРОК_ОС_СПб\Велосипе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212976"/>
            <a:ext cx="1839829" cy="1432000"/>
          </a:xfrm>
          <a:prstGeom prst="rect">
            <a:avLst/>
          </a:prstGeom>
          <a:noFill/>
        </p:spPr>
      </p:pic>
      <p:pic>
        <p:nvPicPr>
          <p:cNvPr id="26" name="Picture 4" descr="spb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24744"/>
            <a:ext cx="2165365" cy="1440160"/>
          </a:xfrm>
          <a:prstGeom prst="rect">
            <a:avLst/>
          </a:prstGeom>
          <a:ln>
            <a:solidFill>
              <a:srgbClr val="00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9864" name="Рисунок 9" descr="Размещение станций в СПб-2013 без полей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052736"/>
            <a:ext cx="3312368" cy="268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9" descr="P101023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077072"/>
            <a:ext cx="3311525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 descr="UL0004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4581128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gl-14-ris_k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79912" y="4581128"/>
            <a:ext cx="1637988" cy="2184256"/>
          </a:xfrm>
          <a:prstGeom prst="rect">
            <a:avLst/>
          </a:prstGeom>
          <a:ln>
            <a:solidFill>
              <a:srgbClr val="0033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2"/>
            <a:ext cx="9144000" cy="64807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ЖИВОТНЫЕ-БИОИНДИКАТОРЫ НА СЛУЖБЕ         КАЧЕСТВА ВОЗДУХА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0276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1520" y="1340768"/>
            <a:ext cx="5034210" cy="5517232"/>
          </a:xfrm>
        </p:spPr>
        <p:txBody>
          <a:bodyPr>
            <a:normAutofit/>
          </a:bodyPr>
          <a:lstStyle/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В </a:t>
            </a:r>
            <a:r>
              <a:rPr lang="ru-RU" sz="2000" b="1" dirty="0"/>
              <a:t>2010 г. на </a:t>
            </a:r>
            <a:r>
              <a:rPr lang="ru-RU" sz="2000" b="1" dirty="0" smtClean="0"/>
              <a:t>предприятии по сжиганию осадков сточных вод для </a:t>
            </a:r>
            <a:r>
              <a:rPr lang="ru-RU" sz="2000" b="1" dirty="0"/>
              <a:t>анализа качества дымовых газов, выбрасываемых в </a:t>
            </a:r>
            <a:r>
              <a:rPr lang="ru-RU" sz="2000" b="1" dirty="0" smtClean="0"/>
              <a:t>воздух, начали </a:t>
            </a:r>
            <a:r>
              <a:rPr lang="ru-RU" sz="2000" b="1" dirty="0"/>
              <a:t>использовать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гигантских африканских улиток</a:t>
            </a:r>
            <a:r>
              <a:rPr lang="ru-RU" sz="2000" b="1" dirty="0">
                <a:solidFill>
                  <a:srgbClr val="C00000"/>
                </a:solidFill>
              </a:rPr>
              <a:t>.      </a:t>
            </a:r>
          </a:p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Специальная </a:t>
            </a:r>
            <a:r>
              <a:rPr lang="ru-RU" sz="2000" b="1" dirty="0"/>
              <a:t>аппаратура отслеживает режим сердцебиения и подвижность улиток, дышащих смесью обычного воздуха и дымовых газов.</a:t>
            </a:r>
          </a:p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 marL="0" indent="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Улитки – </a:t>
            </a:r>
            <a:r>
              <a:rPr lang="ru-RU" sz="2000" b="1" dirty="0" smtClean="0">
                <a:solidFill>
                  <a:srgbClr val="C00000"/>
                </a:solidFill>
              </a:rPr>
              <a:t>животные-биоиндикаторы</a:t>
            </a:r>
            <a:r>
              <a:rPr lang="ru-RU" sz="2000" b="1" dirty="0" smtClean="0"/>
              <a:t>, которые могут </a:t>
            </a:r>
            <a:r>
              <a:rPr lang="ru-RU" sz="2000" b="1" dirty="0"/>
              <a:t>контролировать не только биологически опасные изменения качества воздуха, но и незначительные концентрации загрязняющих </a:t>
            </a:r>
            <a:r>
              <a:rPr lang="ru-RU" sz="2000" b="1" dirty="0" smtClean="0"/>
              <a:t>веществ.</a:t>
            </a:r>
            <a:endParaRPr lang="ru-RU" sz="2000" b="1" dirty="0"/>
          </a:p>
        </p:txBody>
      </p:sp>
      <p:pic>
        <p:nvPicPr>
          <p:cNvPr id="310279" name="Picture 7" descr="10b5f4762eb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1646" y="4038600"/>
            <a:ext cx="3411054" cy="2198712"/>
          </a:xfrm>
          <a:prstGeom prst="rect">
            <a:avLst/>
          </a:prstGeom>
          <a:ln>
            <a:solidFill>
              <a:srgbClr val="0099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0280" name="Picture 8" descr="47de7e946e7fa3f1dfaeaebaff461f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857" y="1340768"/>
            <a:ext cx="3438143" cy="2146970"/>
          </a:xfrm>
          <a:prstGeom prst="rect">
            <a:avLst/>
          </a:prstGeom>
          <a:ln>
            <a:solidFill>
              <a:srgbClr val="0099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7830" name="Rectangle 10"/>
          <p:cNvSpPr>
            <a:spLocks noChangeArrowheads="1"/>
          </p:cNvSpPr>
          <p:nvPr/>
        </p:nvSpPr>
        <p:spPr bwMode="auto">
          <a:xfrm>
            <a:off x="5616575" y="6218023"/>
            <a:ext cx="32813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400" b="1" dirty="0" err="1"/>
              <a:t>Биомониторинг</a:t>
            </a:r>
            <a:r>
              <a:rPr lang="ru-RU" sz="1400" b="1" dirty="0"/>
              <a:t> воздуха </a:t>
            </a:r>
          </a:p>
          <a:p>
            <a:pPr algn="ctr"/>
            <a:r>
              <a:rPr lang="ru-RU" sz="1400" b="1" dirty="0"/>
              <a:t>с использованием улиток</a:t>
            </a:r>
          </a:p>
        </p:txBody>
      </p:sp>
      <p:sp>
        <p:nvSpPr>
          <p:cNvPr id="77831" name="Rectangle 11"/>
          <p:cNvSpPr>
            <a:spLocks noChangeArrowheads="1"/>
          </p:cNvSpPr>
          <p:nvPr/>
        </p:nvSpPr>
        <p:spPr bwMode="auto">
          <a:xfrm>
            <a:off x="5643563" y="3629025"/>
            <a:ext cx="3238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/>
              <a:t>Улитка достигает в длину 15-20 см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/>
          <p:cNvSpPr>
            <a:spLocks noGrp="1" noChangeArrowheads="1"/>
          </p:cNvSpPr>
          <p:nvPr>
            <p:ph type="title"/>
          </p:nvPr>
        </p:nvSpPr>
        <p:spPr>
          <a:xfrm>
            <a:off x="179513" y="0"/>
            <a:ext cx="8507288" cy="76470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ВОДА И ГОРОД… ПРОБЛЕМА ВЗАИМООТНОШЕНИЙ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692696"/>
            <a:ext cx="8640959" cy="5400129"/>
          </a:xfrm>
        </p:spPr>
        <p:txBody>
          <a:bodyPr/>
          <a:lstStyle/>
          <a:p>
            <a:pPr algn="r">
              <a:lnSpc>
                <a:spcPct val="90000"/>
              </a:lnSpc>
              <a:buNone/>
            </a:pPr>
            <a:r>
              <a:rPr lang="ru-RU" sz="1800" b="1" i="1" dirty="0" smtClean="0">
                <a:solidFill>
                  <a:srgbClr val="0070C0"/>
                </a:solidFill>
              </a:rPr>
              <a:t>С отливом пурпурным, подвижна и светла,</a:t>
            </a:r>
          </a:p>
          <a:p>
            <a:pPr algn="r">
              <a:lnSpc>
                <a:spcPct val="90000"/>
              </a:lnSpc>
              <a:buNone/>
            </a:pPr>
            <a:r>
              <a:rPr lang="ru-RU" sz="1800" b="1" i="1" dirty="0" smtClean="0">
                <a:solidFill>
                  <a:srgbClr val="0070C0"/>
                </a:solidFill>
              </a:rPr>
              <a:t> Нева красуется в своих гранитных рамах…</a:t>
            </a:r>
          </a:p>
          <a:p>
            <a:pPr algn="r">
              <a:lnSpc>
                <a:spcPct val="90000"/>
              </a:lnSpc>
              <a:buNone/>
            </a:pPr>
            <a:r>
              <a:rPr lang="ru-RU" sz="1400" b="1" dirty="0" smtClean="0">
                <a:solidFill>
                  <a:srgbClr val="333333"/>
                </a:solidFill>
              </a:rPr>
              <a:t>В. Бенедиктов («Ночь», 1840 г.)</a:t>
            </a:r>
            <a:endParaRPr lang="ru-RU" sz="1400" b="1" dirty="0" smtClean="0"/>
          </a:p>
          <a:p>
            <a:pPr marL="0" indent="539750" algn="just">
              <a:lnSpc>
                <a:spcPct val="80000"/>
              </a:lnSpc>
              <a:buNone/>
            </a:pPr>
            <a:endParaRPr lang="ru-RU" sz="2000" b="1" dirty="0" smtClean="0"/>
          </a:p>
          <a:p>
            <a:pPr marL="0" indent="539750" algn="just">
              <a:lnSpc>
                <a:spcPct val="80000"/>
              </a:lnSpc>
              <a:buNone/>
            </a:pPr>
            <a:r>
              <a:rPr lang="ru-RU" sz="2000" b="1" dirty="0" smtClean="0"/>
              <a:t>На территории Санкт-Петербурга и его пригородов находится более 220 рек, каналов, ручьев и водохранилищ. Собственно дельта Невы состоит из 45 рек и каналов. </a:t>
            </a:r>
          </a:p>
          <a:p>
            <a:pPr marL="0" indent="539750"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dirty="0" smtClean="0"/>
          </a:p>
        </p:txBody>
      </p:sp>
      <p:pic>
        <p:nvPicPr>
          <p:cNvPr id="164871" name="Picture 7" descr="gl-12-ris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4146444" cy="2900908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/>
            </a:outerShdw>
          </a:effectLst>
        </p:spPr>
      </p:pic>
      <p:pic>
        <p:nvPicPr>
          <p:cNvPr id="164872" name="Picture 8" descr="SPB03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36912"/>
            <a:ext cx="4478499" cy="2875856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5805264"/>
            <a:ext cx="86409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80000"/>
              </a:lnSpc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Основной водозабор (96%) в Санкт-Петербурге осуществляется в реке Неве. Подземные воды используют такие пригороды как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Зеленогорск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, Кронштадт, Красное село, Ломоносов.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5" y="0"/>
            <a:ext cx="8579296" cy="9807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ПРЕСНУЮ ВОДУ ДОСТУПНОЙ ДЛЯ ГОРОЖАН ДЕЛАЕТ «ВОДОКАНАЛ САНКТ-ПЕТЕРБУРГА»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980728"/>
            <a:ext cx="8784976" cy="5112097"/>
          </a:xfrm>
        </p:spPr>
        <p:txBody>
          <a:bodyPr/>
          <a:lstStyle/>
          <a:p>
            <a:pPr marL="0" indent="53975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/>
              <a:t>Первая </a:t>
            </a:r>
            <a:r>
              <a:rPr lang="ru-RU" sz="1800" b="1" dirty="0"/>
              <a:t>часть слова «водоканал» происходит от слова «вода», а вторая часть «канал» – от слова «канализация</a:t>
            </a:r>
            <a:r>
              <a:rPr lang="ru-RU" sz="1800" b="1" dirty="0" smtClean="0"/>
              <a:t>». «Водоканал Санкт-Петербурга» – это предприятие, которое:</a:t>
            </a:r>
          </a:p>
          <a:p>
            <a:pPr marL="1004888" lvl="1" algn="just">
              <a:lnSpc>
                <a:spcPct val="80000"/>
              </a:lnSpc>
              <a:buBlip>
                <a:blip r:embed="rId3"/>
              </a:buBlip>
            </a:pPr>
            <a:r>
              <a:rPr lang="ru-RU" sz="1800" b="1" dirty="0" smtClean="0"/>
              <a:t>подготавливает холодную воду питьевого качества и обеспечивает водоснабжение жилых домов и предприятий города;</a:t>
            </a:r>
          </a:p>
          <a:p>
            <a:pPr marL="1004888" lvl="1" algn="just">
              <a:lnSpc>
                <a:spcPct val="80000"/>
              </a:lnSpc>
              <a:buBlip>
                <a:blip r:embed="rId3"/>
              </a:buBlip>
            </a:pPr>
            <a:r>
              <a:rPr lang="ru-RU" sz="1800" b="1" dirty="0" smtClean="0"/>
              <a:t>обеспечивает работу и реконструкцию городской канализации;</a:t>
            </a:r>
          </a:p>
          <a:p>
            <a:pPr marL="1004888" lvl="1" algn="just">
              <a:lnSpc>
                <a:spcPct val="80000"/>
              </a:lnSpc>
              <a:buBlip>
                <a:blip r:embed="rId3"/>
              </a:buBlip>
            </a:pPr>
            <a:r>
              <a:rPr lang="ru-RU" sz="1800" b="1" dirty="0" smtClean="0"/>
              <a:t>восстанавливает и строит заново фонтаны города;</a:t>
            </a:r>
          </a:p>
          <a:p>
            <a:pPr marL="1004888" lvl="1" algn="just">
              <a:lnSpc>
                <a:spcPct val="80000"/>
              </a:lnSpc>
              <a:buBlip>
                <a:blip r:embed="rId3"/>
              </a:buBlip>
            </a:pPr>
            <a:r>
              <a:rPr lang="ru-RU" sz="1800" b="1" dirty="0" smtClean="0"/>
              <a:t>строит очистные сооружения и очищает сточные воды;</a:t>
            </a:r>
          </a:p>
          <a:p>
            <a:pPr marL="1004888" lvl="1" algn="just">
              <a:lnSpc>
                <a:spcPct val="80000"/>
              </a:lnSpc>
              <a:buBlip>
                <a:blip r:embed="rId3"/>
              </a:buBlip>
            </a:pPr>
            <a:r>
              <a:rPr lang="ru-RU" sz="1800" b="1" dirty="0" smtClean="0"/>
              <a:t>производит сжигание осадков сточных вод.</a:t>
            </a:r>
          </a:p>
          <a:p>
            <a:pPr marL="0" indent="53975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/>
          </a:p>
        </p:txBody>
      </p:sp>
      <p:pic>
        <p:nvPicPr>
          <p:cNvPr id="176132" name="Picture 4" descr="VodoKanal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3600649" cy="2700145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  <p:pic>
        <p:nvPicPr>
          <p:cNvPr id="176133" name="Picture 5" descr="VodoKanal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717032"/>
            <a:ext cx="3600648" cy="2698776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  <p:sp>
        <p:nvSpPr>
          <p:cNvPr id="40966" name="Text Box 8"/>
          <p:cNvSpPr txBox="1">
            <a:spLocks noChangeArrowheads="1"/>
          </p:cNvSpPr>
          <p:nvPr/>
        </p:nvSpPr>
        <p:spPr bwMode="auto">
          <a:xfrm>
            <a:off x="1763689" y="6525345"/>
            <a:ext cx="40324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/>
              <a:t>Территория ГУП «Водоканал Санкт-Петербурга»</a:t>
            </a:r>
          </a:p>
        </p:txBody>
      </p:sp>
      <p:pic>
        <p:nvPicPr>
          <p:cNvPr id="7" name="Picture 16" descr="gl-14-ris_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4368" y="2153660"/>
            <a:ext cx="1080120" cy="1290620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  <p:pic>
        <p:nvPicPr>
          <p:cNvPr id="8" name="Picture 6" descr="0001069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2492896"/>
            <a:ext cx="1082507" cy="1295772"/>
          </a:xfrm>
          <a:prstGeom prst="rect">
            <a:avLst/>
          </a:prstGeom>
          <a:noFill/>
          <a:ln w="9525" algn="ctr">
            <a:solidFill>
              <a:srgbClr val="0099CC"/>
            </a:solidFill>
            <a:miter lim="800000"/>
            <a:headEnd/>
            <a:tailEnd/>
          </a:ln>
          <a:effectLst>
            <a:outerShdw dist="107763" dir="2700000" algn="ctr" rotWithShape="0">
              <a:srgbClr val="336699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1561</Words>
  <Application>Microsoft Office PowerPoint</Application>
  <PresentationFormat>Экран (4:3)</PresentationFormat>
  <Paragraphs>216</Paragraphs>
  <Slides>25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Verdana</vt:lpstr>
      <vt:lpstr>Wingdings</vt:lpstr>
      <vt:lpstr>Тема Office</vt:lpstr>
      <vt:lpstr>Диаграмма</vt:lpstr>
      <vt:lpstr>Урок экологии: 5-9 классы Экологические проблемы Санкт-Петербурга  и пути их решения</vt:lpstr>
      <vt:lpstr>ВОПРОСЫ ДЛЯ ОБСУЖДЕНИЯ</vt:lpstr>
      <vt:lpstr>ОСОБЕННОСТИ ГОРОДСКОЙ СРЕДЫ</vt:lpstr>
      <vt:lpstr>Презентация PowerPoint</vt:lpstr>
      <vt:lpstr>КАКИМ ВОЗДУХОМ МЫ ДЫШИМ И ОТ ЧЕГО ЗАВИСИТ ЕГО КАЧЕСТВО?</vt:lpstr>
      <vt:lpstr>КАК СДЕЛАТЬ ВОЗДУХ В ГОРОДЕ ЧИЩЕ?</vt:lpstr>
      <vt:lpstr>ЖИВОТНЫЕ-БИОИНДИКАТОРЫ НА СЛУЖБЕ         КАЧЕСТВА ВОЗДУХА</vt:lpstr>
      <vt:lpstr>ВОДА И ГОРОД… ПРОБЛЕМА ВЗАИМООТНОШЕНИЙ</vt:lpstr>
      <vt:lpstr>ПРЕСНУЮ ВОДУ ДОСТУПНОЙ ДЛЯ ГОРОЖАН ДЕЛАЕТ «ВОДОКАНАЛ САНКТ-ПЕТЕРБУРГА» </vt:lpstr>
      <vt:lpstr>НА ВОДОКАНАЛЕ САНКТ-ПЕТЕРБУРГА «РАБОТАЮТ» РАКИ</vt:lpstr>
      <vt:lpstr>ВОДУ НУЖНО ЭКОНОМИТЬ!</vt:lpstr>
      <vt:lpstr>Презентация PowerPoint</vt:lpstr>
      <vt:lpstr>НЕ ЗАГРЯЗНЯЙТЕ ВОДУ!</vt:lpstr>
      <vt:lpstr>Презентация PowerPoint</vt:lpstr>
      <vt:lpstr>ШУМОВОЕ ЗАГРЯЗНЕНИЕ ГОРОДСКОЙ СРЕДЫ</vt:lpstr>
      <vt:lpstr>ШУМОВАЯ ЧУВСТВИТЕЛЬНОСТЬ И ЗАЩИТА ОТ ШУМА </vt:lpstr>
      <vt:lpstr>ПОЧЕМУ ПРОБЛЕМУ ОТХОДОВ МОЖНО СЧИТАТЬ ЭКОЛОГИЧЕСКОЙ?</vt:lpstr>
      <vt:lpstr>СКОЛЬКО БУДУТ РАЗЛАГАТЬСЯ РАЗНЫЕ МАТЕРИАЛЫ?</vt:lpstr>
      <vt:lpstr>КАК САНКТ-ПЕТЕРБУРГ ИЗБАВЛЯЕТСЯ ОТ ОТХОДОВ?</vt:lpstr>
      <vt:lpstr>Презентация PowerPoint</vt:lpstr>
      <vt:lpstr>НАШИ СОСЕДИ В ГОРОДСКОЙ СРЕДЕ</vt:lpstr>
      <vt:lpstr>ПРОБЛЕМА ГОДСКОЙ СРЕДЫ И ЧЕЛОВЕКА –                       БЕЗДОМНЫЕ ЖИВОТНЫЕ</vt:lpstr>
      <vt:lpstr>ЗЕЛЕНЫЕ «ОСТРОВА» В ГОРОДЕ - ЧИСТЫЙ ВОЗДУХ И КРАСОТА</vt:lpstr>
      <vt:lpstr>ВОПРОСЫ ДЛЯ САМОСТОЯТЕЛЬНОЙ РАБОТЫ</vt:lpstr>
      <vt:lpstr>  БЛАГОДАРЮ ЗА СОВМЕСТНУЮ РАБОТУ!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проблемы Санкт-Петербурга и пути их решения</dc:title>
  <dc:creator>Андрей</dc:creator>
  <cp:lastModifiedBy>Administrator</cp:lastModifiedBy>
  <cp:revision>102</cp:revision>
  <dcterms:created xsi:type="dcterms:W3CDTF">2017-03-19T08:47:46Z</dcterms:created>
  <dcterms:modified xsi:type="dcterms:W3CDTF">2017-05-03T07:51:42Z</dcterms:modified>
</cp:coreProperties>
</file>