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58" r:id="rId4"/>
    <p:sldId id="297" r:id="rId5"/>
    <p:sldId id="296" r:id="rId6"/>
    <p:sldId id="300" r:id="rId7"/>
    <p:sldId id="293" r:id="rId8"/>
    <p:sldId id="294" r:id="rId9"/>
    <p:sldId id="301" r:id="rId10"/>
    <p:sldId id="299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12" r:id="rId19"/>
    <p:sldId id="309" r:id="rId20"/>
    <p:sldId id="310" r:id="rId21"/>
    <p:sldId id="311" r:id="rId22"/>
    <p:sldId id="313" r:id="rId23"/>
    <p:sldId id="314" r:id="rId24"/>
    <p:sldId id="265" r:id="rId25"/>
    <p:sldId id="266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/>
                </a:solidFill>
              </a:rPr>
              <a:t>Состав ТБО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 ТБО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cat>
            <c:strRef>
              <c:f>Лист1!$A$2:$A$7</c:f>
              <c:strCache>
                <c:ptCount val="6"/>
                <c:pt idx="0">
                  <c:v>бумага и картон</c:v>
                </c:pt>
                <c:pt idx="1">
                  <c:v>пищевые отходы</c:v>
                </c:pt>
                <c:pt idx="2">
                  <c:v>пластмассы</c:v>
                </c:pt>
                <c:pt idx="3">
                  <c:v>стекло</c:v>
                </c:pt>
                <c:pt idx="4">
                  <c:v>металлы</c:v>
                </c:pt>
                <c:pt idx="5">
                  <c:v>текстиль и др.отходы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</c:v>
                </c:pt>
                <c:pt idx="1">
                  <c:v>41</c:v>
                </c:pt>
                <c:pt idx="2">
                  <c:v>3</c:v>
                </c:pt>
                <c:pt idx="3">
                  <c:v>8</c:v>
                </c:pt>
                <c:pt idx="4">
                  <c:v>4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19-4291-8AA8-3AAE56D9B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7224146981627364"/>
          <c:y val="0.1482387139356787"/>
          <c:w val="0.32775853018372708"/>
          <c:h val="0.7891691756855726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>
                <a:solidFill>
                  <a:schemeClr val="tx2"/>
                </a:solidFill>
              </a:rPr>
              <a:t>Переработка ТБО в странах мира </a:t>
            </a:r>
          </a:p>
          <a:p>
            <a:pPr>
              <a:defRPr/>
            </a:pPr>
            <a:r>
              <a:rPr lang="ru-RU" sz="1400" b="0" dirty="0">
                <a:solidFill>
                  <a:schemeClr val="tx2"/>
                </a:solidFill>
              </a:rPr>
              <a:t>(в % от общего количества ТБО; данные 2015 года) </a:t>
            </a:r>
          </a:p>
        </c:rich>
      </c:tx>
      <c:layout>
        <c:manualLayout>
          <c:xMode val="edge"/>
          <c:yMode val="edge"/>
          <c:x val="7.8698876762980749E-2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Переработка ТБО в странах мира (в % от общего количества ТБО)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Швеция</c:v>
                </c:pt>
                <c:pt idx="1">
                  <c:v>Германия</c:v>
                </c:pt>
                <c:pt idx="2">
                  <c:v>США</c:v>
                </c:pt>
                <c:pt idx="3">
                  <c:v>Россия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99</c:v>
                </c:pt>
                <c:pt idx="1">
                  <c:v>65</c:v>
                </c:pt>
                <c:pt idx="2">
                  <c:v>32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5B-4E71-9049-8F488F687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609856"/>
        <c:axId val="79611392"/>
      </c:barChart>
      <c:catAx>
        <c:axId val="79609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9611392"/>
        <c:crosses val="autoZero"/>
        <c:auto val="1"/>
        <c:lblAlgn val="ctr"/>
        <c:lblOffset val="100"/>
        <c:noMultiLvlLbl val="0"/>
      </c:catAx>
      <c:valAx>
        <c:axId val="796113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9609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ecomobile.infoeco.ru/assets/images/ecoboxes/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293096"/>
            <a:ext cx="8458200" cy="2160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rgbClr val="FF0000"/>
                </a:solidFill>
              </a:rPr>
              <a:t>Город и мусор: кто кого?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Или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FF0000"/>
                </a:solidFill>
              </a:rPr>
              <a:t>Как </a:t>
            </a:r>
            <a:r>
              <a:rPr lang="ru-RU" sz="3300" b="1" dirty="0" err="1" smtClean="0">
                <a:solidFill>
                  <a:srgbClr val="FF0000"/>
                </a:solidFill>
              </a:rPr>
              <a:t>петербургу</a:t>
            </a:r>
            <a:r>
              <a:rPr lang="ru-RU" sz="3300" b="1" dirty="0" smtClean="0">
                <a:solidFill>
                  <a:srgbClr val="FF0000"/>
                </a:solidFill>
              </a:rPr>
              <a:t> победить в борьбе </a:t>
            </a:r>
            <a:br>
              <a:rPr lang="ru-RU" sz="3300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FF0000"/>
                </a:solidFill>
              </a:rPr>
              <a:t>с отходами?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933056"/>
            <a:ext cx="8458200" cy="43204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Урок экологии : </a:t>
            </a:r>
            <a:r>
              <a:rPr lang="ru-RU" b="1" dirty="0"/>
              <a:t>5</a:t>
            </a:r>
            <a:r>
              <a:rPr lang="ru-RU" b="1" dirty="0" smtClean="0"/>
              <a:t>-9 </a:t>
            </a:r>
            <a:r>
              <a:rPr lang="ru-RU" b="1" dirty="0" smtClean="0"/>
              <a:t>классы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" r="1417"/>
          <a:stretch>
            <a:fillRect/>
          </a:stretch>
        </p:blipFill>
        <p:spPr>
          <a:xfrm>
            <a:off x="6350063" y="116632"/>
            <a:ext cx="2686433" cy="1944216"/>
          </a:xfrm>
          <a:prstGeom prst="rect">
            <a:avLst/>
          </a:prstGeom>
        </p:spPr>
      </p:pic>
      <p:pic>
        <p:nvPicPr>
          <p:cNvPr id="6" name="Рисунок 5" descr="https://im0-tub-ru.yandex.net/i?id=4e34b76b6551bffa1509d6dd7141ed2a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16633"/>
            <a:ext cx="4608511" cy="345638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0-tub-ru.yandex.net/i?id=4314bb4bf54bb82e6ab493a5d3d71b93-l&amp;n=13"/>
          <p:cNvPicPr/>
          <p:nvPr/>
        </p:nvPicPr>
        <p:blipFill>
          <a:blip r:embed="rId4" cstate="print"/>
          <a:srcRect t="22897"/>
          <a:stretch>
            <a:fillRect/>
          </a:stretch>
        </p:blipFill>
        <p:spPr bwMode="auto">
          <a:xfrm>
            <a:off x="3707904" y="2276872"/>
            <a:ext cx="2681148" cy="165618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55576" y="765175"/>
            <a:ext cx="7992888" cy="53149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В России в среднем перерабатывается 10-15% мусора. Твёрдые бытовые отходы подвергаются переработке только на 3-4%, промышленные - на 35%. Для сравнения </a:t>
            </a:r>
            <a:r>
              <a:rPr lang="ru-RU" sz="1600" dirty="0" smtClean="0"/>
              <a:t>(данные 2015 года)</a:t>
            </a:r>
            <a:r>
              <a:rPr lang="ru-RU" sz="2000" dirty="0" smtClean="0"/>
              <a:t>: в США перерабатывается 32% твердых бытовых отходов, в Германии - 65%, а  в Швеции - 99% (!).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47664" y="2636912"/>
          <a:ext cx="5832648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dirty="0" smtClean="0">
                <a:solidFill>
                  <a:srgbClr val="FF0000"/>
                </a:solidFill>
              </a:rPr>
              <a:t>Как решается проблема отходов </a:t>
            </a:r>
            <a:br>
              <a:rPr lang="ru-RU" sz="2600" dirty="0" smtClean="0">
                <a:solidFill>
                  <a:srgbClr val="FF0000"/>
                </a:solidFill>
              </a:rPr>
            </a:br>
            <a:r>
              <a:rPr lang="ru-RU" sz="2600" dirty="0" smtClean="0">
                <a:solidFill>
                  <a:srgbClr val="FF0000"/>
                </a:solidFill>
              </a:rPr>
              <a:t>в </a:t>
            </a:r>
            <a:r>
              <a:rPr lang="ru-RU" sz="2600" dirty="0" err="1" smtClean="0">
                <a:solidFill>
                  <a:srgbClr val="FF0000"/>
                </a:solidFill>
              </a:rPr>
              <a:t>санкт-петербурге</a:t>
            </a:r>
            <a:r>
              <a:rPr lang="ru-RU" sz="2600" dirty="0" smtClean="0">
                <a:solidFill>
                  <a:srgbClr val="FF0000"/>
                </a:solidFill>
              </a:rPr>
              <a:t>?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740080" cy="452333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Твердые бытовые и строительно-промышленные отходы </a:t>
            </a:r>
            <a:r>
              <a:rPr lang="ru-RU" sz="2000" dirty="0" smtClean="0"/>
              <a:t>нашего</a:t>
            </a:r>
            <a:r>
              <a:rPr lang="ru-RU" sz="2000" i="1" dirty="0" smtClean="0"/>
              <a:t> </a:t>
            </a:r>
            <a:r>
              <a:rPr lang="ru-RU" sz="2000" dirty="0" smtClean="0"/>
              <a:t>города размещаются на 11 полигонах, расположенных в  Ленинградской области, и перерабатываются на четырех  мусороперерабатывающих заводах. Полигоны находятся в удовлетворительном состоянии и постоянно контролируются. Планируется строительство мусоросжигательных заводов.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Мусороперерабатывающий завод бизнес пла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861048"/>
            <a:ext cx="2592288" cy="208823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Мусороперерабатывающий завод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933056"/>
            <a:ext cx="2736304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://ic.pics.livejournal.com/aaleksandrgusev/65885208/3157/3157_9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33056"/>
            <a:ext cx="3024336" cy="2232248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764704"/>
            <a:ext cx="8208912" cy="5315421"/>
          </a:xfrm>
        </p:spPr>
        <p:txBody>
          <a:bodyPr>
            <a:normAutofit/>
          </a:bodyPr>
          <a:lstStyle/>
          <a:p>
            <a:pPr indent="-342000">
              <a:spcBef>
                <a:spcPts val="0"/>
              </a:spcBef>
              <a:buNone/>
            </a:pPr>
            <a:r>
              <a:rPr lang="ru-RU" sz="2000" dirty="0" smtClean="0"/>
              <a:t>Важной проблемой для Санкт-Петербурга являются </a:t>
            </a:r>
            <a:r>
              <a:rPr lang="ru-RU" sz="2000" b="1" i="1" dirty="0" smtClean="0"/>
              <a:t>отходы очистных сооружений </a:t>
            </a:r>
            <a:r>
              <a:rPr lang="ru-RU" sz="2000" dirty="0" smtClean="0"/>
              <a:t>– их ежегодно образуется около 500тыс. тонн. Эти отходы содержат тяжелые металлы, опасные для здоровья. Отходы городских очистных сооружений размещаются на 33 иловых площадках общей площадью 163,5га. В последние годы на очистных сооружениях города внедряются мощности по сжиганию иловых отложений, что позволяет постепенно сокращать размеры занимаемых ими площадок.</a:t>
            </a:r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4" name="Рисунок 3" descr="http://gitest.ru/assets/gallery/riplo4/rec-il-plosh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89040"/>
            <a:ext cx="3312367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photos.wikimapia.org/p/00/03/48/07/87_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89040"/>
            <a:ext cx="3096344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548680"/>
            <a:ext cx="8280921" cy="5531445"/>
          </a:xfrm>
        </p:spPr>
        <p:txBody>
          <a:bodyPr>
            <a:normAutofit/>
          </a:bodyPr>
          <a:lstStyle/>
          <a:p>
            <a:pPr marL="342000" indent="-34200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Токсичные (ядовитые) отходы</a:t>
            </a:r>
            <a:r>
              <a:rPr lang="ru-RU" sz="2000" dirty="0" smtClean="0"/>
              <a:t>, образующиеся на предприятиях Санкт-Петербурга и Ленинградской области, поступают на </a:t>
            </a:r>
            <a:r>
              <a:rPr lang="ru-RU" sz="2000" i="1" dirty="0" smtClean="0"/>
              <a:t>полигон «Красный Бор» </a:t>
            </a:r>
            <a:r>
              <a:rPr lang="ru-RU" sz="2000" dirty="0" smtClean="0"/>
              <a:t>(в 6,5 км от г.Колпино).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000" dirty="0" smtClean="0"/>
              <a:t>На территории полигона накопилось свыше 1,5 млн.т ядовитых отходов, а также 800 тыс.т жидких отходов, собранных в открытых котлованах глубиной 30м. Общая площадь котлованов - 6 га. Это приводит к загрязнению атмосферы и соседних с полигоном полей, рек. Существует реальная опасность загрязнения ядовитыми веществами реки Нева. Кроме того, на полигоне случаются сильные пожары, сопровождающиеся выбросом в атмосферу токсичных веществ.</a:t>
            </a:r>
          </a:p>
          <a:p>
            <a:pPr marL="0" indent="539750" algn="just">
              <a:lnSpc>
                <a:spcPct val="80000"/>
              </a:lnSpc>
              <a:buFont typeface="Wingdings" pitchFamily="2" charset="2"/>
              <a:buNone/>
            </a:pPr>
            <a:endParaRPr lang="ru-RU" sz="2200" dirty="0" smtClean="0"/>
          </a:p>
          <a:p>
            <a:pPr marL="0" indent="539750" algn="just">
              <a:lnSpc>
                <a:spcPct val="80000"/>
              </a:lnSpc>
              <a:buNone/>
            </a:pPr>
            <a:r>
              <a:rPr lang="ru-RU" sz="2200" dirty="0" smtClean="0"/>
              <a:t> </a:t>
            </a:r>
          </a:p>
          <a:p>
            <a:pPr marL="0" indent="539750" algn="just">
              <a:lnSpc>
                <a:spcPct val="80000"/>
              </a:lnSpc>
              <a:buFont typeface="Wingdings" pitchFamily="2" charset="2"/>
              <a:buNone/>
            </a:pPr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endParaRPr lang="ru-RU" dirty="0" smtClean="0"/>
          </a:p>
        </p:txBody>
      </p:sp>
      <p:pic>
        <p:nvPicPr>
          <p:cNvPr id="4" name="Рисунок 3" descr="http://kp.by/share/i/12/9675608/wr-720.sh-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4077072"/>
            <a:ext cx="3384377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xn--d1acimmaskq.xn--p1ai/photo/97/971673f6fb08bebfac8c934c6ba16a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77072"/>
            <a:ext cx="3672408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08050"/>
            <a:ext cx="8291264" cy="5172075"/>
          </a:xfrm>
        </p:spPr>
        <p:txBody>
          <a:bodyPr>
            <a:normAutofit/>
          </a:bodyPr>
          <a:lstStyle/>
          <a:p>
            <a:pPr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Полигон «Красный Бор» функционирует с 1970 года и сегодня его возможности исчерпаны. В настоящее время на полигоне осуществляются работы по обеззараживанию отходов и уменьшению их воздействия на окружающую среду. </a:t>
            </a:r>
          </a:p>
          <a:p>
            <a:pPr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Правительства города и области решают задачу создания нового предприятия по переработке и захоронению промышленных токсичных отходов.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116almet.ru/sites/116kzn.ru/files/styles/news-img-full/public/2016/02/Finni-opasayutsya-poligona-Kras.png?itok=H3Hxxke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73016"/>
            <a:ext cx="3312368" cy="273630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content.izvestia.ru/media/3/news/2012/08/532056/RIAN_Vadim_Zherno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73016"/>
            <a:ext cx="3528392" cy="2736303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5" y="908720"/>
            <a:ext cx="8352928" cy="5171405"/>
          </a:xfrm>
        </p:spPr>
        <p:txBody>
          <a:bodyPr>
            <a:normAutofit/>
          </a:bodyPr>
          <a:lstStyle/>
          <a:p>
            <a:pPr marL="342000" lvl="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 В городе предпринимаются меры</a:t>
            </a:r>
            <a:r>
              <a:rPr lang="ru-RU" sz="2000" b="1" i="1" dirty="0" smtClean="0"/>
              <a:t> </a:t>
            </a:r>
            <a:r>
              <a:rPr lang="ru-RU" sz="2000" i="1" dirty="0" smtClean="0"/>
              <a:t>по</a:t>
            </a:r>
            <a:r>
              <a:rPr lang="ru-RU" sz="2000" b="1" i="1" dirty="0" smtClean="0"/>
              <a:t> сбору опасных отходов от населения</a:t>
            </a:r>
            <a:r>
              <a:rPr lang="ru-RU" sz="2000" i="1" dirty="0" smtClean="0"/>
              <a:t>.</a:t>
            </a:r>
            <a:r>
              <a:rPr lang="ru-RU" sz="2000" dirty="0" smtClean="0"/>
              <a:t> К таким отходам относятся: 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ртутные термометры, лампы и другие ртутьсодержащие приборы;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отработанные батарейки и аккумуляторы;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бытовая техника, оргтехника;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бытовая химия, лаки и краски;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лекарства с истекшим сроком годности; 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отработанные масла;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автомобильные покрышки.</a:t>
            </a:r>
          </a:p>
          <a:p>
            <a:endParaRPr lang="ru-RU" dirty="0"/>
          </a:p>
        </p:txBody>
      </p:sp>
      <p:pic>
        <p:nvPicPr>
          <p:cNvPr id="5" name="Рисунок 4" descr="https://im0-tub-ru.yandex.net/i?id=cccae5abf6895737f08ed8e5164c34fa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437112"/>
            <a:ext cx="2664296" cy="180020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s://im0-tub-ru.yandex.net/i?id=7419c9ea5e2ce28eb22c73c838fe0617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429000"/>
            <a:ext cx="2520280" cy="1584176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user.vse42.ru/files/P_S1280x820q80/Wnone/ui-5346171887cd31.43554746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3" y="4797152"/>
            <a:ext cx="2808312" cy="172819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692150"/>
            <a:ext cx="8291264" cy="5761038"/>
          </a:xfrm>
        </p:spPr>
        <p:txBody>
          <a:bodyPr>
            <a:normAutofit/>
          </a:bodyPr>
          <a:lstStyle/>
          <a:p>
            <a:pPr marL="342000" lvl="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Для приема опасных отходов в городе бесплатно работают </a:t>
            </a:r>
            <a:r>
              <a:rPr lang="ru-RU" sz="2000" i="1" dirty="0" smtClean="0"/>
              <a:t>«</a:t>
            </a:r>
            <a:r>
              <a:rPr lang="ru-RU" sz="2000" i="1" dirty="0" err="1" smtClean="0"/>
              <a:t>Экомобили</a:t>
            </a:r>
            <a:r>
              <a:rPr lang="ru-RU" sz="2000" i="1" dirty="0" smtClean="0"/>
              <a:t>», стационарные пункты, «</a:t>
            </a:r>
            <a:r>
              <a:rPr lang="ru-RU" sz="2000" i="1" dirty="0" err="1" smtClean="0"/>
              <a:t>Экотерминалы</a:t>
            </a:r>
            <a:r>
              <a:rPr lang="ru-RU" sz="2000" i="1" dirty="0" smtClean="0"/>
              <a:t>» и «</a:t>
            </a:r>
            <a:r>
              <a:rPr lang="ru-RU" sz="2000" i="1" dirty="0" err="1" smtClean="0"/>
              <a:t>Экобоксы</a:t>
            </a:r>
            <a:r>
              <a:rPr lang="ru-RU" sz="2000" i="1" dirty="0" smtClean="0"/>
              <a:t>»</a:t>
            </a:r>
            <a:r>
              <a:rPr lang="ru-RU" sz="2000" dirty="0" smtClean="0"/>
              <a:t>. «</a:t>
            </a:r>
            <a:r>
              <a:rPr lang="ru-RU" sz="2000" dirty="0" err="1" smtClean="0"/>
              <a:t>Экомобили</a:t>
            </a:r>
            <a:r>
              <a:rPr lang="ru-RU" sz="2000" dirty="0" smtClean="0"/>
              <a:t>» работают по расписанию и обслуживают все микрорайоны города. «</a:t>
            </a:r>
            <a:r>
              <a:rPr lang="ru-RU" sz="2000" dirty="0" err="1" smtClean="0"/>
              <a:t>Экотерминалы</a:t>
            </a:r>
            <a:r>
              <a:rPr lang="ru-RU" sz="2000" dirty="0" smtClean="0"/>
              <a:t>» и «</a:t>
            </a:r>
            <a:r>
              <a:rPr lang="ru-RU" sz="2000" dirty="0" err="1" smtClean="0"/>
              <a:t>Экобоксы</a:t>
            </a:r>
            <a:r>
              <a:rPr lang="ru-RU" sz="2000" dirty="0" smtClean="0"/>
              <a:t>» установлены в крупных универсамах, на многих автозаправочных станциях и в других местах.  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«</a:t>
            </a:r>
            <a:r>
              <a:rPr lang="ru-RU" sz="2000" b="1" i="1" dirty="0" err="1" smtClean="0"/>
              <a:t>Экомобили</a:t>
            </a:r>
            <a:r>
              <a:rPr lang="ru-RU" sz="2000" b="1" i="1" dirty="0" smtClean="0"/>
              <a:t>»</a:t>
            </a:r>
            <a:r>
              <a:rPr lang="ru-RU" sz="2000" i="1" dirty="0" smtClean="0"/>
              <a:t> </a:t>
            </a:r>
            <a:r>
              <a:rPr lang="ru-RU" sz="2000" dirty="0" smtClean="0"/>
              <a:t>и</a:t>
            </a:r>
            <a:r>
              <a:rPr lang="ru-RU" sz="2000" i="1" dirty="0" smtClean="0"/>
              <a:t> </a:t>
            </a:r>
            <a:r>
              <a:rPr lang="ru-RU" sz="2000" b="1" i="1" dirty="0" smtClean="0"/>
              <a:t>стационарные пункты </a:t>
            </a:r>
            <a:r>
              <a:rPr lang="ru-RU" sz="2000" dirty="0" smtClean="0"/>
              <a:t>принимают  различные виды опасных отходов.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r>
              <a:rPr lang="ru-RU" sz="2400" dirty="0" smtClean="0"/>
              <a:t> 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kolpino-mo.net/d/26909/d/ekostroy-stac.jpg"/>
          <p:cNvPicPr/>
          <p:nvPr/>
        </p:nvPicPr>
        <p:blipFill>
          <a:blip r:embed="rId2" cstate="print"/>
          <a:srcRect t="11741"/>
          <a:stretch>
            <a:fillRect/>
          </a:stretch>
        </p:blipFill>
        <p:spPr bwMode="auto">
          <a:xfrm>
            <a:off x="4788024" y="3573016"/>
            <a:ext cx="3528392" cy="2952328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ecomobile.infoeco.ru/img/slider/1.png"/>
          <p:cNvPicPr/>
          <p:nvPr/>
        </p:nvPicPr>
        <p:blipFill>
          <a:blip r:embed="rId3" cstate="print"/>
          <a:srcRect l="9615" r="3735" b="17284"/>
          <a:stretch>
            <a:fillRect/>
          </a:stretch>
        </p:blipFill>
        <p:spPr bwMode="auto">
          <a:xfrm>
            <a:off x="323528" y="3356992"/>
            <a:ext cx="4608512" cy="28083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908050"/>
            <a:ext cx="4212406" cy="5100638"/>
          </a:xfrm>
        </p:spPr>
        <p:txBody>
          <a:bodyPr>
            <a:normAutofit/>
          </a:bodyPr>
          <a:lstStyle/>
          <a:p>
            <a:pPr marL="342000" lvl="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В </a:t>
            </a:r>
            <a:r>
              <a:rPr lang="ru-RU" sz="2000" b="1" i="1" dirty="0" smtClean="0"/>
              <a:t>«</a:t>
            </a:r>
            <a:r>
              <a:rPr lang="ru-RU" sz="2000" b="1" i="1" dirty="0" err="1" smtClean="0"/>
              <a:t>Экотерминалы</a:t>
            </a:r>
            <a:r>
              <a:rPr lang="ru-RU" sz="2000" b="1" i="1" dirty="0" smtClean="0"/>
              <a:t>»</a:t>
            </a:r>
            <a:r>
              <a:rPr lang="ru-RU" sz="2000" dirty="0" smtClean="0"/>
              <a:t> можно сдать компактные энергосберегающие лампы, ртутные термометры, отработанные батарейки. </a:t>
            </a:r>
          </a:p>
          <a:p>
            <a:pPr marL="342000" lvl="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 </a:t>
            </a:r>
            <a:r>
              <a:rPr lang="ru-RU" sz="2000" b="1" i="1" dirty="0" smtClean="0"/>
              <a:t>«</a:t>
            </a:r>
            <a:r>
              <a:rPr lang="ru-RU" sz="2000" b="1" i="1" dirty="0" err="1" smtClean="0"/>
              <a:t>Экобоксы</a:t>
            </a:r>
            <a:r>
              <a:rPr lang="ru-RU" sz="2000" b="1" i="1" dirty="0" smtClean="0"/>
              <a:t>»</a:t>
            </a:r>
            <a:r>
              <a:rPr lang="ru-RU" sz="2000" dirty="0" smtClean="0"/>
              <a:t> предназначены для приема отработанных батареек и малогабаритных аккумуляторов.</a:t>
            </a:r>
          </a:p>
          <a:p>
            <a:pPr lvl="0">
              <a:buNone/>
            </a:pPr>
            <a:endParaRPr lang="ru-RU" sz="2200" dirty="0" smtClean="0"/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ecomobile.infoeco.ru/assets/images/ecoboxes/thm/2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836712"/>
            <a:ext cx="2592288" cy="273630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static2.keep4u.ru/2016/07/08/ekbldfnt60954a803c.jpg"/>
          <p:cNvPicPr/>
          <p:nvPr/>
        </p:nvPicPr>
        <p:blipFill>
          <a:blip r:embed="rId4" cstate="print"/>
          <a:srcRect l="25093" b="4558"/>
          <a:stretch>
            <a:fillRect/>
          </a:stretch>
        </p:blipFill>
        <p:spPr bwMode="auto">
          <a:xfrm>
            <a:off x="4644008" y="3789040"/>
            <a:ext cx="2448272" cy="2664296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vdvsp.ru/pic/news/147972349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933056"/>
            <a:ext cx="3384376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908050"/>
            <a:ext cx="7992888" cy="5172075"/>
          </a:xfrm>
        </p:spPr>
        <p:txBody>
          <a:bodyPr/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 В Санкт-Петербурге предпринимаются меры по решению вопроса о </a:t>
            </a:r>
            <a:r>
              <a:rPr lang="ru-RU" sz="2000" b="1" i="1" dirty="0" smtClean="0"/>
              <a:t>раздельном сборе мусора</a:t>
            </a:r>
            <a:r>
              <a:rPr lang="ru-RU" sz="2000" i="1" dirty="0" smtClean="0"/>
              <a:t>, </a:t>
            </a:r>
            <a:r>
              <a:rPr lang="ru-RU" sz="2000" dirty="0" smtClean="0"/>
              <a:t>что облегчит процесс переработки отходов. В районах города уже появились мусорные контейнеры с соответствующей маркировкой. К сожалению, таких контейнеров пока немного.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m0-tub-ru.yandex.net/i?id=8e3192e5fb82d725ea0071af0ad67f2b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789040"/>
            <a:ext cx="2952328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kazanreporter.ru/uploads/news/7dafb7f804d92a4a44cfb4e34c3d3d4374cf8a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8355" y="2996952"/>
            <a:ext cx="3567289" cy="216024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b1.m24.ru/c/5878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89040"/>
            <a:ext cx="3384376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3" y="620688"/>
            <a:ext cx="8208911" cy="5459437"/>
          </a:xfrm>
        </p:spPr>
        <p:txBody>
          <a:bodyPr>
            <a:normAutofit/>
          </a:bodyPr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Как перерабатываются собранные  жителями опасные отходы?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Переработка таких отходов осуществляется на специализированном предприятии </a:t>
            </a:r>
            <a:r>
              <a:rPr lang="ru-RU" sz="2000" i="1" dirty="0" smtClean="0"/>
              <a:t>«</a:t>
            </a:r>
            <a:r>
              <a:rPr lang="ru-RU" sz="2000" i="1" dirty="0" err="1" smtClean="0"/>
              <a:t>Экострой</a:t>
            </a:r>
            <a:r>
              <a:rPr lang="ru-RU" sz="2000" i="1" dirty="0" smtClean="0"/>
              <a:t>».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Ртутные лампы</a:t>
            </a:r>
            <a:r>
              <a:rPr lang="ru-RU" sz="2000" dirty="0" smtClean="0"/>
              <a:t> обезвреживаются. Полученные стекло, алюминий и ртуть передаются на использование специализированным предприятиям. 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Отработанные батарейки и аккумуляторы</a:t>
            </a:r>
            <a:r>
              <a:rPr lang="ru-RU" sz="2000" dirty="0" smtClean="0"/>
              <a:t> передаются на специализированное предприятие для безопасной утилизации путем извлечения и вторичного использования тяжелых металлов и железа.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/>
              <a:t> </a:t>
            </a:r>
          </a:p>
          <a:p>
            <a:endParaRPr lang="ru-RU" sz="1600" dirty="0"/>
          </a:p>
        </p:txBody>
      </p:sp>
      <p:pic>
        <p:nvPicPr>
          <p:cNvPr id="4" name="Рисунок 3" descr="https://img-fotki.yandex.ru/get/9061/129766340.0/0_180a95_e1f73dde_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509120"/>
            <a:ext cx="3096344" cy="208823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inno.gov.spb.ru/userfiles/photos/thumbnails/42110f7ddf2d4a704aa28eee47f0a9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653136"/>
            <a:ext cx="2088232" cy="18002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solidFill>
                  <a:srgbClr val="FF0000"/>
                </a:solidFill>
              </a:rPr>
              <a:t>Вопросы для обсуждения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Что такое отходы?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Почему проблема отходов и способов избавления от них стала одной из серьезных проблем современных городов?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Как решается проблема отходов в Санкт-Петербурге?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Каким образом петербуржцы могут способствовать решению проблемы отходов?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6" name="Рисунок 5" descr="https://im0-tub-ru.yandex.net/i?id=93484d09aa6e6bb99062daf983e66492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77072"/>
            <a:ext cx="3456384" cy="2304256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review-image" descr="http://archspeech.com/image/uploads/image/events/15-11-27-dilijan/dilijan-archspeech-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789040"/>
            <a:ext cx="4536504" cy="288032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692150"/>
            <a:ext cx="8208912" cy="5387975"/>
          </a:xfrm>
        </p:spPr>
        <p:txBody>
          <a:bodyPr>
            <a:normAutofit/>
          </a:bodyPr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 Бытовая техника и оргтехника</a:t>
            </a:r>
            <a:r>
              <a:rPr lang="ru-RU" sz="2000" dirty="0" smtClean="0"/>
              <a:t> разбирается, в результате чего получаются вторичные материальные ресурсы (лом печатных плат, пластиковая крошка, металл), пригодные для дальнейшего использования.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 Отходы бытовой химии </a:t>
            </a:r>
            <a:r>
              <a:rPr lang="ru-RU" sz="2000" dirty="0" smtClean="0"/>
              <a:t> накапливаются на территории предприятия «</a:t>
            </a:r>
            <a:r>
              <a:rPr lang="ru-RU" sz="2000" dirty="0" err="1" smtClean="0"/>
              <a:t>Экострой</a:t>
            </a:r>
            <a:r>
              <a:rPr lang="ru-RU" sz="2000" dirty="0" smtClean="0"/>
              <a:t>», а затем отправляются на специализированные предприятия. 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 </a:t>
            </a:r>
            <a:r>
              <a:rPr lang="ru-RU" sz="2000" i="1" dirty="0" smtClean="0"/>
              <a:t>Автомобильные покрышки</a:t>
            </a:r>
            <a:r>
              <a:rPr lang="ru-RU" sz="2000" b="1" dirty="0" smtClean="0"/>
              <a:t> </a:t>
            </a:r>
            <a:r>
              <a:rPr lang="ru-RU" sz="2000" dirty="0" smtClean="0"/>
              <a:t>направляются для дальнейшей переработки и использования на предприятия, занимающиеся изготовлением резинотехнических изделий.</a:t>
            </a:r>
          </a:p>
          <a:p>
            <a:endParaRPr lang="ru-RU" sz="2200" b="1" dirty="0" smtClean="0"/>
          </a:p>
          <a:p>
            <a:endParaRPr lang="ru-RU" sz="2400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ecospb.com/pics/1/1_office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93096"/>
            <a:ext cx="2880320" cy="208823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ecospb.com/pics/drobil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5" y="4077072"/>
            <a:ext cx="3096343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79208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Каким образом петербуржцы могут способствовать решению проблемы отходов?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371656" cy="4739357"/>
          </a:xfrm>
        </p:spPr>
        <p:txBody>
          <a:bodyPr>
            <a:normAutofit/>
          </a:bodyPr>
          <a:lstStyle/>
          <a:p>
            <a:pPr marL="342000" indent="-342000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2000" b="1" i="1" dirty="0" smtClean="0"/>
              <a:t>Старайтесь сократить количество отходов!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 приобретайте лишних вещей;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ремонтируйте свои вещи, а не выкидывайте их;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ненужные вещи перепродайте или передайте нуждающимся;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используйте многоразовую посуду вместо одноразовой;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всегда имейте с собой матерчатую сумку с ручками для покупок;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повторно используйте полиэтиленовые пакеты;</a:t>
            </a:r>
          </a:p>
          <a:p>
            <a:pPr marL="342000" indent="-342000" algn="just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сократите расходы бумаги, используя обе стороны листа.</a:t>
            </a:r>
          </a:p>
          <a:p>
            <a:pPr marL="0" indent="182563" algn="just">
              <a:lnSpc>
                <a:spcPct val="120000"/>
              </a:lnSpc>
              <a:spcBef>
                <a:spcPts val="0"/>
              </a:spcBef>
            </a:pPr>
            <a:endParaRPr lang="ru-RU" sz="4000" dirty="0" smtClean="0"/>
          </a:p>
          <a:p>
            <a:pPr marL="0" indent="182563">
              <a:lnSpc>
                <a:spcPct val="80000"/>
              </a:lnSpc>
              <a:buClr>
                <a:srgbClr val="CC0000"/>
              </a:buClr>
              <a:buFont typeface="Arial" pitchFamily="34" charset="0"/>
              <a:buChar char="•"/>
            </a:pPr>
            <a:endParaRPr lang="ru-RU" b="1" dirty="0" smtClean="0"/>
          </a:p>
        </p:txBody>
      </p:sp>
      <p:pic>
        <p:nvPicPr>
          <p:cNvPr id="5" name="Рисунок 4" descr="http://rybinsk.ru/images/stories/users/news-2013/07/vec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25144"/>
            <a:ext cx="2880320" cy="172819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s://im0-tub-ru.yandex.net/i?id=7ba86a2d048d5fd4cd17973b01482dad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725144"/>
            <a:ext cx="2880320" cy="172819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620713"/>
            <a:ext cx="7992888" cy="5459412"/>
          </a:xfrm>
        </p:spPr>
        <p:txBody>
          <a:bodyPr>
            <a:normAutofit/>
          </a:bodyPr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Clr>
                <a:srgbClr val="CC0000"/>
              </a:buClr>
              <a:buNone/>
            </a:pPr>
            <a:r>
              <a:rPr lang="ru-RU" sz="2000" b="1" i="1" dirty="0" smtClean="0"/>
              <a:t>Улучшите обращение с бытовыми отходами!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Сортируйте отходы и сдавайте мусор, который можно использовать повторно или перерабатывать (стеклянные бутылки, макулатуру, жестяные банки и др.);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пользуйтесь контейнерами для раздельного сбора мусора;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опасные отходы сдавайте в специализированные пункты приема;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пищевые отходы (если находитесь на даче или садовом участке) используйте для приготовления компоста.</a:t>
            </a:r>
          </a:p>
          <a:p>
            <a:pPr marL="0" indent="182563">
              <a:lnSpc>
                <a:spcPct val="120000"/>
              </a:lnSpc>
              <a:spcBef>
                <a:spcPts val="0"/>
              </a:spcBef>
              <a:buClr>
                <a:srgbClr val="CC0000"/>
              </a:buClr>
            </a:pPr>
            <a:endParaRPr lang="ru-RU" sz="2400" dirty="0" smtClean="0"/>
          </a:p>
          <a:p>
            <a:pPr marL="0" indent="182563">
              <a:lnSpc>
                <a:spcPct val="80000"/>
              </a:lnSpc>
            </a:pP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ecomobile.infoeco.ru/img/slider/1.png"/>
          <p:cNvPicPr/>
          <p:nvPr/>
        </p:nvPicPr>
        <p:blipFill>
          <a:blip r:embed="rId2" cstate="print"/>
          <a:srcRect l="9615" r="3735" b="17284"/>
          <a:stretch>
            <a:fillRect/>
          </a:stretch>
        </p:blipFill>
        <p:spPr bwMode="auto">
          <a:xfrm>
            <a:off x="4427984" y="4077072"/>
            <a:ext cx="33843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prv0.lori-images.net/malchik-vybrasyvaet-musor-0000990476-preview.jpg"/>
          <p:cNvPicPr/>
          <p:nvPr/>
        </p:nvPicPr>
        <p:blipFill>
          <a:blip r:embed="rId3" cstate="print"/>
          <a:srcRect l="3330" t="16301" r="4822" b="14107"/>
          <a:stretch>
            <a:fillRect/>
          </a:stretch>
        </p:blipFill>
        <p:spPr bwMode="auto">
          <a:xfrm>
            <a:off x="1187624" y="4005064"/>
            <a:ext cx="2952328" cy="201622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92163" y="908050"/>
            <a:ext cx="7884293" cy="5172075"/>
          </a:xfrm>
        </p:spPr>
        <p:txBody>
          <a:bodyPr>
            <a:normAutofit/>
          </a:bodyPr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Clr>
                <a:srgbClr val="CC0000"/>
              </a:buClr>
              <a:buNone/>
            </a:pPr>
            <a:r>
              <a:rPr lang="ru-RU" sz="2000" b="1" i="1" dirty="0" smtClean="0"/>
              <a:t>Соблюдайте чистоту и порядок!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 бросайте мусор мимо урн;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 оставляйте пакеты с мусором в подъездах, на улицах, во дворах;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 создавайте «несанкционированных» свалок;</a:t>
            </a:r>
          </a:p>
          <a:p>
            <a:pPr marL="342000" indent="-342000"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не поджигайте мусор в урнах и мусорных контейнерах.</a:t>
            </a:r>
          </a:p>
          <a:p>
            <a:pPr marL="0" indent="182563">
              <a:lnSpc>
                <a:spcPct val="120000"/>
              </a:lnSpc>
              <a:spcBef>
                <a:spcPts val="0"/>
              </a:spcBef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moi-portal.ru/upload/iblock/e8c/e8c4e842b3f78bdcc13e1227d93a638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73016"/>
            <a:ext cx="2448272" cy="273630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t-l.ru/i/n/027/196027/tn_196027_728b5194710e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573016"/>
            <a:ext cx="4104456" cy="2739653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solidFill>
                  <a:srgbClr val="FF0000"/>
                </a:solidFill>
              </a:rPr>
              <a:t>Подумаем вместе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443664" cy="47393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Что и как можно рассказать о проблеме отходов учащимся начальных классов: подготовим для них мини-презентацию…</a:t>
            </a:r>
            <a:endParaRPr lang="ru-RU" sz="2000" dirty="0"/>
          </a:p>
        </p:txBody>
      </p:sp>
      <p:pic>
        <p:nvPicPr>
          <p:cNvPr id="4" name="Рисунок 3" descr="http://eysk-school3.ucoz.ru/2016/SAM_16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357430"/>
            <a:ext cx="5817258" cy="387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solidFill>
                  <a:srgbClr val="FF0000"/>
                </a:solidFill>
              </a:rPr>
              <a:t>Обсудим дома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4162"/>
            <a:ext cx="8424936" cy="4525963"/>
          </a:xfrm>
        </p:spPr>
        <p:txBody>
          <a:bodyPr>
            <a:normAutofit/>
          </a:bodyPr>
          <a:lstStyle/>
          <a:p>
            <a:pPr marL="342000" indent="-34200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Что можно сделать в семье для того, чтобы  содействовать решению проблемы отходов в нашем городе?</a:t>
            </a:r>
          </a:p>
          <a:p>
            <a:pPr>
              <a:buNone/>
            </a:pPr>
            <a:endParaRPr lang="ru-RU" sz="2000" dirty="0" smtClean="0"/>
          </a:p>
        </p:txBody>
      </p:sp>
      <p:pic>
        <p:nvPicPr>
          <p:cNvPr id="6" name="Рисунок 5" descr="http://stan-bogat.ru/wp-content/uploads/2012/02/cazov-kolonk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429000"/>
            <a:ext cx="2952328" cy="2720288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http://mtdata.ru/u8/photo8A5D/20108307280-0/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92896"/>
            <a:ext cx="2592288" cy="2448272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 descr="http://www.koolinar.ru/all_image/ckeditor/47/47267/main_post_a44aa9058898adb739ae49079bd7458d_conten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573016"/>
            <a:ext cx="2664296" cy="252028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Благодарю за совместную работу!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preview-image" descr="http://vshu.bsu.edu.ru/upload/iblock/9a1/IMG_0258+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3367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600" dirty="0" smtClean="0">
                <a:solidFill>
                  <a:srgbClr val="FF0000"/>
                </a:solidFill>
              </a:rPr>
              <a:t>Что такое ОТХОДЫ?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466734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Отходы</a:t>
            </a:r>
            <a:r>
              <a:rPr lang="ru-RU" sz="2400" dirty="0" smtClean="0"/>
              <a:t> – </a:t>
            </a:r>
            <a:r>
              <a:rPr lang="ru-RU" sz="2000" dirty="0" smtClean="0"/>
              <a:t>это изделия и материалы, которые утратили свои потребительские свойства в результате физического и морального износа.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2200" b="1" i="1" dirty="0" smtClean="0">
              <a:cs typeface="Times New Roman" pitchFamily="18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>
                <a:cs typeface="Times New Roman" pitchFamily="18" charset="0"/>
              </a:rPr>
              <a:t>Основные виды отходов: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>
                <a:cs typeface="Times New Roman" pitchFamily="18" charset="0"/>
              </a:rPr>
              <a:t>бытовые (коммунальные)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>
                <a:cs typeface="Times New Roman" pitchFamily="18" charset="0"/>
              </a:rPr>
              <a:t>промышленные (отходы производства)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>
                <a:cs typeface="Times New Roman" pitchFamily="18" charset="0"/>
              </a:rPr>
              <a:t>опасные (токсичные)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>
                <a:cs typeface="Times New Roman" pitchFamily="18" charset="0"/>
              </a:rPr>
              <a:t>радиоактивные                                 </a:t>
            </a:r>
          </a:p>
          <a:p>
            <a:pPr algn="just">
              <a:buNone/>
            </a:pPr>
            <a:endParaRPr lang="ru-RU" sz="21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reklamabs.ru/upakovka/photo/musor.jpg"/>
          <p:cNvPicPr/>
          <p:nvPr/>
        </p:nvPicPr>
        <p:blipFill>
          <a:blip r:embed="rId2" cstate="print"/>
          <a:srcRect l="35810" t="2371" r="32629"/>
          <a:stretch>
            <a:fillRect/>
          </a:stretch>
        </p:blipFill>
        <p:spPr bwMode="auto">
          <a:xfrm rot="180000">
            <a:off x="6584359" y="3142807"/>
            <a:ext cx="1873412" cy="292913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08719"/>
            <a:ext cx="8435280" cy="51714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В России </a:t>
            </a:r>
            <a:r>
              <a:rPr lang="ru-RU" sz="2000" dirty="0" smtClean="0"/>
              <a:t>ежегодно производится около 3,8 млрд. т отходов. Большая часть из них приходится на бытовые отходы. 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Состав бытовых отходов: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биологические отходы (пищевые отходы, отбросы, помои и др.);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бытовой мусор  (бумага, пластик, резина, металлы, стекло и др.).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 descr="http://www.umkuslugi.ru/img/2016-10-19_11-24-09_12923459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61048"/>
            <a:ext cx="3672407" cy="248471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s://image-pd.s3.envato.com/files/64497011/Trash%20bin%20and%20black%20garbage%20bag%205D3AO_36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7" y="4005064"/>
            <a:ext cx="3888432" cy="2304256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mtdata.ru/u8/photoA64D/20015909958-0/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140968"/>
            <a:ext cx="2808312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8500" y="2204864"/>
            <a:ext cx="5509964" cy="424832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i="1" dirty="0" smtClean="0"/>
              <a:t>Изменяется структура бытовых отходов: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уменьшается доля пищевых отходов, древесины, черных и цветных металлов;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увеличивается доля отходов  упаковочных материалов, изготовленных из </a:t>
            </a:r>
            <a:r>
              <a:rPr lang="ru-RU" sz="2000" dirty="0" err="1" smtClean="0"/>
              <a:t>трудноразлагающихся</a:t>
            </a:r>
            <a:r>
              <a:rPr lang="ru-RU" sz="2000" dirty="0" smtClean="0"/>
              <a:t> веществ;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возрастает количество отслужившей бытовой техники автомобилей, отработанных батареек и т.д.</a:t>
            </a:r>
            <a:endParaRPr lang="ru-RU" sz="2000" dirty="0"/>
          </a:p>
        </p:txBody>
      </p:sp>
      <p:pic>
        <p:nvPicPr>
          <p:cNvPr id="4" name="Рисунок 3" descr="https://im0-tub-ru.yandex.net/i?id=c477e130018627cb4ce2bae6976fee83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2376264" cy="2232248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www.zolushka-spb.ru/resources/images/tb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60648"/>
            <a:ext cx="3168352" cy="1584175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icture 2" descr="https://im0-tub-ru.yandex.net/i?id=7cdfa8a5cd733dcb83aa51c87a434d06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501009"/>
            <a:ext cx="2376263" cy="2232248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692150"/>
            <a:ext cx="8291264" cy="64817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Количество твердых бытовых отходов (ТБО) составляет около 63 млн. т в год, в расчете на человека - в среднем 445 кг </a:t>
            </a:r>
            <a:r>
              <a:rPr lang="ru-RU" sz="1600" dirty="0" smtClean="0"/>
              <a:t>(данные 2015 года)</a:t>
            </a:r>
            <a:r>
              <a:rPr lang="ru-RU" sz="2000" dirty="0" smtClean="0"/>
              <a:t>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43608" y="1700808"/>
          <a:ext cx="698477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Почему Проблема отходов и способов избавления от них стала одной из серьезных проблем современных городов?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484784"/>
            <a:ext cx="5472608" cy="45953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Переселение людей в города привели к другой структуре потребления: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для лучшей транспортировки различной продукции понадобилась упаковка;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появились новые искусственные и синтетические материалы, которые отсутствуют в природе;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/>
              <a:t>общество многих развитых стран превратилось в «общество потребления», где количество «необходимых» вещей неизмеримо возросло.</a:t>
            </a:r>
            <a:endParaRPr lang="ru-RU" sz="2000" dirty="0"/>
          </a:p>
        </p:txBody>
      </p:sp>
      <p:pic>
        <p:nvPicPr>
          <p:cNvPr id="4" name="Рисунок 3" descr="http://kbrinfo.ru/sites/default/files/field/image/540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61048"/>
            <a:ext cx="2664296" cy="252028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ombudsmanspb.ru/files/priroda/svalkanakultur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2592288" cy="237626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549275"/>
            <a:ext cx="8280920" cy="597535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Сколько отходов образуется в городах?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В городах в среднем накапливается свыше 1м</a:t>
            </a:r>
            <a:r>
              <a:rPr lang="ru-RU" sz="2000" baseline="30000" dirty="0" smtClean="0"/>
              <a:t>3</a:t>
            </a:r>
            <a:r>
              <a:rPr lang="ru-RU" sz="2000" dirty="0" smtClean="0"/>
              <a:t> бытовых отходов на человека в год. В крупных городах это число значительно выше. Около 25% отходов производится в сфере бизнеса и в торговле, а 75% - в жилых домах. 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Сколько отходов образуется в нашем городе?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В 2016 году суммарное количество ТБО в С-Петербурге составило свыше 10 млн. м</a:t>
            </a:r>
            <a:r>
              <a:rPr lang="ru-RU" sz="2000" baseline="30000" dirty="0" smtClean="0"/>
              <a:t>3</a:t>
            </a:r>
            <a:r>
              <a:rPr lang="ru-RU" sz="2000" dirty="0" smtClean="0"/>
              <a:t>, из них 8 млн. м</a:t>
            </a:r>
            <a:r>
              <a:rPr lang="ru-RU" sz="2000" baseline="30000" dirty="0" smtClean="0"/>
              <a:t>3  </a:t>
            </a:r>
            <a:r>
              <a:rPr lang="ru-RU" sz="2000" dirty="0" smtClean="0"/>
              <a:t> - отходы жилых домов (численность населения города - более 5,2  млн. человек). В расчете на одного человека это составляет около 1,6 м</a:t>
            </a:r>
            <a:r>
              <a:rPr lang="ru-RU" sz="2000" baseline="30000" dirty="0" smtClean="0"/>
              <a:t>3</a:t>
            </a:r>
            <a:r>
              <a:rPr lang="ru-RU" sz="2000" dirty="0" smtClean="0"/>
              <a:t>  отходов.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/>
          </a:p>
        </p:txBody>
      </p:sp>
      <p:pic>
        <p:nvPicPr>
          <p:cNvPr id="4" name="Picture 4" descr="gl-16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437112"/>
            <a:ext cx="3312368" cy="216024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Рисунок 4" descr="http://www.fresher.ru/wp-content/images3/kulturnaya-stolica-posle-novogodnix-gulyanij/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1" y="4509120"/>
            <a:ext cx="3024335" cy="2016224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48681"/>
            <a:ext cx="8435280" cy="590450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i="1" dirty="0" smtClean="0"/>
              <a:t>Как города избавляются от отходов?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Существуют следующие способы избавления от отходов: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/>
              <a:t>складирование и захоронение на свалках </a:t>
            </a:r>
            <a:r>
              <a:rPr lang="ru-RU" sz="2000" dirty="0" smtClean="0"/>
              <a:t>(полигонах);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/>
              <a:t>переработка</a:t>
            </a:r>
            <a:r>
              <a:rPr lang="ru-RU" sz="2000" dirty="0" smtClean="0"/>
              <a:t> (на мусороперерабатывающих заводах);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/>
              <a:t>сжигание</a:t>
            </a:r>
            <a:r>
              <a:rPr lang="ru-RU" sz="2000" dirty="0" smtClean="0"/>
              <a:t> (на мусоросжигательных заводах).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 smtClean="0"/>
              <a:t>К сожалению, в нашей стране складирование и захоронение на полигонах до сих пор является основным способом избавления от отходов. Количество свалок в России - около 11 тысяч. В них захоронено свыше 82 млрд. т отходов </a:t>
            </a:r>
            <a:r>
              <a:rPr lang="ru-RU" sz="1600" dirty="0" smtClean="0"/>
              <a:t>(данные 2015 года).</a:t>
            </a:r>
          </a:p>
          <a:p>
            <a:pPr>
              <a:buNone/>
            </a:pPr>
            <a:endParaRPr lang="ru-RU" sz="2200" dirty="0" smtClean="0"/>
          </a:p>
          <a:p>
            <a:endParaRPr lang="ru-RU" sz="2200" dirty="0" smtClean="0"/>
          </a:p>
          <a:p>
            <a:endParaRPr lang="ru-RU" sz="2200" dirty="0"/>
          </a:p>
        </p:txBody>
      </p:sp>
      <p:pic>
        <p:nvPicPr>
          <p:cNvPr id="4" name="Рисунок 3" descr="https://im0-tub-ru.yandex.net/i?id=eb9746fd0f7f340976fe44183cb76a9f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05064"/>
            <a:ext cx="3024336" cy="2448272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mtdata.ru/u25/photo62B2/20496462701-0/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149080"/>
            <a:ext cx="2592288" cy="2160240"/>
          </a:xfrm>
          <a:prstGeom prst="ellipse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6" name="Picture 2" descr="http://m.tatar-inform.ru/upload/image/2016/10/02/47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005064"/>
            <a:ext cx="2880320" cy="2448272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1670</TotalTime>
  <Words>1058</Words>
  <Application>Microsoft Office PowerPoint</Application>
  <PresentationFormat>Экран (4:3)</PresentationFormat>
  <Paragraphs>135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Город и мусор: кто кого?  Или  Как петербургу победить в борьбе  с отходами? </vt:lpstr>
      <vt:lpstr>Вопросы для обсуждения</vt:lpstr>
      <vt:lpstr> Что такое ОТХОДЫ?</vt:lpstr>
      <vt:lpstr>Презентация PowerPoint</vt:lpstr>
      <vt:lpstr>Презентация PowerPoint</vt:lpstr>
      <vt:lpstr>Презентация PowerPoint</vt:lpstr>
      <vt:lpstr> Почему Проблема отходов и способов избавления от них стала одной из серьезных проблем современных городов? </vt:lpstr>
      <vt:lpstr>Презентация PowerPoint</vt:lpstr>
      <vt:lpstr>Презентация PowerPoint</vt:lpstr>
      <vt:lpstr>Презентация PowerPoint</vt:lpstr>
      <vt:lpstr>Как решается проблема отходов  в санкт-петербурге?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Каким образом петербуржцы могут способствовать решению проблемы отходов?   </vt:lpstr>
      <vt:lpstr>Презентация PowerPoint</vt:lpstr>
      <vt:lpstr>Презентация PowerPoint</vt:lpstr>
      <vt:lpstr>Подумаем вместе</vt:lpstr>
      <vt:lpstr>Обсудим дома</vt:lpstr>
      <vt:lpstr>Благодарю за совместную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устойчивому развитию общества</dc:title>
  <dc:creator>Алексеев</dc:creator>
  <cp:lastModifiedBy>Administrator</cp:lastModifiedBy>
  <cp:revision>163</cp:revision>
  <dcterms:created xsi:type="dcterms:W3CDTF">2017-03-02T07:04:57Z</dcterms:created>
  <dcterms:modified xsi:type="dcterms:W3CDTF">2017-05-02T18:34:15Z</dcterms:modified>
</cp:coreProperties>
</file>