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91" autoAdjust="0"/>
    <p:restoredTop sz="94660"/>
  </p:normalViewPr>
  <p:slideViewPr>
    <p:cSldViewPr>
      <p:cViewPr>
        <p:scale>
          <a:sx n="75" d="100"/>
          <a:sy n="75" d="100"/>
        </p:scale>
        <p:origin x="-360" y="-12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714356"/>
            <a:ext cx="8143932" cy="347787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9900"/>
                </a:solidFill>
              </a:rPr>
              <a:t>Использование цветового маркирования текста </a:t>
            </a:r>
          </a:p>
          <a:p>
            <a:pPr algn="ctr"/>
            <a:r>
              <a:rPr lang="ru-RU" sz="44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для решения учебных задач </a:t>
            </a:r>
          </a:p>
          <a:p>
            <a:pPr algn="ctr"/>
            <a:r>
              <a:rPr lang="ru-RU" sz="44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на уроках </a:t>
            </a:r>
          </a:p>
          <a:p>
            <a:pPr algn="ctr"/>
            <a:r>
              <a:rPr lang="ru-RU" sz="44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литературного чтения</a:t>
            </a:r>
            <a:endParaRPr lang="ru-RU" sz="4400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4786322"/>
            <a:ext cx="4071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Лялина Светлана Анатольевна, учитель начальных классов </a:t>
            </a: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ГБОУ СОШ №377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357166"/>
            <a:ext cx="8786874" cy="18774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Тетрадь 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для внеурочной деятельности 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«Расчетно-конструкторское бюро»</a:t>
            </a:r>
          </a:p>
        </p:txBody>
      </p:sp>
      <p:pic>
        <p:nvPicPr>
          <p:cNvPr id="5" name="Рисунок 4" descr="20210928_154535.jpg"/>
          <p:cNvPicPr>
            <a:picLocks noChangeAspect="1"/>
          </p:cNvPicPr>
          <p:nvPr/>
        </p:nvPicPr>
        <p:blipFill>
          <a:blip r:embed="rId2" cstate="print">
            <a:lum bright="20000" contrast="10000"/>
          </a:blip>
          <a:srcRect l="1351" t="1802" r="1351" b="11711"/>
          <a:stretch>
            <a:fillRect/>
          </a:stretch>
        </p:blipFill>
        <p:spPr>
          <a:xfrm>
            <a:off x="1785918" y="2285991"/>
            <a:ext cx="6072230" cy="4048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357167"/>
            <a:ext cx="84296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Учебник по ОРКСЭ 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«Светская этика»</a:t>
            </a:r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https://skr.sh/i/071021/8PCYvJVo.jpg?download=1&amp;name=%D0%A1%D0%BA%D1%80%D0%B8%D0%BD%D1%88%D0%BE%D1%82%2007-10-2021%2012:25: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3929066"/>
            <a:ext cx="4098604" cy="2629692"/>
          </a:xfrm>
          <a:prstGeom prst="rect">
            <a:avLst/>
          </a:prstGeom>
          <a:noFill/>
        </p:spPr>
      </p:pic>
      <p:pic>
        <p:nvPicPr>
          <p:cNvPr id="1028" name="Picture 4" descr="https://skr.sh/i/071021/Ycv2EY2r.jpg?download=1&amp;name=%D0%A1%D0%BA%D1%80%D0%B8%D0%BD%D1%88%D0%BE%D1%82%2007-10-2021%2012:30: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77618"/>
            <a:ext cx="3571868" cy="3872159"/>
          </a:xfrm>
          <a:prstGeom prst="rect">
            <a:avLst/>
          </a:prstGeom>
          <a:noFill/>
        </p:spPr>
      </p:pic>
      <p:pic>
        <p:nvPicPr>
          <p:cNvPr id="1030" name="Picture 6" descr="https://skr.sh/i/071021/af0qRk1S.jpg?download=1&amp;name=%D0%A1%D0%BA%D1%80%D0%B8%D0%BD%D1%88%D0%BE%D1%82%2007-10-2021%2012:31: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1714488"/>
            <a:ext cx="3190132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0100" y="1142984"/>
            <a:ext cx="72866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800" dirty="0" smtClean="0">
                <a:latin typeface="Arial" pitchFamily="34" charset="0"/>
                <a:cs typeface="Arial" pitchFamily="34" charset="0"/>
              </a:rPr>
              <a:t>Литературное чтение — </a:t>
            </a:r>
          </a:p>
          <a:p>
            <a:pPr algn="ctr" fontAlgn="base"/>
            <a:r>
              <a:rPr lang="ru-RU" sz="2800" dirty="0" smtClean="0">
                <a:latin typeface="Arial" pitchFamily="34" charset="0"/>
                <a:cs typeface="Arial" pitchFamily="34" charset="0"/>
              </a:rPr>
              <a:t>один из основных предметов </a:t>
            </a:r>
          </a:p>
          <a:p>
            <a:pPr algn="ctr" fontAlgn="base"/>
            <a:r>
              <a:rPr lang="ru-RU" sz="2800" dirty="0" smtClean="0">
                <a:latin typeface="Arial" pitchFamily="34" charset="0"/>
                <a:cs typeface="Arial" pitchFamily="34" charset="0"/>
              </a:rPr>
              <a:t>в системе подготовки </a:t>
            </a:r>
          </a:p>
          <a:p>
            <a:pPr algn="ctr" fontAlgn="base"/>
            <a:r>
              <a:rPr lang="ru-RU" sz="2800" dirty="0" smtClean="0">
                <a:latin typeface="Arial" pitchFamily="34" charset="0"/>
                <a:cs typeface="Arial" pitchFamily="34" charset="0"/>
              </a:rPr>
              <a:t>младшего школьника. </a:t>
            </a:r>
          </a:p>
          <a:p>
            <a:pPr algn="ctr" fontAlgn="base"/>
            <a:r>
              <a:rPr lang="ru-RU" sz="2800" dirty="0" smtClean="0">
                <a:latin typeface="Arial" pitchFamily="34" charset="0"/>
                <a:cs typeface="Arial" pitchFamily="34" charset="0"/>
              </a:rPr>
              <a:t>Наряду с русским языком </a:t>
            </a:r>
          </a:p>
          <a:p>
            <a:pPr algn="ctr" fontAlgn="base"/>
            <a:r>
              <a:rPr lang="ru-RU" sz="2800" dirty="0" smtClean="0">
                <a:latin typeface="Arial" pitchFamily="34" charset="0"/>
                <a:cs typeface="Arial" pitchFamily="34" charset="0"/>
              </a:rPr>
              <a:t>он формирует </a:t>
            </a:r>
          </a:p>
          <a:p>
            <a:pPr algn="ctr" fontAlgn="base"/>
            <a:r>
              <a:rPr lang="ru-RU" sz="2800" dirty="0" smtClean="0">
                <a:latin typeface="Arial" pitchFamily="34" charset="0"/>
                <a:cs typeface="Arial" pitchFamily="34" charset="0"/>
              </a:rPr>
              <a:t>функциональную грамотность, способствует общему развитию </a:t>
            </a:r>
          </a:p>
          <a:p>
            <a:pPr algn="ctr" fontAlgn="base"/>
            <a:r>
              <a:rPr lang="ru-RU" sz="2800" dirty="0" smtClean="0">
                <a:latin typeface="Arial" pitchFamily="34" charset="0"/>
                <a:cs typeface="Arial" pitchFamily="34" charset="0"/>
              </a:rPr>
              <a:t>и воспитанию ребенка.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357166"/>
            <a:ext cx="8183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Чтение текста по цепочк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Рисунок 3" descr="IMG_20210412_152339.jpg"/>
          <p:cNvPicPr>
            <a:picLocks noChangeAspect="1"/>
          </p:cNvPicPr>
          <p:nvPr/>
        </p:nvPicPr>
        <p:blipFill>
          <a:blip r:embed="rId2" cstate="print"/>
          <a:srcRect t="5208" r="2083" b="22916"/>
          <a:stretch>
            <a:fillRect/>
          </a:stretch>
        </p:blipFill>
        <p:spPr>
          <a:xfrm>
            <a:off x="2857488" y="1214422"/>
            <a:ext cx="3357586" cy="4929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43042" y="357166"/>
            <a:ext cx="538160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Чтение по ролям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исунок 4" descr="IMG_20210412_152204 (1).jpg"/>
          <p:cNvPicPr>
            <a:picLocks noChangeAspect="1"/>
          </p:cNvPicPr>
          <p:nvPr/>
        </p:nvPicPr>
        <p:blipFill>
          <a:blip r:embed="rId2" cstate="print"/>
          <a:srcRect t="17708" b="37500"/>
          <a:stretch>
            <a:fillRect/>
          </a:stretch>
        </p:blipFill>
        <p:spPr>
          <a:xfrm>
            <a:off x="2428860" y="1428736"/>
            <a:ext cx="4465706" cy="4000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357166"/>
            <a:ext cx="84296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Повтор как основная 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композиционная фигура устного народного творчества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 t="4168" r="1247" b="43040"/>
          <a:stretch>
            <a:fillRect/>
          </a:stretch>
        </p:blipFill>
        <p:spPr bwMode="auto">
          <a:xfrm>
            <a:off x="2214546" y="2214554"/>
            <a:ext cx="4697988" cy="3500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357166"/>
            <a:ext cx="84296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Разные сюжетные линии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/>
          <a:srcRect t="14175" r="3279"/>
          <a:stretch>
            <a:fillRect/>
          </a:stretch>
        </p:blipFill>
        <p:spPr bwMode="auto">
          <a:xfrm>
            <a:off x="0" y="1000108"/>
            <a:ext cx="4214810" cy="4757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928670"/>
            <a:ext cx="4191000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357166"/>
            <a:ext cx="84296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Эмоционально-смысловое</a:t>
            </a:r>
            <a:r>
              <a:rPr lang="ru-RU" sz="4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цветовое маркирование </a:t>
            </a:r>
          </a:p>
        </p:txBody>
      </p:sp>
      <p:pic>
        <p:nvPicPr>
          <p:cNvPr id="6" name="Рисунок 5" descr="IMG_20210412_153143.jpg"/>
          <p:cNvPicPr>
            <a:picLocks noChangeAspect="1"/>
          </p:cNvPicPr>
          <p:nvPr/>
        </p:nvPicPr>
        <p:blipFill>
          <a:blip r:embed="rId2" cstate="print"/>
          <a:srcRect t="3125" r="4166" b="30208"/>
          <a:stretch>
            <a:fillRect/>
          </a:stretch>
        </p:blipFill>
        <p:spPr>
          <a:xfrm>
            <a:off x="3428992" y="1785926"/>
            <a:ext cx="3286136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357166"/>
            <a:ext cx="84296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Значимые элементы текста</a:t>
            </a:r>
            <a:endParaRPr lang="ru-RU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исунок 4" descr="IMG_20210412_154004.jpg"/>
          <p:cNvPicPr>
            <a:picLocks noChangeAspect="1"/>
          </p:cNvPicPr>
          <p:nvPr/>
        </p:nvPicPr>
        <p:blipFill>
          <a:blip r:embed="rId2" cstate="print"/>
          <a:srcRect l="31250" r="25781"/>
          <a:stretch>
            <a:fillRect/>
          </a:stretch>
        </p:blipFill>
        <p:spPr>
          <a:xfrm rot="5400000">
            <a:off x="1250125" y="1035835"/>
            <a:ext cx="3929090" cy="4572016"/>
          </a:xfrm>
          <a:prstGeom prst="rect">
            <a:avLst/>
          </a:prstGeom>
        </p:spPr>
      </p:pic>
      <p:pic>
        <p:nvPicPr>
          <p:cNvPr id="7" name="Рисунок 6" descr="IMG_20210412_154026.jpg"/>
          <p:cNvPicPr>
            <a:picLocks noChangeAspect="1"/>
          </p:cNvPicPr>
          <p:nvPr/>
        </p:nvPicPr>
        <p:blipFill>
          <a:blip r:embed="rId3" cstate="print"/>
          <a:srcRect t="4687" r="78906"/>
          <a:stretch>
            <a:fillRect/>
          </a:stretch>
        </p:blipFill>
        <p:spPr>
          <a:xfrm rot="5400000">
            <a:off x="5429256" y="2857496"/>
            <a:ext cx="1928826" cy="4357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357166"/>
            <a:ext cx="84296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Тетрадь 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для самостоятельных работ 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 литературному чтению</a:t>
            </a:r>
            <a:endParaRPr lang="ru-RU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Рисунок 5" descr="IMG_20210412_153328.jpg"/>
          <p:cNvPicPr>
            <a:picLocks noChangeAspect="1"/>
          </p:cNvPicPr>
          <p:nvPr/>
        </p:nvPicPr>
        <p:blipFill>
          <a:blip r:embed="rId2" cstate="print"/>
          <a:srcRect r="4166" b="25000"/>
          <a:stretch>
            <a:fillRect/>
          </a:stretch>
        </p:blipFill>
        <p:spPr>
          <a:xfrm>
            <a:off x="3428992" y="2285992"/>
            <a:ext cx="2797080" cy="4378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142</TotalTime>
  <Words>99</Words>
  <PresentationFormat>Экран (4:3)</PresentationFormat>
  <Paragraphs>29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12</cp:revision>
  <dcterms:created xsi:type="dcterms:W3CDTF">2021-04-13T14:05:51Z</dcterms:created>
  <dcterms:modified xsi:type="dcterms:W3CDTF">2021-10-07T09:34:29Z</dcterms:modified>
</cp:coreProperties>
</file>