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79" r:id="rId1"/>
  </p:sldMasterIdLst>
  <p:notesMasterIdLst>
    <p:notesMasterId r:id="rId28"/>
  </p:notesMasterIdLst>
  <p:sldIdLst>
    <p:sldId id="256" r:id="rId2"/>
    <p:sldId id="257" r:id="rId3"/>
    <p:sldId id="258" r:id="rId4"/>
    <p:sldId id="268" r:id="rId5"/>
    <p:sldId id="261" r:id="rId6"/>
    <p:sldId id="267" r:id="rId7"/>
    <p:sldId id="270" r:id="rId8"/>
    <p:sldId id="357" r:id="rId9"/>
    <p:sldId id="356" r:id="rId10"/>
    <p:sldId id="275" r:id="rId11"/>
    <p:sldId id="302" r:id="rId12"/>
    <p:sldId id="358" r:id="rId13"/>
    <p:sldId id="353" r:id="rId14"/>
    <p:sldId id="262" r:id="rId15"/>
    <p:sldId id="359" r:id="rId16"/>
    <p:sldId id="319" r:id="rId17"/>
    <p:sldId id="360" r:id="rId18"/>
    <p:sldId id="336" r:id="rId19"/>
    <p:sldId id="337" r:id="rId20"/>
    <p:sldId id="361" r:id="rId21"/>
    <p:sldId id="362" r:id="rId22"/>
    <p:sldId id="364" r:id="rId23"/>
    <p:sldId id="327" r:id="rId24"/>
    <p:sldId id="290" r:id="rId25"/>
    <p:sldId id="291" r:id="rId26"/>
    <p:sldId id="365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6" autoAdjust="0"/>
    <p:restoredTop sz="94660"/>
  </p:normalViewPr>
  <p:slideViewPr>
    <p:cSldViewPr>
      <p:cViewPr>
        <p:scale>
          <a:sx n="61" d="100"/>
          <a:sy n="61" d="100"/>
        </p:scale>
        <p:origin x="-474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E5520553-C888-4E8E-8131-E96506ECBD85}" type="datetimeFigureOut">
              <a:rPr lang="ru-RU"/>
              <a:pPr>
                <a:defRPr/>
              </a:pPr>
              <a:t>15.10.2021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D9FA2B7C-DC93-4ADD-8E03-D6B228251E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01941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849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5AE7CEB-F1F5-4D8F-B432-95584462401F}" type="slidenum">
              <a:rPr lang="ru-RU" altLang="ru-RU" smtClean="0"/>
              <a:pPr/>
              <a:t>2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FA2B7C-DC93-4ADD-8E03-D6B228251EC4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altLang="ru-RU" dirty="0" smtClean="0"/>
              <a:t>Слайд 10. До 70 % текстов шуточного характера (желание радовать, смеяться). Чувство юмора – эстетическое чувство, доступное ребенку, дает нам возможность удерживать эмоции ребенка в эстетическом, а не бытовом пространстве. Воспитание не через конкретные указание (методика запретов), воспитание обволакивает ребенка, создается атмосфера.</a:t>
            </a:r>
          </a:p>
        </p:txBody>
      </p:sp>
      <p:sp>
        <p:nvSpPr>
          <p:cNvPr id="860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D34ABD2-869E-4917-9BB0-EF724BB58562}" type="slidenum">
              <a:rPr lang="ru-RU" altLang="ru-RU" smtClean="0">
                <a:latin typeface="Calibri" pitchFamily="34" charset="0"/>
              </a:rPr>
              <a:pPr/>
              <a:t>7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altLang="ru-RU" smtClean="0"/>
              <a:t>Слайд 10. До 70 % текстов шуточного характера (желание радовать, смеяться). Чувство юмора – эстетическое чувство, доступное ребенку, дает нам возможность удерживать эмоции ребенка в эстетическом, а не бытовом пространстве. Воспитание не через конкретные указание (методика запретов), воспитание обволакивает ребенка, создается атмосфера.</a:t>
            </a:r>
          </a:p>
        </p:txBody>
      </p:sp>
      <p:sp>
        <p:nvSpPr>
          <p:cNvPr id="860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D34ABD2-869E-4917-9BB0-EF724BB58562}" type="slidenum">
              <a:rPr lang="ru-RU" altLang="ru-RU" smtClean="0">
                <a:latin typeface="Calibri" pitchFamily="34" charset="0"/>
              </a:rPr>
              <a:pPr/>
              <a:t>9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57A455F-5A31-43A5-8BD6-CD357AF4A46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9778FF7-892D-4837-800F-46D7DCCBCE6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1B1D700-AFEE-4DE2-8CD1-AA6D5471CEE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42"/>
          <p:cNvGrpSpPr>
            <a:grpSpLocks/>
          </p:cNvGrpSpPr>
          <p:nvPr userDrawn="1"/>
        </p:nvGrpSpPr>
        <p:grpSpPr bwMode="auto">
          <a:xfrm>
            <a:off x="179388" y="260350"/>
            <a:ext cx="1152525" cy="720725"/>
            <a:chOff x="1717" y="1170"/>
            <a:chExt cx="1013" cy="600"/>
          </a:xfrm>
        </p:grpSpPr>
        <p:sp>
          <p:nvSpPr>
            <p:cNvPr id="3" name="Freeform 1243"/>
            <p:cNvSpPr>
              <a:spLocks/>
            </p:cNvSpPr>
            <p:nvPr/>
          </p:nvSpPr>
          <p:spPr bwMode="auto">
            <a:xfrm>
              <a:off x="2138" y="1170"/>
              <a:ext cx="592" cy="600"/>
            </a:xfrm>
            <a:custGeom>
              <a:avLst/>
              <a:gdLst/>
              <a:ahLst/>
              <a:cxnLst>
                <a:cxn ang="0">
                  <a:pos x="270" y="600"/>
                </a:cxn>
                <a:cxn ang="0">
                  <a:pos x="592" y="600"/>
                </a:cxn>
                <a:cxn ang="0">
                  <a:pos x="0" y="0"/>
                </a:cxn>
                <a:cxn ang="0">
                  <a:pos x="270" y="600"/>
                </a:cxn>
              </a:cxnLst>
              <a:rect l="0" t="0" r="r" b="b"/>
              <a:pathLst>
                <a:path w="592" h="600">
                  <a:moveTo>
                    <a:pt x="270" y="600"/>
                  </a:moveTo>
                  <a:lnTo>
                    <a:pt x="592" y="600"/>
                  </a:lnTo>
                  <a:lnTo>
                    <a:pt x="0" y="0"/>
                  </a:lnTo>
                  <a:lnTo>
                    <a:pt x="270" y="600"/>
                  </a:lnTo>
                  <a:close/>
                </a:path>
              </a:pathLst>
            </a:custGeom>
            <a:gradFill rotWithShape="1">
              <a:gsLst>
                <a:gs pos="0">
                  <a:srgbClr val="003366">
                    <a:alpha val="87000"/>
                  </a:srgbClr>
                </a:gs>
                <a:gs pos="50000">
                  <a:srgbClr val="003366">
                    <a:gamma/>
                    <a:tint val="95294"/>
                    <a:invGamma/>
                    <a:alpha val="73000"/>
                  </a:srgbClr>
                </a:gs>
                <a:gs pos="100000">
                  <a:srgbClr val="003366">
                    <a:alpha val="87000"/>
                  </a:srgbClr>
                </a:gs>
              </a:gsLst>
              <a:lin ang="5400000" scaled="1"/>
            </a:gradFill>
            <a:ln w="9525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" name="AutoShape 1244"/>
            <p:cNvSpPr>
              <a:spLocks noChangeArrowheads="1"/>
            </p:cNvSpPr>
            <p:nvPr/>
          </p:nvSpPr>
          <p:spPr bwMode="auto">
            <a:xfrm>
              <a:off x="1920" y="1267"/>
              <a:ext cx="218" cy="203"/>
            </a:xfrm>
            <a:prstGeom prst="triangle">
              <a:avLst>
                <a:gd name="adj" fmla="val 60551"/>
              </a:avLst>
            </a:prstGeom>
            <a:gradFill rotWithShape="1">
              <a:gsLst>
                <a:gs pos="0">
                  <a:srgbClr val="003366">
                    <a:alpha val="87000"/>
                  </a:srgbClr>
                </a:gs>
                <a:gs pos="50000">
                  <a:srgbClr val="003366">
                    <a:gamma/>
                    <a:tint val="95294"/>
                    <a:invGamma/>
                    <a:alpha val="73000"/>
                  </a:srgbClr>
                </a:gs>
                <a:gs pos="100000">
                  <a:srgbClr val="003366">
                    <a:alpha val="87000"/>
                  </a:srgbClr>
                </a:gs>
              </a:gsLst>
              <a:lin ang="5400000" scaled="1"/>
            </a:gradFill>
            <a:ln w="9525">
              <a:solidFill>
                <a:srgbClr val="000080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" name="Freeform 1245"/>
            <p:cNvSpPr>
              <a:spLocks/>
            </p:cNvSpPr>
            <p:nvPr/>
          </p:nvSpPr>
          <p:spPr bwMode="auto">
            <a:xfrm>
              <a:off x="1717" y="1583"/>
              <a:ext cx="496" cy="187"/>
            </a:xfrm>
            <a:custGeom>
              <a:avLst/>
              <a:gdLst/>
              <a:ahLst/>
              <a:cxnLst>
                <a:cxn ang="0">
                  <a:pos x="0" y="187"/>
                </a:cxn>
                <a:cxn ang="0">
                  <a:pos x="241" y="187"/>
                </a:cxn>
                <a:cxn ang="0">
                  <a:pos x="301" y="52"/>
                </a:cxn>
                <a:cxn ang="0">
                  <a:pos x="496" y="52"/>
                </a:cxn>
                <a:cxn ang="0">
                  <a:pos x="473" y="0"/>
                </a:cxn>
                <a:cxn ang="0">
                  <a:pos x="121" y="0"/>
                </a:cxn>
                <a:cxn ang="0">
                  <a:pos x="0" y="187"/>
                </a:cxn>
              </a:cxnLst>
              <a:rect l="0" t="0" r="r" b="b"/>
              <a:pathLst>
                <a:path w="496" h="187">
                  <a:moveTo>
                    <a:pt x="0" y="187"/>
                  </a:moveTo>
                  <a:lnTo>
                    <a:pt x="241" y="187"/>
                  </a:lnTo>
                  <a:lnTo>
                    <a:pt x="301" y="52"/>
                  </a:lnTo>
                  <a:lnTo>
                    <a:pt x="496" y="52"/>
                  </a:lnTo>
                  <a:lnTo>
                    <a:pt x="473" y="0"/>
                  </a:lnTo>
                  <a:lnTo>
                    <a:pt x="121" y="0"/>
                  </a:lnTo>
                  <a:lnTo>
                    <a:pt x="0" y="187"/>
                  </a:lnTo>
                  <a:close/>
                </a:path>
              </a:pathLst>
            </a:custGeom>
            <a:gradFill rotWithShape="1">
              <a:gsLst>
                <a:gs pos="0">
                  <a:srgbClr val="003366">
                    <a:alpha val="87000"/>
                  </a:srgbClr>
                </a:gs>
                <a:gs pos="50000">
                  <a:srgbClr val="003366">
                    <a:gamma/>
                    <a:tint val="95294"/>
                    <a:invGamma/>
                    <a:alpha val="73000"/>
                  </a:srgbClr>
                </a:gs>
                <a:gs pos="100000">
                  <a:srgbClr val="003366">
                    <a:alpha val="87000"/>
                  </a:srgbClr>
                </a:gs>
              </a:gsLst>
              <a:lin ang="5400000" scaled="1"/>
            </a:gradFill>
            <a:ln w="9525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</p:grpSp>
      <p:sp>
        <p:nvSpPr>
          <p:cNvPr id="6" name="Rectangle 1246"/>
          <p:cNvSpPr>
            <a:spLocks noChangeArrowheads="1"/>
          </p:cNvSpPr>
          <p:nvPr userDrawn="1"/>
        </p:nvSpPr>
        <p:spPr bwMode="auto">
          <a:xfrm>
            <a:off x="179388" y="173038"/>
            <a:ext cx="8713787" cy="863600"/>
          </a:xfrm>
          <a:prstGeom prst="rect">
            <a:avLst/>
          </a:prstGeom>
          <a:gradFill rotWithShape="1">
            <a:gsLst>
              <a:gs pos="0">
                <a:srgbClr val="6699FF">
                  <a:gamma/>
                  <a:shade val="57255"/>
                  <a:invGamma/>
                </a:srgbClr>
              </a:gs>
              <a:gs pos="50000">
                <a:srgbClr val="6699FF">
                  <a:alpha val="8000"/>
                </a:srgbClr>
              </a:gs>
              <a:gs pos="100000">
                <a:srgbClr val="6699FF">
                  <a:gamma/>
                  <a:shade val="57255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 spd="med">
    <p:strip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9878D35-FA4A-4444-A642-CD0C26384F6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D5C77F9-632E-485A-BDEC-7428D8962A2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63885B0-4B43-42CB-AAFD-306EC2B2C4C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B61F054-7C1F-45C8-9CED-580F976D2B5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E9B9A7E-FDAE-4963-8385-46E4667CFAC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2F6E6EF-C8AB-42E5-A545-6CFD9E482CA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CD08B27-36A7-43ED-8762-1A5525D4345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F11DD4C-8F55-486E-87EC-545888EE100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BBB076C6-B734-4DE3-8393-00D6C059CB3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0" r:id="rId1"/>
    <p:sldLayoutId id="2147483981" r:id="rId2"/>
    <p:sldLayoutId id="2147483982" r:id="rId3"/>
    <p:sldLayoutId id="2147483983" r:id="rId4"/>
    <p:sldLayoutId id="2147483984" r:id="rId5"/>
    <p:sldLayoutId id="2147483985" r:id="rId6"/>
    <p:sldLayoutId id="2147483986" r:id="rId7"/>
    <p:sldLayoutId id="2147483987" r:id="rId8"/>
    <p:sldLayoutId id="2147483988" r:id="rId9"/>
    <p:sldLayoutId id="2147483989" r:id="rId10"/>
    <p:sldLayoutId id="2147483990" r:id="rId11"/>
    <p:sldLayoutId id="2147483991" r:id="rId12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shop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1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900000">
            <a:off x="464639" y="384665"/>
            <a:ext cx="1471613" cy="201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90800" y="152400"/>
            <a:ext cx="6361918" cy="373380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0" dirty="0" smtClean="0"/>
              <a:t>«Формирование читательской грамотности. Реализация проекта «Младший школьник – грамотный читатель». </a:t>
            </a:r>
            <a:endParaRPr lang="ru-RU" sz="3200" dirty="0">
              <a:solidFill>
                <a:srgbClr val="FFC000"/>
              </a:solidFill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0" y="4771478"/>
            <a:ext cx="5029200" cy="1095921"/>
          </a:xfrm>
        </p:spPr>
        <p:txBody>
          <a:bodyPr>
            <a:normAutofit fontScale="32500" lnSpcReduction="20000"/>
          </a:bodyPr>
          <a:lstStyle/>
          <a:p>
            <a:pPr algn="ctr"/>
            <a:r>
              <a:rPr lang="ru-RU" sz="7400" b="1" dirty="0" err="1" smtClean="0">
                <a:latin typeface="Arial" pitchFamily="34" charset="0"/>
                <a:cs typeface="Arial" pitchFamily="34" charset="0"/>
              </a:rPr>
              <a:t>Залесская</a:t>
            </a:r>
            <a:r>
              <a:rPr lang="ru-RU" sz="7400" b="1" dirty="0" smtClean="0">
                <a:latin typeface="Arial" pitchFamily="34" charset="0"/>
                <a:cs typeface="Arial" pitchFamily="34" charset="0"/>
              </a:rPr>
              <a:t> Наталья Юрьевна, </a:t>
            </a:r>
          </a:p>
          <a:p>
            <a:pPr algn="ctr"/>
            <a:r>
              <a:rPr lang="ru-RU" sz="7400" b="1" dirty="0" smtClean="0">
                <a:latin typeface="Arial" pitchFamily="34" charset="0"/>
                <a:cs typeface="Arial" pitchFamily="34" charset="0"/>
              </a:rPr>
              <a:t>учитель </a:t>
            </a:r>
            <a:r>
              <a:rPr lang="ru-RU" sz="7400" b="1" dirty="0">
                <a:latin typeface="Arial" pitchFamily="34" charset="0"/>
                <a:cs typeface="Arial" pitchFamily="34" charset="0"/>
              </a:rPr>
              <a:t>начальных классов </a:t>
            </a:r>
          </a:p>
          <a:p>
            <a:pPr algn="ctr"/>
            <a:r>
              <a:rPr lang="ru-RU" sz="7400" b="1" dirty="0">
                <a:latin typeface="Arial" pitchFamily="34" charset="0"/>
                <a:cs typeface="Arial" pitchFamily="34" charset="0"/>
              </a:rPr>
              <a:t>ГБОУ СОШ №377</a:t>
            </a:r>
            <a:endParaRPr lang="ru-RU" sz="74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endParaRPr lang="ru-RU" altLang="ru-RU" sz="2400" i="1" dirty="0" smtClean="0">
              <a:solidFill>
                <a:srgbClr val="FFC000"/>
              </a:solidFill>
            </a:endParaRPr>
          </a:p>
        </p:txBody>
      </p:sp>
      <p:pic>
        <p:nvPicPr>
          <p:cNvPr id="8199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900000">
            <a:off x="687135" y="1614964"/>
            <a:ext cx="1552575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00" name="Picture 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900000">
            <a:off x="598566" y="3124039"/>
            <a:ext cx="1422400" cy="186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900000">
            <a:off x="745204" y="4345613"/>
            <a:ext cx="1435100" cy="182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WordArt 2"/>
          <p:cNvSpPr>
            <a:spLocks noChangeArrowheads="1" noChangeShapeType="1" noTextEdit="1"/>
          </p:cNvSpPr>
          <p:nvPr/>
        </p:nvSpPr>
        <p:spPr bwMode="auto">
          <a:xfrm>
            <a:off x="1423988" y="425450"/>
            <a:ext cx="6480175" cy="287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14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Century Gothic"/>
              </a:rPr>
              <a:t>Издательство "Академкнига/Учебник"</a:t>
            </a:r>
          </a:p>
        </p:txBody>
      </p:sp>
      <p:sp>
        <p:nvSpPr>
          <p:cNvPr id="22531" name="Line 3"/>
          <p:cNvSpPr>
            <a:spLocks noChangeShapeType="1"/>
          </p:cNvSpPr>
          <p:nvPr/>
        </p:nvSpPr>
        <p:spPr bwMode="auto">
          <a:xfrm>
            <a:off x="1447800" y="968375"/>
            <a:ext cx="6508750" cy="0"/>
          </a:xfrm>
          <a:prstGeom prst="line">
            <a:avLst/>
          </a:prstGeom>
          <a:noFill/>
          <a:ln w="57150" cmpd="thinThick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568325" y="1812925"/>
            <a:ext cx="8177213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altLang="ru-RU" sz="4000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ru-RU" altLang="ru-RU" sz="4000">
              <a:latin typeface="Times New Roman" pitchFamily="18" charset="0"/>
            </a:endParaRPr>
          </a:p>
        </p:txBody>
      </p:sp>
      <p:sp>
        <p:nvSpPr>
          <p:cNvPr id="22533" name="Line 6"/>
          <p:cNvSpPr>
            <a:spLocks noChangeShapeType="1"/>
          </p:cNvSpPr>
          <p:nvPr/>
        </p:nvSpPr>
        <p:spPr bwMode="auto">
          <a:xfrm>
            <a:off x="1430338" y="225425"/>
            <a:ext cx="6508750" cy="0"/>
          </a:xfrm>
          <a:prstGeom prst="line">
            <a:avLst/>
          </a:prstGeom>
          <a:noFill/>
          <a:ln w="57150" cmpd="thinThick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25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990600"/>
            <a:ext cx="3686175" cy="511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25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990600"/>
            <a:ext cx="3676650" cy="5143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2536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25425"/>
            <a:ext cx="1341438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674"/>
            <a:ext cx="7239000" cy="1736725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>Приемы работы с текстом в УМК «Перспективная начальная школа»</a:t>
            </a:r>
            <a:endParaRPr lang="ru-RU" dirty="0"/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4170363"/>
          </a:xfrm>
        </p:spPr>
        <p:txBody>
          <a:bodyPr>
            <a:normAutofit/>
          </a:bodyPr>
          <a:lstStyle/>
          <a:p>
            <a:r>
              <a:rPr lang="ru-RU" altLang="ru-RU" sz="3600" dirty="0" smtClean="0"/>
              <a:t>Работа с маркированными в тексте словами и строчками</a:t>
            </a:r>
          </a:p>
          <a:p>
            <a:r>
              <a:rPr lang="ru-RU" altLang="ru-RU" sz="3600" dirty="0" smtClean="0"/>
              <a:t>Самостоятельное маркирование</a:t>
            </a:r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9029F0F-A95E-4EDF-9F57-BB375EE8D576}" type="slidenum">
              <a:rPr lang="ru-RU" altLang="ru-RU"/>
              <a:pPr/>
              <a:t>11</a:t>
            </a:fld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674"/>
            <a:ext cx="7239000" cy="1736725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>Приемы работы с текстом в УМК «Перспективная начальная школа»</a:t>
            </a:r>
            <a:endParaRPr lang="ru-RU" dirty="0"/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457200" y="2286001"/>
            <a:ext cx="8229600" cy="3657600"/>
          </a:xfrm>
        </p:spPr>
        <p:txBody>
          <a:bodyPr>
            <a:normAutofit/>
          </a:bodyPr>
          <a:lstStyle/>
          <a:p>
            <a:r>
              <a:rPr lang="ru-RU" altLang="ru-RU" sz="3600" dirty="0" smtClean="0"/>
              <a:t>Использование озвученных текстов</a:t>
            </a:r>
            <a:r>
              <a:rPr lang="ru-RU" altLang="ru-RU" sz="3600" dirty="0" smtClean="0"/>
              <a:t>.</a:t>
            </a:r>
          </a:p>
          <a:p>
            <a:endParaRPr lang="ru-RU" altLang="ru-RU" sz="3600" dirty="0" smtClean="0"/>
          </a:p>
          <a:p>
            <a:pPr algn="ctr">
              <a:buNone/>
            </a:pPr>
            <a:r>
              <a:rPr lang="ru-RU" altLang="ru-RU" sz="3600" dirty="0" smtClean="0"/>
              <a:t>Добро пожаловать в </a:t>
            </a:r>
          </a:p>
          <a:p>
            <a:pPr algn="ctr">
              <a:buNone/>
            </a:pPr>
            <a:r>
              <a:rPr lang="ru-RU" altLang="ru-RU" sz="3600" dirty="0" smtClean="0"/>
              <a:t>«Книжный клуб»!</a:t>
            </a:r>
          </a:p>
          <a:p>
            <a:pPr algn="ctr">
              <a:buNone/>
            </a:pPr>
            <a:endParaRPr lang="ru-RU" altLang="ru-RU" sz="3600" dirty="0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9029F0F-A95E-4EDF-9F57-BB375EE8D576}" type="slidenum">
              <a:rPr lang="ru-RU" altLang="ru-RU"/>
              <a:pPr/>
              <a:t>12</a:t>
            </a:fld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CB175E2-AA23-44AF-A3EF-F28D4050100A}" type="slidenum">
              <a:rPr lang="ru-RU"/>
              <a:pPr/>
              <a:t>13</a:t>
            </a:fld>
            <a:endParaRPr lang="ru-RU"/>
          </a:p>
        </p:txBody>
      </p:sp>
      <p:pic>
        <p:nvPicPr>
          <p:cNvPr id="6" name="Рисунок 5" descr="ScAjTqLx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914400"/>
            <a:ext cx="8455202" cy="43693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57200"/>
            <a:ext cx="7239000" cy="1736725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>Приемы работы с текстом в УМК «Перспективная начальная школа»</a:t>
            </a:r>
            <a:endParaRPr lang="ru-RU" dirty="0"/>
          </a:p>
        </p:txBody>
      </p:sp>
      <p:sp>
        <p:nvSpPr>
          <p:cNvPr id="32771" name="Содержимое 2"/>
          <p:cNvSpPr>
            <a:spLocks noGrp="1"/>
          </p:cNvSpPr>
          <p:nvPr>
            <p:ph idx="1"/>
          </p:nvPr>
        </p:nvSpPr>
        <p:spPr>
          <a:xfrm>
            <a:off x="304800" y="2438400"/>
            <a:ext cx="8610600" cy="2895600"/>
          </a:xfrm>
        </p:spPr>
        <p:txBody>
          <a:bodyPr>
            <a:normAutofit fontScale="92500" lnSpcReduction="20000"/>
          </a:bodyPr>
          <a:lstStyle/>
          <a:p>
            <a:r>
              <a:rPr lang="ru-RU" altLang="ru-RU" dirty="0" err="1" smtClean="0"/>
              <a:t>Перечитывание</a:t>
            </a:r>
            <a:r>
              <a:rPr lang="ru-RU" altLang="ru-RU" dirty="0" smtClean="0"/>
              <a:t> текста с разными задачами: </a:t>
            </a:r>
          </a:p>
          <a:p>
            <a:pPr>
              <a:buFont typeface="Wingdings" pitchFamily="2" charset="2"/>
              <a:buChar char="Ø"/>
            </a:pPr>
            <a:r>
              <a:rPr lang="ru-RU" altLang="ru-RU" dirty="0" smtClean="0"/>
              <a:t>оценка смысла всего текста по его названию,</a:t>
            </a:r>
          </a:p>
          <a:p>
            <a:pPr>
              <a:buFont typeface="Wingdings" pitchFamily="2" charset="2"/>
              <a:buChar char="Ø"/>
            </a:pPr>
            <a:r>
              <a:rPr lang="ru-RU" altLang="ru-RU" dirty="0" smtClean="0"/>
              <a:t>определение темы и главной мысли,</a:t>
            </a:r>
          </a:p>
          <a:p>
            <a:pPr>
              <a:buFont typeface="Wingdings" pitchFamily="2" charset="2"/>
              <a:buChar char="Ø"/>
            </a:pPr>
            <a:r>
              <a:rPr lang="ru-RU" altLang="ru-RU" dirty="0" smtClean="0"/>
              <a:t>поиск нужных частей текста, нужных строчек, литературных приемов (сравнения, олицетворения, контраста)</a:t>
            </a:r>
          </a:p>
          <a:p>
            <a:pPr>
              <a:buNone/>
            </a:pPr>
            <a:endParaRPr lang="ru-RU" altLang="ru-RU" i="1" dirty="0" smtClean="0"/>
          </a:p>
          <a:p>
            <a:pPr algn="ctr">
              <a:buNone/>
            </a:pPr>
            <a:r>
              <a:rPr lang="ru-RU" altLang="ru-RU" i="1" dirty="0" smtClean="0"/>
              <a:t>Сколько раз за урок ребенок прочитал?</a:t>
            </a:r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EEBA7EF-C9D1-436E-8FE6-D886E38AB283}" type="slidenum">
              <a:rPr lang="ru-RU" altLang="ru-RU"/>
              <a:pPr/>
              <a:t>14</a:t>
            </a:fld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CB175E2-AA23-44AF-A3EF-F28D4050100A}" type="slidenum">
              <a:rPr lang="ru-RU"/>
              <a:pPr/>
              <a:t>15</a:t>
            </a:fld>
            <a:endParaRPr lang="ru-RU"/>
          </a:p>
        </p:txBody>
      </p:sp>
      <p:pic>
        <p:nvPicPr>
          <p:cNvPr id="4" name="Рисунок 3" descr="btsZdqG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651" y="685799"/>
            <a:ext cx="8437695" cy="43434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WordArt 2"/>
          <p:cNvSpPr>
            <a:spLocks noChangeArrowheads="1" noChangeShapeType="1" noTextEdit="1"/>
          </p:cNvSpPr>
          <p:nvPr/>
        </p:nvSpPr>
        <p:spPr bwMode="auto">
          <a:xfrm>
            <a:off x="1423988" y="425450"/>
            <a:ext cx="6480175" cy="287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14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Century Gothic"/>
              </a:rPr>
              <a:t>Издательство "Академкнига/Учебник"</a:t>
            </a:r>
          </a:p>
        </p:txBody>
      </p:sp>
      <p:sp>
        <p:nvSpPr>
          <p:cNvPr id="71683" name="Line 3"/>
          <p:cNvSpPr>
            <a:spLocks noChangeShapeType="1"/>
          </p:cNvSpPr>
          <p:nvPr/>
        </p:nvSpPr>
        <p:spPr bwMode="auto">
          <a:xfrm>
            <a:off x="1447800" y="968375"/>
            <a:ext cx="6508750" cy="0"/>
          </a:xfrm>
          <a:prstGeom prst="line">
            <a:avLst/>
          </a:prstGeom>
          <a:noFill/>
          <a:ln w="57150" cmpd="thinThick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568325" y="1812925"/>
            <a:ext cx="8177213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altLang="ru-RU" sz="4000">
              <a:latin typeface="Times New Roman" pitchFamily="18" charset="0"/>
              <a:cs typeface="Arial" charset="0"/>
            </a:endParaRPr>
          </a:p>
          <a:p>
            <a:pPr>
              <a:spcBef>
                <a:spcPct val="50000"/>
              </a:spcBef>
            </a:pPr>
            <a:endParaRPr lang="ru-RU" altLang="ru-RU" sz="4000">
              <a:latin typeface="Times New Roman" pitchFamily="18" charset="0"/>
              <a:cs typeface="Arial" charset="0"/>
            </a:endParaRPr>
          </a:p>
        </p:txBody>
      </p:sp>
      <p:sp>
        <p:nvSpPr>
          <p:cNvPr id="71685" name="Line 6"/>
          <p:cNvSpPr>
            <a:spLocks noChangeShapeType="1"/>
          </p:cNvSpPr>
          <p:nvPr/>
        </p:nvSpPr>
        <p:spPr bwMode="auto">
          <a:xfrm>
            <a:off x="1430338" y="225425"/>
            <a:ext cx="6508750" cy="0"/>
          </a:xfrm>
          <a:prstGeom prst="line">
            <a:avLst/>
          </a:prstGeom>
          <a:noFill/>
          <a:ln w="57150" cmpd="thinThick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71686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1092200"/>
            <a:ext cx="4306888" cy="5676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71687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71975" y="1068388"/>
            <a:ext cx="4316413" cy="5700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71688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850" y="93663"/>
            <a:ext cx="1225550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Line 3"/>
          <p:cNvSpPr>
            <a:spLocks noChangeShapeType="1"/>
          </p:cNvSpPr>
          <p:nvPr/>
        </p:nvSpPr>
        <p:spPr bwMode="auto">
          <a:xfrm>
            <a:off x="1447800" y="968375"/>
            <a:ext cx="6508750" cy="0"/>
          </a:xfrm>
          <a:prstGeom prst="line">
            <a:avLst/>
          </a:prstGeom>
          <a:noFill/>
          <a:ln w="57150" cmpd="thinThick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568325" y="1812925"/>
            <a:ext cx="8177213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altLang="ru-RU" sz="4000">
              <a:latin typeface="Times New Roman" pitchFamily="18" charset="0"/>
              <a:cs typeface="Arial" charset="0"/>
            </a:endParaRPr>
          </a:p>
          <a:p>
            <a:pPr>
              <a:spcBef>
                <a:spcPct val="50000"/>
              </a:spcBef>
            </a:pPr>
            <a:endParaRPr lang="ru-RU" altLang="ru-RU" sz="4000">
              <a:latin typeface="Times New Roman" pitchFamily="18" charset="0"/>
              <a:cs typeface="Arial" charset="0"/>
            </a:endParaRPr>
          </a:p>
        </p:txBody>
      </p:sp>
      <p:sp>
        <p:nvSpPr>
          <p:cNvPr id="71685" name="Line 6"/>
          <p:cNvSpPr>
            <a:spLocks noChangeShapeType="1"/>
          </p:cNvSpPr>
          <p:nvPr/>
        </p:nvSpPr>
        <p:spPr bwMode="auto">
          <a:xfrm>
            <a:off x="1430338" y="225425"/>
            <a:ext cx="6508750" cy="0"/>
          </a:xfrm>
          <a:prstGeom prst="line">
            <a:avLst/>
          </a:prstGeom>
          <a:noFill/>
          <a:ln w="57150" cmpd="thinThick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9" name="Рисунок 8" descr="0EbC3rs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12228"/>
          </a:xfrm>
          <a:prstGeom prst="rect">
            <a:avLst/>
          </a:prstGeom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3C44FE3-957A-4D53-98D3-407F336B7223}" type="slidenum">
              <a:rPr lang="ru-RU"/>
              <a:pPr/>
              <a:t>18</a:t>
            </a:fld>
            <a:endParaRPr lang="ru-RU"/>
          </a:p>
        </p:txBody>
      </p:sp>
      <p:pic>
        <p:nvPicPr>
          <p:cNvPr id="3481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52400"/>
            <a:ext cx="5407025" cy="643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20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48400" y="457200"/>
            <a:ext cx="1524000" cy="214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6A89E92-DA1E-400E-85DF-091FAF38B2F3}" type="slidenum">
              <a:rPr lang="ru-RU"/>
              <a:pPr/>
              <a:t>19</a:t>
            </a:fld>
            <a:endParaRPr lang="ru-RU"/>
          </a:p>
        </p:txBody>
      </p:sp>
      <p:pic>
        <p:nvPicPr>
          <p:cNvPr id="3584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2209800"/>
            <a:ext cx="5627688" cy="319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914400" y="457200"/>
            <a:ext cx="7239000" cy="1736725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Обращение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к собственному опыту ребенка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tint val="88000"/>
                  <a:satMod val="150000"/>
                </a:schemeClr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altLang="ru-RU" dirty="0" smtClean="0"/>
              <a:t>    Литературное чтение — один из основных предметов в системе подготовки младшего школьника. Наряду с русским языком он формирует </a:t>
            </a:r>
            <a:r>
              <a:rPr lang="ru-RU" altLang="ru-RU" dirty="0" smtClean="0">
                <a:solidFill>
                  <a:srgbClr val="FF0000"/>
                </a:solidFill>
              </a:rPr>
              <a:t>функциональную грамотность</a:t>
            </a:r>
            <a:r>
              <a:rPr lang="ru-RU" altLang="ru-RU" dirty="0" smtClean="0"/>
              <a:t>, способствует общему развитию и воспитанию ребенка.</a:t>
            </a:r>
          </a:p>
        </p:txBody>
      </p:sp>
      <p:sp>
        <p:nvSpPr>
          <p:cNvPr id="9220" name="Нижний колонтитул 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rIns="91440" numCol="1" anchorCtr="0" compatLnSpc="1">
            <a:prstTxWarp prst="textNoShape">
              <a:avLst/>
            </a:prstTxWarp>
          </a:bodyPr>
          <a:lstStyle/>
          <a:p>
            <a:r>
              <a:rPr lang="ru-RU" altLang="ru-RU" sz="2000" smtClean="0"/>
              <a:t>ФГОС</a:t>
            </a:r>
          </a:p>
        </p:txBody>
      </p:sp>
      <p:sp>
        <p:nvSpPr>
          <p:cNvPr id="9221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05B91A1-298E-41FE-8240-C1C0729DA6BA}" type="slidenum">
              <a:rPr lang="ru-RU" altLang="ru-RU"/>
              <a:pPr/>
              <a:t>2</a:t>
            </a:fld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6A89E92-DA1E-400E-85DF-091FAF38B2F3}" type="slidenum">
              <a:rPr lang="ru-RU"/>
              <a:pPr/>
              <a:t>20</a:t>
            </a:fld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914400" y="457201"/>
            <a:ext cx="7239000" cy="83820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Уровни восприятия текста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tint val="88000"/>
                  <a:satMod val="150000"/>
                </a:schemeClr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4400" y="1600200"/>
            <a:ext cx="74676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Фрагментарный</a:t>
            </a:r>
          </a:p>
          <a:p>
            <a:endParaRPr lang="ru-RU" sz="24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Констатирующий уровень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 (соответствует репродуктивному уровню осмысления произведения)</a:t>
            </a:r>
          </a:p>
          <a:p>
            <a:endParaRPr lang="ru-RU" sz="24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ru-RU" sz="2400" b="1" u="sng" dirty="0" smtClean="0">
                <a:solidFill>
                  <a:schemeClr val="accent6">
                    <a:lumMod val="75000"/>
                  </a:schemeClr>
                </a:solidFill>
              </a:rPr>
              <a:t>Уровень персонажа (или аналитический</a:t>
            </a:r>
            <a:r>
              <a:rPr lang="ru-RU" sz="2400" u="sng" dirty="0" smtClean="0">
                <a:solidFill>
                  <a:schemeClr val="accent6">
                    <a:lumMod val="75000"/>
                  </a:schemeClr>
                </a:solidFill>
              </a:rPr>
              <a:t>)</a:t>
            </a:r>
          </a:p>
          <a:p>
            <a:endParaRPr lang="ru-RU" sz="24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ru-RU" sz="2400" b="1" u="sng" dirty="0" smtClean="0">
                <a:solidFill>
                  <a:schemeClr val="accent6">
                    <a:lumMod val="75000"/>
                  </a:schemeClr>
                </a:solidFill>
              </a:rPr>
              <a:t>Уровень идеи (или концептуальный)</a:t>
            </a:r>
            <a:endParaRPr lang="ru-RU" sz="2400" dirty="0" smtClean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§"/>
            </a:pP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6A89E92-DA1E-400E-85DF-091FAF38B2F3}" type="slidenum">
              <a:rPr lang="ru-RU"/>
              <a:pPr/>
              <a:t>21</a:t>
            </a:fld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914400" y="762001"/>
            <a:ext cx="7239000" cy="685799"/>
          </a:xfrm>
          <a:prstGeom prst="rect">
            <a:avLst/>
          </a:prstGeom>
        </p:spPr>
        <p:txBody>
          <a:bodyPr>
            <a:normAutofit fontScale="4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tint val="88000"/>
                  <a:satMod val="150000"/>
                </a:schemeClr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Система </a:t>
            </a:r>
            <a:r>
              <a:rPr kumimoji="0" lang="ru-RU" sz="6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вопросов к тексту</a:t>
            </a:r>
            <a:endParaRPr kumimoji="0" lang="ru-RU" sz="67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tint val="88000"/>
                  <a:satMod val="150000"/>
                </a:schemeClr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4400" y="1600200"/>
            <a:ext cx="74676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построена в логике углубления понимания прочитанного: </a:t>
            </a:r>
          </a:p>
          <a:p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от </a:t>
            </a:r>
            <a:r>
              <a:rPr lang="ru-RU" sz="2800" dirty="0" err="1" smtClean="0">
                <a:solidFill>
                  <a:schemeClr val="accent6">
                    <a:lumMod val="75000"/>
                  </a:schemeClr>
                </a:solidFill>
              </a:rPr>
              <a:t>фактуального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к </a:t>
            </a:r>
            <a:r>
              <a:rPr lang="ru-RU" sz="2800" dirty="0" err="1" smtClean="0">
                <a:solidFill>
                  <a:schemeClr val="accent6">
                    <a:lumMod val="75000"/>
                  </a:schemeClr>
                </a:solidFill>
              </a:rPr>
              <a:t>подтекстовому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 и концептуальному. </a:t>
            </a:r>
          </a:p>
          <a:p>
            <a:pPr>
              <a:buFont typeface="Wingdings" pitchFamily="2" charset="2"/>
              <a:buChar char="§"/>
            </a:pP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6A89E92-DA1E-400E-85DF-091FAF38B2F3}" type="slidenum">
              <a:rPr lang="ru-RU"/>
              <a:pPr/>
              <a:t>22</a:t>
            </a:fld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914400" y="457201"/>
            <a:ext cx="7239000" cy="83820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Система вопросов к тексту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tint val="88000"/>
                  <a:satMod val="150000"/>
                </a:schemeClr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66800" y="794802"/>
            <a:ext cx="74676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 smtClean="0"/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Чем Денис объясняет то, что шахматист не заметил, как улетела его шляпа? Прочитай нужные строчки. 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Доволен ли Дениска тем, как незнакомые ребята пытаются достать шляпу из пруда? Прочитай, какие советы он им дает. 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Почему Дениске очень хотелось отдать шахматисту его шляпу? Прочитай отрывок, из которого это понятно. 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За что шахматист рассердился на Дениса – ведь мальчик достал его шляпу из пруда? Прочитай нужные строки. Каждый из этих вопросов требует</a:t>
            </a:r>
          </a:p>
          <a:p>
            <a:r>
              <a:rPr lang="ru-RU" sz="2400" dirty="0" smtClean="0"/>
              <a:t>цитирование </a:t>
            </a:r>
            <a:endParaRPr lang="ru-RU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round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09600D8-518A-446E-B121-A80BEE709012}" type="slidenum">
              <a:rPr lang="ru-RU" altLang="ru-RU">
                <a:solidFill>
                  <a:srgbClr val="B13F9A"/>
                </a:solidFill>
              </a:rPr>
              <a:pPr/>
              <a:t>23</a:t>
            </a:fld>
            <a:endParaRPr lang="ru-RU" altLang="ru-RU">
              <a:solidFill>
                <a:srgbClr val="B13F9A"/>
              </a:solidFill>
            </a:endParaRPr>
          </a:p>
        </p:txBody>
      </p:sp>
      <p:pic>
        <p:nvPicPr>
          <p:cNvPr id="3993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1066800"/>
            <a:ext cx="714375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28600"/>
            <a:ext cx="1409700" cy="198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57200"/>
            <a:ext cx="8001000" cy="4943475"/>
          </a:xfrm>
        </p:spPr>
        <p:txBody>
          <a:bodyPr>
            <a:normAutofit fontScale="92500" lnSpcReduction="1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"/>
              <a:defRPr/>
            </a:pPr>
            <a:r>
              <a:rPr lang="ru-RU" dirty="0" smtClean="0"/>
              <a:t>Найди в «Музейном доме» картину Марка Шагала «Синий дом». Почему дом назван синим? Чем синий дом отличается от остальных домов на этой картине? А еще чем?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"/>
              <a:defRPr/>
            </a:pPr>
            <a:r>
              <a:rPr lang="ru-RU" dirty="0" smtClean="0"/>
              <a:t>Многое ли он помнит? Что сейчас наблюдает? О чем он может мечтать? Суждено ли сбыться его мечтам?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"/>
              <a:defRPr/>
            </a:pPr>
            <a:r>
              <a:rPr lang="ru-RU" dirty="0" smtClean="0"/>
              <a:t>Возьми рамку. Выдели на картине такой фрагмент, где нет синего дома. Придумай, почему дом привлек внимание художника,  стал главным героем картины? Каково главное переживание художника?</a:t>
            </a:r>
            <a:endParaRPr lang="ru-RU" dirty="0"/>
          </a:p>
        </p:txBody>
      </p:sp>
      <p:sp>
        <p:nvSpPr>
          <p:cNvPr id="40964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rIns="91440" numCol="1" anchorCtr="0" compatLnSpc="1">
            <a:prstTxWarp prst="textNoShape">
              <a:avLst/>
            </a:prstTxWarp>
          </a:bodyPr>
          <a:lstStyle/>
          <a:p>
            <a:r>
              <a:rPr lang="ru-RU" altLang="ru-RU" smtClean="0"/>
              <a:t>2 класс, 2 часть, раздел "Точка зрения"</a:t>
            </a:r>
          </a:p>
        </p:txBody>
      </p:sp>
      <p:sp>
        <p:nvSpPr>
          <p:cNvPr id="40965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0CAA517-EBAF-4EBB-8960-059F5E9C5E96}" type="slidenum">
              <a:rPr lang="ru-RU" altLang="ru-RU"/>
              <a:pPr/>
              <a:t>24</a:t>
            </a:fld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2800" dirty="0"/>
              <a:t>Синий дом</a:t>
            </a:r>
          </a:p>
        </p:txBody>
      </p:sp>
      <p:sp>
        <p:nvSpPr>
          <p:cNvPr id="41987" name="Содержимое 2"/>
          <p:cNvSpPr>
            <a:spLocks noGrp="1"/>
          </p:cNvSpPr>
          <p:nvPr>
            <p:ph idx="1"/>
          </p:nvPr>
        </p:nvSpPr>
        <p:spPr>
          <a:xfrm>
            <a:off x="533400" y="838200"/>
            <a:ext cx="8001000" cy="4943475"/>
          </a:xfrm>
        </p:spPr>
        <p:txBody>
          <a:bodyPr/>
          <a:lstStyle/>
          <a:p>
            <a:pPr>
              <a:buNone/>
            </a:pPr>
            <a:r>
              <a:rPr lang="ru-RU" altLang="ru-RU" dirty="0" smtClean="0"/>
              <a:t>     А теперь прочитаем стихотворение, которое тоже называется «Синий дом». У этого стихотворения есть своя тайна! – предупредил Кот. – Читайте его медленно – так, чтобы все представить в своем воображении…</a:t>
            </a:r>
          </a:p>
        </p:txBody>
      </p:sp>
      <p:sp>
        <p:nvSpPr>
          <p:cNvPr id="41988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rIns="91440" numCol="1" anchorCtr="0" compatLnSpc="1">
            <a:prstTxWarp prst="textNoShape">
              <a:avLst/>
            </a:prstTxWarp>
          </a:bodyPr>
          <a:lstStyle/>
          <a:p>
            <a:r>
              <a:rPr lang="ru-RU" altLang="ru-RU" smtClean="0"/>
              <a:t>2 класс, 2 часть, раздел "Точка зрения"</a:t>
            </a:r>
          </a:p>
        </p:txBody>
      </p:sp>
      <p:sp>
        <p:nvSpPr>
          <p:cNvPr id="41989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5D7DE8D-823E-49E8-B412-5E252B1E14F1}" type="slidenum">
              <a:rPr lang="ru-RU" altLang="ru-RU"/>
              <a:pPr/>
              <a:t>25</a:t>
            </a:fld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6A89E92-DA1E-400E-85DF-091FAF38B2F3}" type="slidenum">
              <a:rPr lang="ru-RU"/>
              <a:pPr/>
              <a:t>26</a:t>
            </a:fld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914400" y="457201"/>
            <a:ext cx="7239000" cy="83820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Небольшой практикум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tint val="88000"/>
                  <a:satMod val="150000"/>
                </a:schemeClr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66800" y="794802"/>
            <a:ext cx="7467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244" name="Нижний колонтитул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rIns="91440" numCol="1" anchorCtr="0" compatLnSpc="1">
            <a:prstTxWarp prst="textNoShape">
              <a:avLst/>
            </a:prstTxWarp>
          </a:bodyPr>
          <a:lstStyle/>
          <a:p>
            <a:r>
              <a:rPr lang="ru-RU" altLang="ru-RU" sz="2000" smtClean="0"/>
              <a:t>ФГОС</a:t>
            </a:r>
          </a:p>
        </p:txBody>
      </p:sp>
      <p:sp>
        <p:nvSpPr>
          <p:cNvPr id="10245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01804A6-8CC9-4564-AEC5-312CA29A8AE9}" type="slidenum">
              <a:rPr lang="ru-RU" altLang="ru-RU"/>
              <a:pPr/>
              <a:t>3</a:t>
            </a:fld>
            <a:endParaRPr lang="ru-RU" altLang="ru-RU"/>
          </a:p>
        </p:txBody>
      </p:sp>
      <p:pic>
        <p:nvPicPr>
          <p:cNvPr id="9" name="Рисунок 1" descr="XCrx6lPc2ck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533400"/>
            <a:ext cx="6096000" cy="4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0244F5E-6BFC-447A-921D-49BB0071C8F7}" type="slidenum">
              <a:rPr lang="ru-RU" altLang="ru-RU"/>
              <a:pPr/>
              <a:t>4</a:t>
            </a:fld>
            <a:endParaRPr lang="ru-RU" alt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81000" y="5029200"/>
            <a:ext cx="8183880" cy="1051560"/>
          </a:xfrm>
        </p:spPr>
        <p:txBody>
          <a:bodyPr>
            <a:normAutofit/>
          </a:bodyPr>
          <a:lstStyle/>
          <a:p>
            <a:r>
              <a:rPr lang="en-US" dirty="0" smtClean="0">
                <a:hlinkClick r:id="rId2"/>
              </a:rPr>
              <a:t>https://shop</a:t>
            </a:r>
            <a:r>
              <a:rPr lang="ru-RU" dirty="0" smtClean="0">
                <a:hlinkClick r:id="rId2"/>
              </a:rPr>
              <a:t>-</a:t>
            </a:r>
            <a:r>
              <a:rPr lang="en-US" dirty="0" smtClean="0">
                <a:hlinkClick r:id="rId2"/>
              </a:rPr>
              <a:t>akbooks.ru/</a:t>
            </a:r>
            <a:endParaRPr lang="ru-RU" dirty="0" smtClean="0">
              <a:hlinkClick r:id="rId2"/>
            </a:endParaRPr>
          </a:p>
        </p:txBody>
      </p:sp>
      <p:pic>
        <p:nvPicPr>
          <p:cNvPr id="7" name="Рисунок 6" descr="u9J1oJPW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533400"/>
            <a:ext cx="8229600" cy="44757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20040"/>
            <a:ext cx="7848600" cy="74676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C000"/>
                </a:solidFill>
              </a:rPr>
              <a:t>Приоритетная цель проекта– 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5800" y="1066799"/>
            <a:ext cx="8077200" cy="4800601"/>
          </a:xfrm>
        </p:spPr>
        <p:txBody>
          <a:bodyPr>
            <a:normAutofit fontScale="92500" lnSpcReduction="10000"/>
          </a:bodyPr>
          <a:lstStyle/>
          <a:p>
            <a:pPr marL="0" indent="0" fontAlgn="auto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2400" dirty="0" smtClean="0"/>
              <a:t>формирование </a:t>
            </a:r>
            <a:r>
              <a:rPr lang="ru-RU" sz="2400" b="1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читательской компетентности </a:t>
            </a:r>
            <a:r>
              <a:rPr lang="ru-RU" sz="2400" dirty="0" smtClean="0"/>
              <a:t>младшего школьника, осознание себя как грамотного читателя, способного к творческой деятельности. </a:t>
            </a:r>
          </a:p>
          <a:p>
            <a:pPr marL="0" indent="0" fontAlgn="auto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24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Читательская </a:t>
            </a:r>
            <a:r>
              <a:rPr lang="ru-RU" sz="2400" b="1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компетентность </a:t>
            </a:r>
            <a:endParaRPr lang="ru-RU" sz="2400" b="1" cap="all" dirty="0" smtClean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solidFill>
                <a:schemeClr val="bg2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  <a:p>
            <a:pPr marL="0" indent="0" fontAlgn="auto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2400" dirty="0" smtClean="0"/>
              <a:t>определяется владением:</a:t>
            </a:r>
          </a:p>
          <a:p>
            <a:pPr marL="0" indent="0" fontAlgn="auto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endParaRPr lang="ru-RU" sz="2400" dirty="0" smtClean="0"/>
          </a:p>
          <a:p>
            <a:pPr marL="274320" indent="-274320" fontAlgn="auto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ru-RU" sz="2400" dirty="0"/>
              <a:t>т</a:t>
            </a:r>
            <a:r>
              <a:rPr lang="ru-RU" sz="2400" dirty="0" smtClean="0"/>
              <a:t>ехникой чтения;</a:t>
            </a:r>
          </a:p>
          <a:p>
            <a:pPr marL="274320" indent="-274320" fontAlgn="auto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 typeface="Wingdings 2"/>
              <a:buChar char=""/>
              <a:defRPr/>
            </a:pPr>
            <a:endParaRPr lang="ru-RU" sz="2400" dirty="0" smtClean="0"/>
          </a:p>
          <a:p>
            <a:pPr marL="274320" indent="-274320" fontAlgn="auto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ru-RU" sz="2400" dirty="0"/>
              <a:t>п</a:t>
            </a:r>
            <a:r>
              <a:rPr lang="ru-RU" sz="2400" dirty="0" smtClean="0"/>
              <a:t>риемами понимания прочитанного и прослушанного произведения;</a:t>
            </a:r>
            <a:r>
              <a:rPr lang="ru-RU" sz="2400" u="sng" dirty="0" smtClean="0"/>
              <a:t> </a:t>
            </a:r>
          </a:p>
          <a:p>
            <a:pPr marL="0" indent="0" fontAlgn="auto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 typeface="Wingdings 2"/>
              <a:buNone/>
              <a:defRPr/>
            </a:pPr>
            <a:endParaRPr lang="ru-RU" sz="2400" u="sng" dirty="0" smtClean="0"/>
          </a:p>
          <a:p>
            <a:pPr marL="0" indent="0" fontAlgn="auto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ru-RU" sz="2400" dirty="0" smtClean="0"/>
              <a:t> знанием книг и умением их самостоятельно выбирать; </a:t>
            </a:r>
          </a:p>
          <a:p>
            <a:pPr marL="0" indent="0" fontAlgn="auto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 typeface="Wingdings 2"/>
              <a:buNone/>
              <a:defRPr/>
            </a:pPr>
            <a:endParaRPr lang="ru-RU" sz="2400" dirty="0" smtClean="0"/>
          </a:p>
          <a:p>
            <a:pPr marL="0" indent="0" fontAlgn="auto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ru-RU" sz="2400" dirty="0" smtClean="0"/>
              <a:t> </a:t>
            </a:r>
            <a:r>
              <a:rPr lang="ru-RU" sz="2400" dirty="0" err="1" smtClean="0"/>
              <a:t>сформированностью</a:t>
            </a:r>
            <a:r>
              <a:rPr lang="ru-RU" sz="2400" dirty="0" smtClean="0"/>
              <a:t> духовной потребности в книге как средстве познания мира и самопознания.</a:t>
            </a:r>
          </a:p>
        </p:txBody>
      </p:sp>
      <p:sp>
        <p:nvSpPr>
          <p:cNvPr id="13316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rIns="91440" numCol="1" anchorCtr="0" compatLnSpc="1">
            <a:prstTxWarp prst="textNoShape">
              <a:avLst/>
            </a:prstTxWarp>
          </a:bodyPr>
          <a:lstStyle/>
          <a:p>
            <a:r>
              <a:rPr lang="ru-RU" altLang="ru-RU" sz="2000" smtClean="0"/>
              <a:t>ФГОС</a:t>
            </a:r>
          </a:p>
        </p:txBody>
      </p:sp>
      <p:sp>
        <p:nvSpPr>
          <p:cNvPr id="13317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386B08A-97D8-4D98-9DCD-467F893B5058}" type="slidenum">
              <a:rPr lang="ru-RU" altLang="ru-RU"/>
              <a:pPr/>
              <a:t>5</a:t>
            </a:fld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533400" y="990600"/>
            <a:ext cx="7239000" cy="4627563"/>
          </a:xfrm>
        </p:spPr>
        <p:txBody>
          <a:bodyPr>
            <a:normAutofit fontScale="92500" lnSpcReduction="1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altLang="ru-RU" dirty="0" smtClean="0"/>
              <a:t>формирование осмысленного читательского навыка (интереса к процессу чтения и потребности читать произведения разных видов литературы)</a:t>
            </a:r>
            <a:endParaRPr lang="en-US" altLang="ru-RU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endParaRPr lang="en-US" altLang="ru-RU" dirty="0"/>
          </a:p>
          <a:p>
            <a:pPr marL="0" indent="0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altLang="ru-RU" sz="4400" dirty="0" smtClean="0">
                <a:solidFill>
                  <a:srgbClr val="FF0000"/>
                </a:solidFill>
              </a:rPr>
              <a:t>!</a:t>
            </a:r>
            <a:r>
              <a:rPr lang="en-US" altLang="ru-RU" dirty="0" smtClean="0">
                <a:solidFill>
                  <a:srgbClr val="FF0000"/>
                </a:solidFill>
              </a:rPr>
              <a:t> </a:t>
            </a:r>
            <a:r>
              <a:rPr lang="ru-RU" altLang="ru-RU" dirty="0" smtClean="0">
                <a:solidFill>
                  <a:srgbClr val="0070C0"/>
                </a:solidFill>
              </a:rPr>
              <a:t>Важно помнить при формировании навыка чтения, что техника чтения, скорость чтения важны не сами по себе, а только </a:t>
            </a:r>
            <a:r>
              <a:rPr lang="ru-RU" altLang="ru-RU" b="1" dirty="0" smtClean="0">
                <a:solidFill>
                  <a:srgbClr val="FF0000"/>
                </a:solidFill>
              </a:rPr>
              <a:t>как основа понимания текста.</a:t>
            </a:r>
          </a:p>
        </p:txBody>
      </p:sp>
      <p:sp>
        <p:nvSpPr>
          <p:cNvPr id="14340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rIns="91440" numCol="1" anchorCtr="0" compatLnSpc="1">
            <a:prstTxWarp prst="textNoShape">
              <a:avLst/>
            </a:prstTxWarp>
          </a:bodyPr>
          <a:lstStyle/>
          <a:p>
            <a:r>
              <a:rPr lang="ru-RU" altLang="ru-RU" sz="2000" smtClean="0"/>
              <a:t>ФГОС</a:t>
            </a:r>
          </a:p>
        </p:txBody>
      </p:sp>
      <p:sp>
        <p:nvSpPr>
          <p:cNvPr id="14341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66D04ED-F757-4AF4-BF1F-A1DAECE9C4C6}" type="slidenum">
              <a:rPr lang="ru-RU" altLang="ru-RU"/>
              <a:pPr/>
              <a:t>6</a:t>
            </a:fld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73196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satMod val="150000"/>
                  </a:schemeClr>
                </a:solidFill>
              </a:rPr>
              <a:t>Механизмы реализации</a:t>
            </a:r>
            <a:br>
              <a:rPr lang="ru-RU" sz="3600" dirty="0" smtClean="0">
                <a:solidFill>
                  <a:schemeClr val="accent1">
                    <a:satMod val="150000"/>
                  </a:schemeClr>
                </a:solidFill>
              </a:rPr>
            </a:br>
            <a:r>
              <a:rPr lang="ru-RU" sz="3600" dirty="0" smtClean="0">
                <a:solidFill>
                  <a:schemeClr val="accent1">
                    <a:satMod val="150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accent1">
                    <a:satMod val="150000"/>
                  </a:schemeClr>
                </a:solidFill>
              </a:rPr>
              <a:t>1класс</a:t>
            </a:r>
            <a:endParaRPr lang="ru-RU" sz="2400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533400" y="1905000"/>
            <a:ext cx="7620000" cy="3863975"/>
          </a:xfrm>
        </p:spPr>
        <p:txBody>
          <a:bodyPr>
            <a:normAutofit/>
          </a:bodyPr>
          <a:lstStyle/>
          <a:p>
            <a:r>
              <a:rPr lang="ru-RU" altLang="ru-RU" dirty="0" smtClean="0"/>
              <a:t>вовлечение в чтение уже в Азбуке</a:t>
            </a:r>
          </a:p>
          <a:p>
            <a:r>
              <a:rPr lang="ru-RU" altLang="ru-RU" dirty="0" smtClean="0"/>
              <a:t>Упражнение «Финиш»</a:t>
            </a:r>
          </a:p>
          <a:p>
            <a:r>
              <a:rPr lang="ru-RU" altLang="ru-RU" dirty="0" smtClean="0"/>
              <a:t>Упражнение «</a:t>
            </a:r>
            <a:r>
              <a:rPr lang="ru-RU" altLang="ru-RU" dirty="0" err="1" smtClean="0"/>
              <a:t>Фотоглаз</a:t>
            </a:r>
            <a:r>
              <a:rPr lang="ru-RU" altLang="ru-RU" dirty="0" smtClean="0"/>
              <a:t>»</a:t>
            </a:r>
          </a:p>
          <a:p>
            <a:r>
              <a:rPr lang="ru-RU" altLang="ru-RU" dirty="0" smtClean="0"/>
              <a:t>Упражнение «Буксир»</a:t>
            </a:r>
          </a:p>
          <a:p>
            <a:r>
              <a:rPr lang="ru-RU" altLang="ru-RU" b="1" i="1" dirty="0" smtClean="0"/>
              <a:t>Магическое слово дня</a:t>
            </a:r>
          </a:p>
          <a:p>
            <a:endParaRPr lang="ru-RU" altLang="ru-RU" dirty="0" smtClean="0"/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DEA170E-EDFF-41B8-957E-92731E665D5A}" type="slidenum">
              <a:rPr lang="ru-RU" altLang="ru-RU"/>
              <a:pPr/>
              <a:t>7</a:t>
            </a:fld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0244F5E-6BFC-447A-921D-49BB0071C8F7}" type="slidenum">
              <a:rPr lang="ru-RU" altLang="ru-RU"/>
              <a:pPr/>
              <a:t>8</a:t>
            </a:fld>
            <a:endParaRPr lang="ru-RU" altLang="ru-RU"/>
          </a:p>
        </p:txBody>
      </p:sp>
      <p:pic>
        <p:nvPicPr>
          <p:cNvPr id="5" name="Рисунок 4" descr="dTLuw8t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457199"/>
            <a:ext cx="8610600" cy="56628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73196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satMod val="150000"/>
                  </a:schemeClr>
                </a:solidFill>
              </a:rPr>
              <a:t>Механизмы реализации</a:t>
            </a:r>
            <a:br>
              <a:rPr lang="ru-RU" sz="3600" dirty="0" smtClean="0">
                <a:solidFill>
                  <a:schemeClr val="accent1">
                    <a:satMod val="150000"/>
                  </a:schemeClr>
                </a:solidFill>
              </a:rPr>
            </a:br>
            <a:r>
              <a:rPr lang="ru-RU" sz="3600" dirty="0" smtClean="0">
                <a:solidFill>
                  <a:schemeClr val="accent1">
                    <a:satMod val="150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accent1">
                    <a:satMod val="150000"/>
                  </a:schemeClr>
                </a:solidFill>
              </a:rPr>
              <a:t>1класс</a:t>
            </a:r>
            <a:endParaRPr lang="ru-RU" sz="2400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533400" y="1905000"/>
            <a:ext cx="7620000" cy="3863975"/>
          </a:xfrm>
        </p:spPr>
        <p:txBody>
          <a:bodyPr>
            <a:normAutofit fontScale="85000" lnSpcReduction="20000"/>
          </a:bodyPr>
          <a:lstStyle/>
          <a:p>
            <a:r>
              <a:rPr lang="ru-RU" altLang="ru-RU" dirty="0" smtClean="0"/>
              <a:t>многие фольклорные и литературные сюжеты рассматриваемых текстов носят </a:t>
            </a:r>
            <a:r>
              <a:rPr lang="ru-RU" altLang="ru-RU" b="1" i="1" dirty="0" smtClean="0"/>
              <a:t>игровой характер</a:t>
            </a:r>
            <a:r>
              <a:rPr lang="ru-RU" altLang="ru-RU" dirty="0" smtClean="0"/>
              <a:t>;</a:t>
            </a:r>
          </a:p>
          <a:p>
            <a:r>
              <a:rPr lang="ru-RU" altLang="ru-RU" dirty="0" smtClean="0"/>
              <a:t>большая часть текстов ориентирована на формирование у младшего школьника </a:t>
            </a:r>
            <a:r>
              <a:rPr lang="ru-RU" altLang="ru-RU" b="1" i="1" dirty="0" smtClean="0"/>
              <a:t>чувства юмора</a:t>
            </a:r>
            <a:r>
              <a:rPr lang="ru-RU" altLang="ru-RU" dirty="0" smtClean="0"/>
              <a:t> – наиболее доступной в этом возрасте формы эстетического чувства;</a:t>
            </a:r>
          </a:p>
          <a:p>
            <a:r>
              <a:rPr lang="ru-RU" altLang="ru-RU" dirty="0" smtClean="0"/>
              <a:t>прозаические произведения отличаются </a:t>
            </a:r>
            <a:r>
              <a:rPr lang="ru-RU" altLang="ru-RU" b="1" i="1" dirty="0" smtClean="0"/>
              <a:t>малым объемом</a:t>
            </a:r>
            <a:r>
              <a:rPr lang="ru-RU" altLang="ru-RU" dirty="0" smtClean="0"/>
              <a:t>, содержат </a:t>
            </a:r>
            <a:r>
              <a:rPr lang="ru-RU" altLang="ru-RU" b="1" i="1" dirty="0" smtClean="0"/>
              <a:t>повторяющиеся звенья</a:t>
            </a:r>
            <a:r>
              <a:rPr lang="ru-RU" altLang="ru-RU" dirty="0" smtClean="0"/>
              <a:t> текста (и кумулятивная и докучная сказка);</a:t>
            </a:r>
          </a:p>
          <a:p>
            <a:endParaRPr lang="ru-RU" altLang="ru-RU" dirty="0" smtClean="0"/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DEA170E-EDFF-41B8-957E-92731E665D5A}" type="slidenum">
              <a:rPr lang="ru-RU" altLang="ru-RU"/>
              <a:pPr/>
              <a:t>9</a:t>
            </a:fld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1140</TotalTime>
  <Words>766</Words>
  <Application>Microsoft Office PowerPoint</Application>
  <PresentationFormat>Экран (4:3)</PresentationFormat>
  <Paragraphs>112</Paragraphs>
  <Slides>26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Аспект</vt:lpstr>
      <vt:lpstr>«Формирование читательской грамотности. Реализация проекта «Младший школьник – грамотный читатель». </vt:lpstr>
      <vt:lpstr>Презентация PowerPoint</vt:lpstr>
      <vt:lpstr>Презентация PowerPoint</vt:lpstr>
      <vt:lpstr>https://shop-akbooks.ru/</vt:lpstr>
      <vt:lpstr>Приоритетная цель проекта– </vt:lpstr>
      <vt:lpstr>Презентация PowerPoint</vt:lpstr>
      <vt:lpstr>Механизмы реализации  1класс</vt:lpstr>
      <vt:lpstr>Презентация PowerPoint</vt:lpstr>
      <vt:lpstr>Механизмы реализации  1класс</vt:lpstr>
      <vt:lpstr>Презентация PowerPoint</vt:lpstr>
      <vt:lpstr>Приемы работы с текстом в УМК «Перспективная начальная школа»</vt:lpstr>
      <vt:lpstr>Приемы работы с текстом в УМК «Перспективная начальная школа»</vt:lpstr>
      <vt:lpstr>Презентация PowerPoint</vt:lpstr>
      <vt:lpstr>Приемы работы с текстом в УМК «Перспективная начальная школа»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Синий дом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Наталья</dc:creator>
  <cp:lastModifiedBy>User</cp:lastModifiedBy>
  <cp:revision>93</cp:revision>
  <cp:lastPrinted>1601-01-01T00:00:00Z</cp:lastPrinted>
  <dcterms:created xsi:type="dcterms:W3CDTF">1601-01-01T00:00:00Z</dcterms:created>
  <dcterms:modified xsi:type="dcterms:W3CDTF">2021-10-15T14:06:04Z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