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60" r:id="rId3"/>
    <p:sldId id="257" r:id="rId4"/>
    <p:sldId id="258" r:id="rId5"/>
    <p:sldId id="262" r:id="rId6"/>
    <p:sldId id="259" r:id="rId7"/>
    <p:sldId id="261" r:id="rId8"/>
    <p:sldId id="272" r:id="rId9"/>
    <p:sldId id="269" r:id="rId10"/>
    <p:sldId id="270" r:id="rId11"/>
    <p:sldId id="271" r:id="rId12"/>
    <p:sldId id="267" r:id="rId13"/>
    <p:sldId id="268" r:id="rId14"/>
    <p:sldId id="280" r:id="rId15"/>
    <p:sldId id="263" r:id="rId16"/>
    <p:sldId id="273" r:id="rId17"/>
    <p:sldId id="274" r:id="rId18"/>
    <p:sldId id="275" r:id="rId19"/>
    <p:sldId id="276" r:id="rId20"/>
    <p:sldId id="277" r:id="rId21"/>
    <p:sldId id="266" r:id="rId22"/>
    <p:sldId id="278" r:id="rId23"/>
    <p:sldId id="279" r:id="rId24"/>
    <p:sldId id="281" r:id="rId25"/>
    <p:sldId id="264" r:id="rId26"/>
    <p:sldId id="282" r:id="rId27"/>
    <p:sldId id="284" r:id="rId28"/>
    <p:sldId id="285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5" d="100"/>
          <a:sy n="55" d="100"/>
        </p:scale>
        <p:origin x="-108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453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489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91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441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89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20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67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98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038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34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977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91F5B-143F-4996-BA52-E426815C2078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1DFA3-DB1F-4EC0-A242-8E15C35D4E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69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7154" y="724619"/>
            <a:ext cx="8886645" cy="3105509"/>
          </a:xfrm>
        </p:spPr>
        <p:txBody>
          <a:bodyPr>
            <a:normAutofit/>
          </a:bodyPr>
          <a:lstStyle/>
          <a:p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 и заря</a:t>
            </a:r>
            <a:b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0242" y="3985403"/>
            <a:ext cx="6868063" cy="18978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ягкова Татьяна Альбертовна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классов 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377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312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636" y="0"/>
            <a:ext cx="9804728" cy="685800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694545" y="3334327"/>
            <a:ext cx="165331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958109" y="3463636"/>
            <a:ext cx="3389746" cy="92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057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041"/>
          <a:stretch/>
        </p:blipFill>
        <p:spPr>
          <a:xfrm>
            <a:off x="1274618" y="0"/>
            <a:ext cx="9745302" cy="685800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5237018" y="3297382"/>
            <a:ext cx="600365" cy="1847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318327" y="3445163"/>
            <a:ext cx="3519056" cy="4618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318327" y="3602181"/>
            <a:ext cx="2807855" cy="92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847273" y="6169891"/>
            <a:ext cx="2152072" cy="3694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497455" y="1200727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761018" y="1293091"/>
            <a:ext cx="2872509" cy="1847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761018" y="2105891"/>
            <a:ext cx="3731492" cy="27709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761018" y="2253672"/>
            <a:ext cx="3731492" cy="3694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44146" y="2410690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611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260041" y="160913"/>
            <a:ext cx="9380250" cy="648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89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780" y="0"/>
            <a:ext cx="88084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0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310" y="0"/>
            <a:ext cx="72733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88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1762" y="408771"/>
            <a:ext cx="37898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2-ой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sz="60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471824" y="145771"/>
            <a:ext cx="4928321" cy="65956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762" y="1596814"/>
            <a:ext cx="515456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Тетрадь содержит вопросы и задания, которые развивают внимание, умение осмыслять прочитанное и выделять точку зрения героя, а также формируют умение создавать собственные короткие тексты.</a:t>
            </a:r>
          </a:p>
          <a:p>
            <a:pPr algn="just"/>
            <a:endParaRPr lang="ru-RU" sz="1600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Предназначена для подготовки к олимпиадам, конкурсам, а также для проведения кружковых занятий и индивидуальной работы с учащимися, </a:t>
            </a: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усваивают программу по литературному чтению выше базового уровня.</a:t>
            </a:r>
            <a:b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74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86" y="0"/>
            <a:ext cx="5386518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3652"/>
          <a:stretch/>
        </p:blipFill>
        <p:spPr>
          <a:xfrm>
            <a:off x="6833304" y="0"/>
            <a:ext cx="4915352" cy="685800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309091" y="2235199"/>
            <a:ext cx="3389745" cy="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75854" y="2429163"/>
            <a:ext cx="4922982" cy="4618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75854" y="2687781"/>
            <a:ext cx="4922982" cy="1847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75854" y="2955636"/>
            <a:ext cx="4922982" cy="92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75854" y="3177309"/>
            <a:ext cx="3048001" cy="923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179781" y="4387273"/>
            <a:ext cx="2613892" cy="923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0372436" y="4812147"/>
            <a:ext cx="1171414" cy="1847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833304" y="3334327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8054108" y="6077527"/>
            <a:ext cx="2927928" cy="5541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9518072" y="4359565"/>
            <a:ext cx="1233055" cy="2770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0658764" y="5246257"/>
            <a:ext cx="885086" cy="923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996544" y="5495636"/>
            <a:ext cx="780474" cy="92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59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667" t="573" r="1620" b="841"/>
          <a:stretch/>
        </p:blipFill>
        <p:spPr>
          <a:xfrm rot="16200000">
            <a:off x="2684237" y="-1444420"/>
            <a:ext cx="6638801" cy="9661234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195782" y="2964872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468582" y="3168073"/>
            <a:ext cx="1006763" cy="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270000" y="5911273"/>
            <a:ext cx="826655" cy="1385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68582" y="2757054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584037" y="5560291"/>
            <a:ext cx="3006436" cy="1385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331527" y="1016000"/>
            <a:ext cx="1011382" cy="461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6774872" y="4886036"/>
            <a:ext cx="1057564" cy="461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98109" y="3168073"/>
            <a:ext cx="11499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832436" y="6165272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54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3637"/>
          <a:stretch/>
        </p:blipFill>
        <p:spPr>
          <a:xfrm rot="10800000">
            <a:off x="1162978" y="138546"/>
            <a:ext cx="9902988" cy="6608618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847273" y="5338618"/>
            <a:ext cx="794327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847273" y="5551054"/>
            <a:ext cx="2466109" cy="1847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991928" y="2983345"/>
            <a:ext cx="1708727" cy="92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451927" y="6031345"/>
            <a:ext cx="1302327" cy="923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473200" y="6225308"/>
            <a:ext cx="2563091" cy="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183418" y="4054763"/>
            <a:ext cx="1745673" cy="9237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604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757899" y="-850478"/>
            <a:ext cx="6350620" cy="850900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1893454" y="1699491"/>
            <a:ext cx="1283855" cy="6465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893454" y="2290618"/>
            <a:ext cx="1348510" cy="27709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557818" y="2207490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557818" y="4368800"/>
            <a:ext cx="2373746" cy="3694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6557818" y="5532582"/>
            <a:ext cx="960582" cy="2770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557818" y="794327"/>
            <a:ext cx="2678546" cy="3694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960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i/204512/0015-004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0909" y="115792"/>
            <a:ext cx="46181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Ключ и заря</a:t>
            </a:r>
          </a:p>
        </p:txBody>
      </p:sp>
    </p:spTree>
    <p:extLst>
      <p:ext uri="{BB962C8B-B14F-4D97-AF65-F5344CB8AC3E}">
        <p14:creationId xmlns:p14="http://schemas.microsoft.com/office/powerpoint/2010/main" val="103041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81" y="0"/>
            <a:ext cx="10019038" cy="685800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364509" y="1653308"/>
            <a:ext cx="2641600" cy="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7010401" y="3971636"/>
            <a:ext cx="1450108" cy="1847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262909" y="665018"/>
            <a:ext cx="877455" cy="923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49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324544" y="221672"/>
            <a:ext cx="10287089" cy="353752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4225477" y="4087750"/>
            <a:ext cx="7583936" cy="255446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976582" y="1043708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972" y="381936"/>
            <a:ext cx="4458892" cy="79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77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509" y="300759"/>
            <a:ext cx="7867650" cy="4686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983" y="3409373"/>
            <a:ext cx="5133975" cy="2933700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3602182" y="1163782"/>
            <a:ext cx="2678545" cy="923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318" y="4083771"/>
            <a:ext cx="4458892" cy="79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6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067"/>
            <a:ext cx="12192000" cy="48058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317" y="520483"/>
            <a:ext cx="4458892" cy="79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2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56334"/>
          <a:stretch/>
        </p:blipFill>
        <p:spPr>
          <a:xfrm>
            <a:off x="1305068" y="193964"/>
            <a:ext cx="10035384" cy="63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459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1762" y="408771"/>
            <a:ext cx="38491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3-ий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sz="6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833" y="117123"/>
            <a:ext cx="4994313" cy="66762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1762" y="1682985"/>
            <a:ext cx="4840529" cy="3544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со словарями выделяют три этапа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–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каждого ребенка в классе к обращению со словарем как со своим помощником и советчиком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– сформировать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первоначальные умения пользоваться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словарем.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– сформировать представления о разных видах лингвистических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словарей воспитать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и привычку обращаться к словарю за помощью и советом.</a:t>
            </a:r>
          </a:p>
          <a:p>
            <a:pPr lvl="0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5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113819"/>
              </p:ext>
            </p:extLst>
          </p:nvPr>
        </p:nvGraphicFramePr>
        <p:xfrm>
          <a:off x="360217" y="1339274"/>
          <a:ext cx="11554693" cy="4864704"/>
        </p:xfrm>
        <a:graphic>
          <a:graphicData uri="http://schemas.openxmlformats.org/drawingml/2006/table">
            <a:tbl>
              <a:tblPr firstRow="1" firstCol="1" bandRow="1"/>
              <a:tblGrid>
                <a:gridCol w="559260"/>
                <a:gridCol w="3172232"/>
                <a:gridCol w="3482109"/>
                <a:gridCol w="4341092"/>
              </a:tblGrid>
              <a:tr h="3874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Условное</a:t>
                      </a:r>
                      <a:r>
                        <a:rPr lang="ru-RU" sz="7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обозначение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класс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0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Я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«Пиши правильно»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«Пиши правильно»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«Орфографический  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41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А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«Обратный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словарь»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«Обратный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«Грамматический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(обратный)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словарь»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2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«Толковый  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«Толковый  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«Толковый  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словарь»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«Словарь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происхождения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«Словарь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происхождения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слов»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«Этимологический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 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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«Произноси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«Произноси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«Орфоэпический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      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3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__________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«Словарь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устойчивых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выражений»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«Фразеологический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       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3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__________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__________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«Словообразовательный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словарь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               </a:t>
                      </a:r>
                    </a:p>
                  </a:txBody>
                  <a:tcPr marL="21660" marR="21660" marT="21660" marB="21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8545" y="323611"/>
            <a:ext cx="11970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своение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особой книжки</a:t>
            </a:r>
          </a:p>
        </p:txBody>
      </p:sp>
    </p:spTree>
    <p:extLst>
      <p:ext uri="{BB962C8B-B14F-4D97-AF65-F5344CB8AC3E}">
        <p14:creationId xmlns:p14="http://schemas.microsoft.com/office/powerpoint/2010/main" val="31150197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49455" y="0"/>
            <a:ext cx="6622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рейн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ринг 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словарями»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610"/>
          <a:stretch/>
        </p:blipFill>
        <p:spPr>
          <a:xfrm>
            <a:off x="6132945" y="1827646"/>
            <a:ext cx="5576022" cy="3886200"/>
          </a:xfrm>
          <a:prstGeom prst="rect">
            <a:avLst/>
          </a:prstGeom>
        </p:spPr>
      </p:pic>
      <p:pic>
        <p:nvPicPr>
          <p:cNvPr id="5" name="обратный словар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r="23523"/>
          <a:stretch/>
        </p:blipFill>
        <p:spPr>
          <a:xfrm rot="5400000">
            <a:off x="-296246" y="1033794"/>
            <a:ext cx="6286709" cy="452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8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ompendium.su/rus/2textbook_3/2textbook_3.files/image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38" y="1967344"/>
            <a:ext cx="4964474" cy="317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661"/>
          <a:stretch/>
        </p:blipFill>
        <p:spPr>
          <a:xfrm>
            <a:off x="5221939" y="461818"/>
            <a:ext cx="6795481" cy="555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155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4970" y="463565"/>
            <a:ext cx="95808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неурочная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еятельность 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4961" y="1674153"/>
            <a:ext cx="107308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ель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Достижение планируемых результатов ФГОС НОО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Восполнение дефицитов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Индивидуализация обучения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4961" y="3595546"/>
            <a:ext cx="10730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одержание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Расширение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Углубление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Пропедевтика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5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96291" y="2250210"/>
            <a:ext cx="9144000" cy="250651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луб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бителей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тения</a:t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гадок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усского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зыка</a:t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для восполнения дефицитов урочной деятельности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читательской грамотности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51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9382" y="0"/>
            <a:ext cx="11649694" cy="6950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«Виды речевой и читательской деятельности» Выпускник научится: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﻿читать﻿ про﻿ себя ﻿в﻿ процессе ﻿ознакомительного, ﻿просмотрового ﻿чтения, ﻿выборочного ﻿и                     ﻿изучающего ﻿чтения;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﻿грамотно ﻿писать ﻿письма﻿ и﻿ отвечать ﻿на﻿ полученные﻿ письма ﻿в﻿ процессе ﻿предметной ﻿переписки ﻿с﻿    сотрудниками ﻿научного ﻿клуба﻿ младшего ﻿школьника ﻿«ключ ﻿и ﻿заря»;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﻿определять﻿ тему﻿ и﻿ главную﻿ мысль﻿ произведения;﻿ делить﻿ текст﻿ на﻿ смысловые﻿ части,﻿ составлять﻿    план﻿ текста﻿ и﻿ использовать﻿ его﻿ для﻿ пересказа;﻿ пересказывать﻿ текст﻿ кратко﻿ и﻿ подробно;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•﻿представлять﻿ содержание﻿ основных﻿ литературных﻿ произведений, 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указывать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﻿названия;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перечислять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двух-трех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пересказывать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уровне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рубрик);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•﻿характеризовать﻿ героев﻿ произведений;﻿ сравнивать﻿ характеры ﻿героев ﻿одного ﻿и ﻿разных﻿                     произведений; ﻿выявлять ﻿авторское ﻿отношение ﻿к ﻿герою;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наизусть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﻿выбору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стихотворные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﻿них,﻿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спокойно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замечания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критику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одноклассников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поводу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﻿манеры﻿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чтения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•﻿обосновывать﻿ свое﻿ высказывание﻿ о﻿ литературном﻿ произведении﻿ или﻿ герое,﻿ подтверждать﻿ его﻿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фрагментами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 или﻿ отдельными﻿ строчками ﻿из ﻿произведения;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﻿(автор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﻿название,﻿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титульный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﻿лист,﻿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страница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﻿«содержание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﻿«оглавление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﻿аннотация,﻿ иллюстрации);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•﻿составлять ﻿тематический,﻿ жанровый ﻿и ﻿монографический﻿ сборники ﻿произведений; ﻿составлять       ﻿аннотацию ﻿на ﻿отдельное ﻿произведение ﻿и ﻿на ﻿сборники ﻿произведений;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 разных﻿ задач﻿ (чтение﻿ согласно﻿ рекомендованному﻿ списку;﻿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﻿определенную﻿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тему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•﻿высказывать ﻿оценочные ﻿суждения ﻿о ﻿героях ﻿прочитанных ﻿произведений ﻿и ﻿тактично ﻿воспринимать﻿ мнения ﻿одноклассников;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•﻿самостоятельно﻿ работать ﻿с ﻿разными﻿ источниками ﻿информации﻿ (включая ﻿словари ﻿и ﻿справочники﻿ разного ﻿направления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Ли﻿те﻿ра﻿тур﻿ное﻿ чтение﻿, 4﻿ класс:﻿ Ме﻿то﻿ди﻿че﻿с﻿кое﻿ пособие/﻿ О.В.﻿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Борисенкова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,﻿О.В.﻿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Ма﻿ла﻿хов﻿ская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﻿—М.:﻿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Ака﻿де﻿мк﻿ни﻿га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Учеб﻿ник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,﻿ 2012.﻿—﻿224﻿с.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14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1745" y="0"/>
            <a:ext cx="11342255" cy="6860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курса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программа представляет собой вариант организации деятельности младших школьников (1-4 классы) в школьном научном сообществе (научном клубе) «Ключ и заря». Темы занятий представлены в соответствии с основными содержательными линиями программы по русскому языку: фонетика, орфография,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морфемика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словообразование, морфология, лексика, синтаксис, пунктуация, развитие речи и с основными содержательными линиями программы </a:t>
            </a:r>
            <a:r>
              <a:rPr lang="ru-RU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литературному чтению: виды речевой и читательской деятельности, литературоведческая пропедевтика, элементы творческой деятельности. Круг детского чтения.</a:t>
            </a:r>
          </a:p>
          <a:p>
            <a:pPr>
              <a:spcAft>
                <a:spcPts val="0"/>
              </a:spcAft>
            </a:pPr>
            <a:r>
              <a:rPr lang="ru-RU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внеурочной деятельности 1 класса ориентирована </a:t>
            </a:r>
            <a:r>
              <a:rPr lang="ru-RU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постоянную тренировку фонематического слуха </a:t>
            </a:r>
            <a:r>
              <a:rPr lang="ru-RU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учащихся, что позволяет осознать ребёнку связь между звуком и обозначающей его буквой, и, как следствие, грамотно читать и писать.</a:t>
            </a:r>
          </a:p>
          <a:p>
            <a:pPr>
              <a:spcAft>
                <a:spcPts val="0"/>
              </a:spcAft>
            </a:pP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конце 1 класса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 основе сформированных навыков, учащиеся выполняют практическую работу (задания находятся в учебнике «Русский язык» и в тетради для самостоятельной работы по литературному чтению, 1 класс), которая позволит им стать членами научного клуба.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Начиная со 2 класса,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осуществляется непосредственная деятельность школьного научного сообщества. Для </a:t>
            </a:r>
            <a:r>
              <a:rPr lang="ru-RU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взаимодействия с «умными взрослыми» и героями комплекта возможна почтовая переписка.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Адрес: 117997, г. Москва, ул. Профсоюзная, дом 90, комн.607. Отправлять письма по этому адресу возможно при ответе на задания из учебников «Русский язык» 2-4 классы, </a:t>
            </a:r>
            <a:r>
              <a:rPr lang="ru-RU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«Литературное чтение» 2-4 классы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обозначенных условным обозначением КОНВЕРТ (напиши письмо в клуб). На электронный адрес </a:t>
            </a:r>
            <a:r>
              <a:rPr lang="ru-RU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naych_clab@mail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 посылать любые работы детей, выполненные в рамках клубной деятельности. Участие в переписке позволяет учащимся в конце 4 класса получить сертификат члена научного клуба, а педагогу сертификат – организатора внеурочной деятельности.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организации внеурочной деятельности учащихся: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групповая, парная, индивидуальная, коллективная.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82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1762" y="408771"/>
            <a:ext cx="40062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1-ый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sz="60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5195453" y="196376"/>
            <a:ext cx="5213928" cy="64153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1762" y="1739221"/>
            <a:ext cx="476663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учебного пособия - формирование у дошкольников фундамента будущих навыков чтения и письма: </a:t>
            </a:r>
          </a:p>
          <a:p>
            <a:pPr algn="just"/>
            <a:endParaRPr lang="ru-RU" sz="1600" dirty="0" smtClean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слухового внимания и зрительно-пространственной ориентации как основ чтения, письма и развития речи;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формирование мотива чтения и поддержание интереса к его лингвистической и технической стороне;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становление звуковой системы и освоение механизма слияния звуков в слог.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Пособие адресовано дошкольникам и предназначено для совместной работы взрослых с детьми.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3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781" y="0"/>
            <a:ext cx="5786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984" y="0"/>
            <a:ext cx="9714031" cy="685800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521527" y="2586181"/>
            <a:ext cx="211512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61310" y="2872509"/>
            <a:ext cx="1671781" cy="1847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930400" y="4313382"/>
            <a:ext cx="2937164" cy="923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991927" y="3472873"/>
            <a:ext cx="3759200" cy="2770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6742545" y="3620655"/>
            <a:ext cx="4008582" cy="4618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742545" y="3786909"/>
            <a:ext cx="3519055" cy="27709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02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496</Words>
  <Application>Microsoft Office PowerPoint</Application>
  <PresentationFormat>Произвольный</PresentationFormat>
  <Paragraphs>107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Ключ и заря </vt:lpstr>
      <vt:lpstr>Презентация PowerPoint</vt:lpstr>
      <vt:lpstr>Презентация PowerPoint</vt:lpstr>
      <vt:lpstr>Клуб любителей чтения и загадок русского языка   Помощь для восполнения дефицитов урочной деятельности Формирование читательской грамотности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Мягкова</dc:creator>
  <cp:lastModifiedBy>User</cp:lastModifiedBy>
  <cp:revision>32</cp:revision>
  <dcterms:created xsi:type="dcterms:W3CDTF">2021-10-10T11:39:46Z</dcterms:created>
  <dcterms:modified xsi:type="dcterms:W3CDTF">2021-10-15T14:20:38Z</dcterms:modified>
</cp:coreProperties>
</file>