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01" r:id="rId2"/>
    <p:sldId id="302" r:id="rId3"/>
    <p:sldId id="303" r:id="rId4"/>
    <p:sldId id="304" r:id="rId5"/>
    <p:sldId id="305" r:id="rId6"/>
    <p:sldId id="306" r:id="rId7"/>
    <p:sldId id="308" r:id="rId8"/>
    <p:sldId id="309" r:id="rId9"/>
    <p:sldId id="310" r:id="rId10"/>
    <p:sldId id="311" r:id="rId11"/>
    <p:sldId id="314" r:id="rId12"/>
    <p:sldId id="315" r:id="rId13"/>
    <p:sldId id="316" r:id="rId14"/>
    <p:sldId id="320" r:id="rId15"/>
    <p:sldId id="321" r:id="rId16"/>
    <p:sldId id="323" r:id="rId17"/>
    <p:sldId id="325" r:id="rId18"/>
    <p:sldId id="324" r:id="rId19"/>
    <p:sldId id="326" r:id="rId20"/>
    <p:sldId id="327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129" autoAdjust="0"/>
    <p:restoredTop sz="94660"/>
  </p:normalViewPr>
  <p:slideViewPr>
    <p:cSldViewPr>
      <p:cViewPr varScale="1">
        <p:scale>
          <a:sx n="63" d="100"/>
          <a:sy n="63" d="100"/>
        </p:scale>
        <p:origin x="1494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6079B0-096D-4E6E-BEFA-3F10CFFC0BC9}" type="datetimeFigureOut">
              <a:rPr lang="ru-RU" smtClean="0"/>
              <a:t>10.04.2022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3B00A7-EBD6-4CEB-8A61-05A537393DD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8111708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6079B0-096D-4E6E-BEFA-3F10CFFC0BC9}" type="datetimeFigureOut">
              <a:rPr lang="ru-RU" smtClean="0"/>
              <a:t>10.04.2022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3B00A7-EBD6-4CEB-8A61-05A537393DD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959246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6079B0-096D-4E6E-BEFA-3F10CFFC0BC9}" type="datetimeFigureOut">
              <a:rPr lang="ru-RU" smtClean="0"/>
              <a:t>10.04.2022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3B00A7-EBD6-4CEB-8A61-05A537393DD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148247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6079B0-096D-4E6E-BEFA-3F10CFFC0BC9}" type="datetimeFigureOut">
              <a:rPr lang="ru-RU" smtClean="0"/>
              <a:t>10.04.2022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3B00A7-EBD6-4CEB-8A61-05A537393DD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8214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6079B0-096D-4E6E-BEFA-3F10CFFC0BC9}" type="datetimeFigureOut">
              <a:rPr lang="ru-RU" smtClean="0"/>
              <a:t>10.04.2022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3B00A7-EBD6-4CEB-8A61-05A537393DD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208045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6079B0-096D-4E6E-BEFA-3F10CFFC0BC9}" type="datetimeFigureOut">
              <a:rPr lang="ru-RU" smtClean="0"/>
              <a:t>10.04.2022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3B00A7-EBD6-4CEB-8A61-05A537393DD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367404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6079B0-096D-4E6E-BEFA-3F10CFFC0BC9}" type="datetimeFigureOut">
              <a:rPr lang="ru-RU" smtClean="0"/>
              <a:t>10.04.2022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3B00A7-EBD6-4CEB-8A61-05A537393DD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38463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6079B0-096D-4E6E-BEFA-3F10CFFC0BC9}" type="datetimeFigureOut">
              <a:rPr lang="ru-RU" smtClean="0"/>
              <a:t>10.04.2022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3B00A7-EBD6-4CEB-8A61-05A537393DD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417375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6079B0-096D-4E6E-BEFA-3F10CFFC0BC9}" type="datetimeFigureOut">
              <a:rPr lang="ru-RU" smtClean="0"/>
              <a:t>10.04.2022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3B00A7-EBD6-4CEB-8A61-05A537393DD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009969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6079B0-096D-4E6E-BEFA-3F10CFFC0BC9}" type="datetimeFigureOut">
              <a:rPr lang="ru-RU" smtClean="0"/>
              <a:t>10.04.2022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3B00A7-EBD6-4CEB-8A61-05A537393DD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981308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6079B0-096D-4E6E-BEFA-3F10CFFC0BC9}" type="datetimeFigureOut">
              <a:rPr lang="ru-RU" smtClean="0"/>
              <a:t>10.04.2022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3B00A7-EBD6-4CEB-8A61-05A537393DD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064341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F6079B0-096D-4E6E-BEFA-3F10CFFC0BC9}" type="datetimeFigureOut">
              <a:rPr lang="ru-RU" smtClean="0"/>
              <a:t>10.04.2022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3B00A7-EBD6-4CEB-8A61-05A537393DD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022318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7" Type="http://schemas.openxmlformats.org/officeDocument/2006/relationships/image" Target="../media/image42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1.png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9.png"/><Relationship Id="rId4" Type="http://schemas.openxmlformats.org/officeDocument/2006/relationships/image" Target="../media/image4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7" Type="http://schemas.openxmlformats.org/officeDocument/2006/relationships/image" Target="../media/image55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4.png"/><Relationship Id="rId5" Type="http://schemas.openxmlformats.org/officeDocument/2006/relationships/image" Target="../media/image53.png"/><Relationship Id="rId4" Type="http://schemas.openxmlformats.org/officeDocument/2006/relationships/image" Target="../media/image5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0.png"/><Relationship Id="rId3" Type="http://schemas.openxmlformats.org/officeDocument/2006/relationships/image" Target="../media/image65.png"/><Relationship Id="rId7" Type="http://schemas.openxmlformats.org/officeDocument/2006/relationships/image" Target="../media/image69.png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8.png"/><Relationship Id="rId5" Type="http://schemas.openxmlformats.org/officeDocument/2006/relationships/image" Target="../media/image67.png"/><Relationship Id="rId4" Type="http://schemas.openxmlformats.org/officeDocument/2006/relationships/image" Target="../media/image66.png"/><Relationship Id="rId9" Type="http://schemas.openxmlformats.org/officeDocument/2006/relationships/image" Target="../media/image7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78.png"/><Relationship Id="rId3" Type="http://schemas.openxmlformats.org/officeDocument/2006/relationships/image" Target="../media/image73.png"/><Relationship Id="rId7" Type="http://schemas.openxmlformats.org/officeDocument/2006/relationships/image" Target="../media/image77.png"/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6.png"/><Relationship Id="rId5" Type="http://schemas.openxmlformats.org/officeDocument/2006/relationships/image" Target="../media/image75.png"/><Relationship Id="rId4" Type="http://schemas.openxmlformats.org/officeDocument/2006/relationships/image" Target="../media/image74.png"/><Relationship Id="rId9" Type="http://schemas.openxmlformats.org/officeDocument/2006/relationships/image" Target="../media/image7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0352" y="1726404"/>
            <a:ext cx="1249363" cy="1249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350" y="1642674"/>
            <a:ext cx="1517650" cy="1341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314778" y="4444663"/>
            <a:ext cx="4572000" cy="338554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600" b="0" i="1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0" y="3244655"/>
            <a:ext cx="913251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000" b="1" kern="0" dirty="0" err="1" smtClean="0">
                <a:solidFill>
                  <a:srgbClr val="0070C0"/>
                </a:solidFill>
                <a:latin typeface="Cambria" panose="02040503050406030204" pitchFamily="18" charset="0"/>
              </a:rPr>
              <a:t>Квест</a:t>
            </a:r>
            <a:r>
              <a:rPr lang="ru-RU" sz="4000" b="1" kern="0" dirty="0" smtClean="0">
                <a:solidFill>
                  <a:srgbClr val="0070C0"/>
                </a:solidFill>
                <a:latin typeface="Cambria" panose="02040503050406030204" pitchFamily="18" charset="0"/>
              </a:rPr>
              <a:t>-игры для детей и родителей</a:t>
            </a:r>
            <a:endParaRPr kumimoji="0" lang="ru-RU" sz="4000" b="1" i="0" u="none" strike="noStrike" kern="0" cap="none" spc="0" normalizeH="0" baseline="0" noProof="0" dirty="0">
              <a:ln>
                <a:noFill/>
              </a:ln>
              <a:solidFill>
                <a:srgbClr val="0070C0"/>
              </a:solidFill>
              <a:uLnTx/>
              <a:uFillTx/>
              <a:latin typeface="Cambria" panose="020405030504060302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957262" y="4598047"/>
            <a:ext cx="4572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/>
            <a:r>
              <a:rPr lang="ru-RU" sz="2400" dirty="0" smtClean="0">
                <a:latin typeface="Cambria" panose="02040503050406030204" pitchFamily="18" charset="0"/>
              </a:rPr>
              <a:t>Воспитатель ГБДОУ №23  </a:t>
            </a:r>
            <a:endParaRPr lang="ru-RU" sz="2400" dirty="0">
              <a:latin typeface="Cambria" panose="02040503050406030204" pitchFamily="18" charset="0"/>
            </a:endParaRPr>
          </a:p>
          <a:p>
            <a:pPr algn="r"/>
            <a:r>
              <a:rPr lang="ru-RU" sz="2400" dirty="0">
                <a:latin typeface="Cambria" panose="02040503050406030204" pitchFamily="18" charset="0"/>
              </a:rPr>
              <a:t> </a:t>
            </a:r>
            <a:r>
              <a:rPr lang="ru-RU" sz="2400" dirty="0" smtClean="0">
                <a:latin typeface="Cambria" panose="02040503050406030204" pitchFamily="18" charset="0"/>
              </a:rPr>
              <a:t>Иванова Елена Сергеевна</a:t>
            </a:r>
            <a:endParaRPr lang="ru-RU" sz="2400" dirty="0">
              <a:latin typeface="Cambria" panose="02040503050406030204" pitchFamily="18" charset="0"/>
            </a:endParaRPr>
          </a:p>
        </p:txBody>
      </p:sp>
      <p:grpSp>
        <p:nvGrpSpPr>
          <p:cNvPr id="8" name="Группа 7"/>
          <p:cNvGrpSpPr/>
          <p:nvPr/>
        </p:nvGrpSpPr>
        <p:grpSpPr>
          <a:xfrm>
            <a:off x="36513" y="-315416"/>
            <a:ext cx="9143999" cy="1937791"/>
            <a:chOff x="0" y="1851752"/>
            <a:chExt cx="12256337" cy="951683"/>
          </a:xfrm>
        </p:grpSpPr>
        <p:grpSp>
          <p:nvGrpSpPr>
            <p:cNvPr id="9" name="Группа 8"/>
            <p:cNvGrpSpPr/>
            <p:nvPr/>
          </p:nvGrpSpPr>
          <p:grpSpPr>
            <a:xfrm>
              <a:off x="0" y="1997903"/>
              <a:ext cx="12192000" cy="805532"/>
              <a:chOff x="0" y="1997903"/>
              <a:chExt cx="12192000" cy="805532"/>
            </a:xfrm>
          </p:grpSpPr>
          <p:pic>
            <p:nvPicPr>
              <p:cNvPr id="11" name="Рисунок 10"/>
              <p:cNvPicPr>
                <a:picLocks noChangeAspect="1"/>
              </p:cNvPicPr>
              <p:nvPr/>
            </p:nvPicPr>
            <p:blipFill rotWithShape="1">
              <a:blip r:embed="rId4"/>
              <a:srcRect t="82597" r="49486" b="-371"/>
              <a:stretch/>
            </p:blipFill>
            <p:spPr>
              <a:xfrm flipH="1">
                <a:off x="6161174" y="1997903"/>
                <a:ext cx="6030826" cy="805532"/>
              </a:xfrm>
              <a:prstGeom prst="rect">
                <a:avLst/>
              </a:prstGeom>
            </p:spPr>
          </p:pic>
          <p:pic>
            <p:nvPicPr>
              <p:cNvPr id="12" name="Рисунок 11"/>
              <p:cNvPicPr>
                <a:picLocks noChangeAspect="1"/>
              </p:cNvPicPr>
              <p:nvPr/>
            </p:nvPicPr>
            <p:blipFill rotWithShape="1">
              <a:blip r:embed="rId4"/>
              <a:srcRect t="82597" r="49486" b="-371"/>
              <a:stretch/>
            </p:blipFill>
            <p:spPr>
              <a:xfrm>
                <a:off x="0" y="2002657"/>
                <a:ext cx="6161174" cy="788889"/>
              </a:xfrm>
              <a:prstGeom prst="rect">
                <a:avLst/>
              </a:prstGeom>
            </p:spPr>
          </p:pic>
          <p:pic>
            <p:nvPicPr>
              <p:cNvPr id="13" name="Рисунок 12"/>
              <p:cNvPicPr>
                <a:picLocks noChangeAspect="1"/>
              </p:cNvPicPr>
              <p:nvPr/>
            </p:nvPicPr>
            <p:blipFill rotWithShape="1">
              <a:blip r:embed="rId4"/>
              <a:srcRect l="1" t="82597" r="67236" b="-556"/>
              <a:stretch/>
            </p:blipFill>
            <p:spPr>
              <a:xfrm flipH="1">
                <a:off x="3962403" y="2006312"/>
                <a:ext cx="3911600" cy="797123"/>
              </a:xfrm>
              <a:prstGeom prst="rect">
                <a:avLst/>
              </a:prstGeom>
            </p:spPr>
          </p:pic>
          <p:pic>
            <p:nvPicPr>
              <p:cNvPr id="14" name="Рисунок 13"/>
              <p:cNvPicPr>
                <a:picLocks noChangeAspect="1"/>
              </p:cNvPicPr>
              <p:nvPr/>
            </p:nvPicPr>
            <p:blipFill rotWithShape="1">
              <a:blip r:embed="rId4"/>
              <a:srcRect l="11445" t="82597" r="67236" b="1448"/>
              <a:stretch/>
            </p:blipFill>
            <p:spPr>
              <a:xfrm>
                <a:off x="5783486" y="1998692"/>
                <a:ext cx="2535850" cy="780480"/>
              </a:xfrm>
              <a:prstGeom prst="rect">
                <a:avLst/>
              </a:prstGeom>
            </p:spPr>
          </p:pic>
        </p:grpSp>
        <p:sp>
          <p:nvSpPr>
            <p:cNvPr id="10" name="Прямоугольник 9"/>
            <p:cNvSpPr/>
            <p:nvPr/>
          </p:nvSpPr>
          <p:spPr>
            <a:xfrm>
              <a:off x="0" y="1851752"/>
              <a:ext cx="12256337" cy="89181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endParaRPr lang="ru-RU" sz="3200" b="1" dirty="0" smtClean="0">
                <a:solidFill>
                  <a:schemeClr val="bg1"/>
                </a:solidFill>
                <a:latin typeface="Cambria" panose="02040503050406030204" pitchFamily="18" charset="0"/>
              </a:endParaRPr>
            </a:p>
            <a:p>
              <a:pPr algn="ctr"/>
              <a:r>
                <a:rPr lang="ru-RU" sz="3200" b="1" dirty="0" smtClean="0">
                  <a:solidFill>
                    <a:schemeClr val="bg1"/>
                  </a:solidFill>
                  <a:latin typeface="Cambria" panose="02040503050406030204" pitchFamily="18" charset="0"/>
                </a:rPr>
                <a:t>РАЙОННЫЙ СЕМИНАР</a:t>
              </a:r>
            </a:p>
            <a:p>
              <a:pPr algn="ctr"/>
              <a:r>
                <a:rPr lang="ru-RU" sz="2400" b="1" dirty="0">
                  <a:solidFill>
                    <a:schemeClr val="bg1"/>
                  </a:solidFill>
                  <a:latin typeface="Cambria" panose="02040503050406030204" pitchFamily="18" charset="0"/>
                </a:rPr>
                <a:t>«Создание системы освоения </a:t>
              </a:r>
              <a:r>
                <a:rPr lang="ru-RU" sz="2400" b="1" dirty="0" smtClean="0">
                  <a:solidFill>
                    <a:schemeClr val="bg1"/>
                  </a:solidFill>
                  <a:latin typeface="Cambria" panose="02040503050406030204" pitchFamily="18" charset="0"/>
                </a:rPr>
                <a:t>и </a:t>
              </a:r>
              <a:r>
                <a:rPr lang="ru-RU" sz="2400" b="1" dirty="0">
                  <a:solidFill>
                    <a:schemeClr val="bg1"/>
                  </a:solidFill>
                  <a:latin typeface="Cambria" panose="02040503050406030204" pitchFamily="18" charset="0"/>
                </a:rPr>
                <a:t>применения обучающимися </a:t>
              </a:r>
              <a:r>
                <a:rPr lang="ru-RU" sz="2400" b="1" dirty="0" smtClean="0">
                  <a:solidFill>
                    <a:schemeClr val="bg1"/>
                  </a:solidFill>
                  <a:latin typeface="Cambria" panose="02040503050406030204" pitchFamily="18" charset="0"/>
                </a:rPr>
                <a:t>ключевых </a:t>
              </a:r>
              <a:r>
                <a:rPr lang="ru-RU" sz="2400" b="1" dirty="0">
                  <a:solidFill>
                    <a:schemeClr val="bg1"/>
                  </a:solidFill>
                  <a:latin typeface="Cambria" panose="02040503050406030204" pitchFamily="18" charset="0"/>
                </a:rPr>
                <a:t>компетенций через </a:t>
              </a:r>
              <a:r>
                <a:rPr lang="ru-RU" sz="2400" b="1" dirty="0" smtClean="0">
                  <a:solidFill>
                    <a:schemeClr val="bg1"/>
                  </a:solidFill>
                  <a:latin typeface="Cambria" panose="02040503050406030204" pitchFamily="18" charset="0"/>
                </a:rPr>
                <a:t>преемственность </a:t>
              </a:r>
              <a:r>
                <a:rPr lang="ru-RU" sz="2400" b="1" dirty="0">
                  <a:solidFill>
                    <a:schemeClr val="bg1"/>
                  </a:solidFill>
                  <a:latin typeface="Cambria" panose="02040503050406030204" pitchFamily="18" charset="0"/>
                </a:rPr>
                <a:t>ДО и </a:t>
              </a:r>
              <a:r>
                <a:rPr lang="ru-RU" sz="2400" b="1" dirty="0" smtClean="0">
                  <a:solidFill>
                    <a:schemeClr val="bg1"/>
                  </a:solidFill>
                  <a:latin typeface="Cambria" panose="02040503050406030204" pitchFamily="18" charset="0"/>
                </a:rPr>
                <a:t>НОО»</a:t>
              </a:r>
              <a:endParaRPr lang="ru-RU" sz="2400" b="1" dirty="0">
                <a:solidFill>
                  <a:schemeClr val="bg1"/>
                </a:solidFill>
                <a:latin typeface="Cambria" panose="02040503050406030204" pitchFamily="18" charset="0"/>
              </a:endParaRPr>
            </a:p>
          </p:txBody>
        </p:sp>
      </p:grpSp>
      <p:pic>
        <p:nvPicPr>
          <p:cNvPr id="15" name="Рисунок 14"/>
          <p:cNvPicPr/>
          <p:nvPr/>
        </p:nvPicPr>
        <p:blipFill rotWithShape="1"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553" t="33079" r="28629" b="20685"/>
          <a:stretch/>
        </p:blipFill>
        <p:spPr bwMode="auto">
          <a:xfrm>
            <a:off x="1585168" y="4433027"/>
            <a:ext cx="1780657" cy="1655842"/>
          </a:xfrm>
          <a:prstGeom prst="ellipse">
            <a:avLst/>
          </a:prstGeom>
          <a:ln>
            <a:noFill/>
          </a:ln>
          <a:effectLst/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16" name="Прямоугольник 15"/>
          <p:cNvSpPr/>
          <p:nvPr/>
        </p:nvSpPr>
        <p:spPr>
          <a:xfrm>
            <a:off x="2267744" y="1743199"/>
            <a:ext cx="4572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400" dirty="0" smtClean="0">
                <a:latin typeface="Cambria" panose="02040503050406030204" pitchFamily="18" charset="0"/>
              </a:rPr>
              <a:t>5 апреля 2022 г.</a:t>
            </a:r>
            <a:endParaRPr lang="ru-RU" sz="2400" dirty="0"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212020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2" y="4899495"/>
            <a:ext cx="2926383" cy="19756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4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4364279"/>
            <a:ext cx="3107953" cy="23303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0" y="260648"/>
            <a:ext cx="914400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dirty="0">
                <a:solidFill>
                  <a:srgbClr val="0070C0"/>
                </a:solidFill>
                <a:latin typeface="Cambria" panose="02040503050406030204" pitchFamily="18" charset="0"/>
              </a:rPr>
              <a:t>Креативность</a:t>
            </a:r>
          </a:p>
        </p:txBody>
      </p:sp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2" y="1550562"/>
            <a:ext cx="4846637" cy="2133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3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36" y="1405467"/>
            <a:ext cx="3096344" cy="25834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85280" y="4043164"/>
            <a:ext cx="2273574" cy="14401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926111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V="1">
            <a:off x="3798112" y="4258042"/>
            <a:ext cx="5112568" cy="24357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78204" y="431582"/>
            <a:ext cx="9065796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4400" b="1" dirty="0">
                <a:solidFill>
                  <a:srgbClr val="0070C0"/>
                </a:solidFill>
                <a:latin typeface="Cambria" panose="02040503050406030204" pitchFamily="18" charset="0"/>
              </a:rPr>
              <a:t>Критическое мышление </a:t>
            </a:r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34452" y="1525154"/>
            <a:ext cx="3639889" cy="24251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364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5601" y="1772816"/>
            <a:ext cx="3262313" cy="3524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93663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22399" y="4492625"/>
            <a:ext cx="3143397" cy="22297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03748" y="464341"/>
            <a:ext cx="9065796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4400" b="1" dirty="0">
                <a:solidFill>
                  <a:srgbClr val="0070C0"/>
                </a:solidFill>
                <a:latin typeface="Cambria" panose="02040503050406030204" pitchFamily="18" charset="0"/>
              </a:rPr>
              <a:t>Критическое мышление </a:t>
            </a:r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3094" y="1770394"/>
            <a:ext cx="2068131" cy="20887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388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0374" y="1484784"/>
            <a:ext cx="1958580" cy="19775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5619" y="4537522"/>
            <a:ext cx="1725613" cy="1682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69707" y="4424809"/>
            <a:ext cx="2116137" cy="2365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5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1699583"/>
            <a:ext cx="3206750" cy="2341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80716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4249123"/>
            <a:ext cx="3259833" cy="21741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41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9480" y="4249123"/>
            <a:ext cx="3431634" cy="23922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78204" y="354190"/>
            <a:ext cx="9065796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4400" b="1" dirty="0">
                <a:solidFill>
                  <a:srgbClr val="0070C0"/>
                </a:solidFill>
                <a:latin typeface="Cambria" panose="02040503050406030204" pitchFamily="18" charset="0"/>
              </a:rPr>
              <a:t>Критическое мышление </a:t>
            </a:r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529268"/>
            <a:ext cx="6662737" cy="2268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34079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752" y="1678161"/>
            <a:ext cx="3166701" cy="4343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150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240" y="4056787"/>
            <a:ext cx="2125038" cy="24829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07504" y="908720"/>
            <a:ext cx="9065796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4400" b="1" dirty="0" smtClean="0">
                <a:solidFill>
                  <a:prstClr val="black"/>
                </a:solidFill>
              </a:rPr>
              <a:t> </a:t>
            </a:r>
            <a:endParaRPr lang="ru-RU" sz="4400" b="1" dirty="0">
              <a:solidFill>
                <a:prstClr val="black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0" y="252695"/>
            <a:ext cx="914400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dirty="0">
                <a:solidFill>
                  <a:srgbClr val="0070C0"/>
                </a:solidFill>
                <a:latin typeface="Cambria" panose="02040503050406030204" pitchFamily="18" charset="0"/>
              </a:rPr>
              <a:t>Координация</a:t>
            </a:r>
          </a:p>
        </p:txBody>
      </p:sp>
      <p:pic>
        <p:nvPicPr>
          <p:cNvPr id="2150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516487"/>
            <a:ext cx="3630673" cy="21919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150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920" y="4051368"/>
            <a:ext cx="2707620" cy="24884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956001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04911" y="4312916"/>
            <a:ext cx="3230563" cy="2279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2533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6329" y="4387876"/>
            <a:ext cx="2762250" cy="2054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253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2641" y="4020953"/>
            <a:ext cx="1324331" cy="28635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2535" name="Picture 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8" y="1816089"/>
            <a:ext cx="3075609" cy="22048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78204" y="418822"/>
            <a:ext cx="9065796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4400" b="1" dirty="0" smtClean="0">
                <a:solidFill>
                  <a:prstClr val="black"/>
                </a:solidFill>
              </a:rPr>
              <a:t> </a:t>
            </a:r>
            <a:endParaRPr lang="ru-RU" sz="4400" b="1" dirty="0">
              <a:solidFill>
                <a:prstClr val="black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0" y="418820"/>
            <a:ext cx="914400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4400" b="1" dirty="0">
                <a:solidFill>
                  <a:srgbClr val="0070C0"/>
                </a:solidFill>
                <a:latin typeface="Cambria" panose="02040503050406030204" pitchFamily="18" charset="0"/>
              </a:rPr>
              <a:t>Координация</a:t>
            </a:r>
          </a:p>
        </p:txBody>
      </p:sp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0854" y="1779213"/>
            <a:ext cx="2768600" cy="2017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2534" name="Picture 6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66610" y="1598028"/>
            <a:ext cx="2163763" cy="1646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804685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80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4420942"/>
            <a:ext cx="7174409" cy="2218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07504" y="908720"/>
            <a:ext cx="9065796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4400" b="1" dirty="0" smtClean="0">
                <a:solidFill>
                  <a:prstClr val="black"/>
                </a:solidFill>
              </a:rPr>
              <a:t> </a:t>
            </a:r>
            <a:endParaRPr lang="ru-RU" sz="4400" b="1" dirty="0">
              <a:solidFill>
                <a:prstClr val="black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6512" y="350368"/>
            <a:ext cx="914400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4400" b="1" dirty="0" err="1">
                <a:solidFill>
                  <a:srgbClr val="0070C0"/>
                </a:solidFill>
                <a:latin typeface="Cambria" panose="02040503050406030204" pitchFamily="18" charset="0"/>
              </a:rPr>
              <a:t>Коммуникативность</a:t>
            </a:r>
            <a:endParaRPr lang="ru-RU" sz="4400" b="1" dirty="0">
              <a:solidFill>
                <a:srgbClr val="0070C0"/>
              </a:solidFill>
              <a:latin typeface="Cambria" panose="02040503050406030204" pitchFamily="18" charset="0"/>
            </a:endParaRPr>
          </a:p>
        </p:txBody>
      </p:sp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328831"/>
            <a:ext cx="3883025" cy="2805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457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86712" y="1673969"/>
            <a:ext cx="3956050" cy="22494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13466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504" y="908720"/>
            <a:ext cx="9065796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4400" b="1" dirty="0" smtClean="0">
                <a:solidFill>
                  <a:prstClr val="black"/>
                </a:solidFill>
              </a:rPr>
              <a:t> </a:t>
            </a:r>
            <a:endParaRPr lang="ru-RU" sz="4400" b="1" dirty="0">
              <a:solidFill>
                <a:prstClr val="black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-36512" y="399349"/>
            <a:ext cx="914400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4400" b="1" dirty="0" err="1">
                <a:solidFill>
                  <a:srgbClr val="0070C0"/>
                </a:solidFill>
                <a:latin typeface="Cambria" panose="02040503050406030204" pitchFamily="18" charset="0"/>
              </a:rPr>
              <a:t>Коммуникативность</a:t>
            </a:r>
            <a:endParaRPr lang="ru-RU" sz="4400" b="1" dirty="0">
              <a:solidFill>
                <a:srgbClr val="0070C0"/>
              </a:solidFill>
              <a:latin typeface="Cambria" panose="02040503050406030204" pitchFamily="18" charset="0"/>
            </a:endParaRPr>
          </a:p>
        </p:txBody>
      </p:sp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734" y="1538576"/>
            <a:ext cx="3905250" cy="24962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560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66445" y="1494489"/>
            <a:ext cx="2693987" cy="2584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5604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4293096"/>
            <a:ext cx="5269223" cy="22885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903548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212976"/>
            <a:ext cx="4591319" cy="32403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07504" y="908720"/>
            <a:ext cx="9065796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4400" b="1" dirty="0" smtClean="0">
                <a:solidFill>
                  <a:prstClr val="black"/>
                </a:solidFill>
              </a:rPr>
              <a:t> </a:t>
            </a:r>
            <a:endParaRPr lang="ru-RU" sz="4400" b="1" dirty="0">
              <a:solidFill>
                <a:prstClr val="black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0" y="422947"/>
            <a:ext cx="914400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4400" b="1" dirty="0" err="1">
                <a:solidFill>
                  <a:srgbClr val="0070C0"/>
                </a:solidFill>
                <a:latin typeface="Cambria" panose="02040503050406030204" pitchFamily="18" charset="0"/>
              </a:rPr>
              <a:t>Коммуникативность</a:t>
            </a:r>
            <a:endParaRPr lang="ru-RU" sz="4400" b="1" dirty="0">
              <a:solidFill>
                <a:srgbClr val="0070C0"/>
              </a:solidFill>
              <a:latin typeface="Cambria" panose="02040503050406030204" pitchFamily="18" charset="0"/>
            </a:endParaRPr>
          </a:p>
        </p:txBody>
      </p:sp>
      <p:pic>
        <p:nvPicPr>
          <p:cNvPr id="266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91439" y="1484784"/>
            <a:ext cx="4092699" cy="26966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78119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5680" y="4806748"/>
            <a:ext cx="2554287" cy="2133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07504" y="908720"/>
            <a:ext cx="9065796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4400" b="1" dirty="0" smtClean="0">
                <a:solidFill>
                  <a:prstClr val="black"/>
                </a:solidFill>
              </a:rPr>
              <a:t> </a:t>
            </a:r>
            <a:endParaRPr lang="ru-RU" sz="4400" b="1" dirty="0">
              <a:solidFill>
                <a:prstClr val="black"/>
              </a:solidFill>
            </a:endParaRPr>
          </a:p>
        </p:txBody>
      </p:sp>
      <p:pic>
        <p:nvPicPr>
          <p:cNvPr id="27650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496" r="29493" b="2004"/>
          <a:stretch/>
        </p:blipFill>
        <p:spPr bwMode="auto">
          <a:xfrm>
            <a:off x="3162755" y="1617663"/>
            <a:ext cx="2753135" cy="35485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76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73" y="2936172"/>
            <a:ext cx="2076562" cy="1812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7653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7062" y="525233"/>
            <a:ext cx="3048000" cy="1908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7654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0167" y="5166186"/>
            <a:ext cx="2257598" cy="16918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7655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208" y="3797094"/>
            <a:ext cx="1580808" cy="19025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7656" name="Picture 8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28666" y="1320439"/>
            <a:ext cx="2225938" cy="22259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7657" name="Picture 9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03116" y="481897"/>
            <a:ext cx="1225550" cy="1500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664561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531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04338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504" y="908720"/>
            <a:ext cx="9065796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4400" b="1" dirty="0" smtClean="0">
                <a:solidFill>
                  <a:prstClr val="black"/>
                </a:solidFill>
              </a:rPr>
              <a:t> </a:t>
            </a:r>
            <a:endParaRPr lang="ru-RU" sz="4400" b="1" dirty="0">
              <a:solidFill>
                <a:prstClr val="black"/>
              </a:solidFill>
            </a:endParaRPr>
          </a:p>
        </p:txBody>
      </p:sp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41069" y="1506056"/>
            <a:ext cx="2267606" cy="33895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5456" y="509391"/>
            <a:ext cx="9054677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4400" b="1" dirty="0" err="1" smtClean="0">
                <a:solidFill>
                  <a:srgbClr val="0070C0"/>
                </a:solidFill>
                <a:latin typeface="Cambria" panose="02040503050406030204" pitchFamily="18" charset="0"/>
              </a:rPr>
              <a:t>Лэпбук</a:t>
            </a:r>
            <a:r>
              <a:rPr lang="ru-RU" sz="4400" b="1" dirty="0" smtClean="0">
                <a:solidFill>
                  <a:srgbClr val="0070C0"/>
                </a:solidFill>
                <a:latin typeface="Cambria" panose="02040503050406030204" pitchFamily="18" charset="0"/>
              </a:rPr>
              <a:t>  </a:t>
            </a:r>
            <a:r>
              <a:rPr lang="ru-RU" sz="4400" b="1" dirty="0">
                <a:solidFill>
                  <a:srgbClr val="0070C0"/>
                </a:solidFill>
                <a:latin typeface="Cambria" panose="02040503050406030204" pitchFamily="18" charset="0"/>
              </a:rPr>
              <a:t>«Царевна-лягушка»</a:t>
            </a:r>
            <a:endParaRPr lang="ru-RU" sz="4400" b="1" dirty="0">
              <a:solidFill>
                <a:srgbClr val="0070C0"/>
              </a:solidFill>
              <a:latin typeface="Cambria" panose="02040503050406030204" pitchFamily="18" charset="0"/>
            </a:endParaRPr>
          </a:p>
        </p:txBody>
      </p:sp>
      <p:pic>
        <p:nvPicPr>
          <p:cNvPr id="28676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480018">
            <a:off x="225570" y="1317307"/>
            <a:ext cx="2027618" cy="18326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8677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188628">
            <a:off x="2491689" y="1489883"/>
            <a:ext cx="1925759" cy="1757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8678" name="Picture 6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0559" y="3461215"/>
            <a:ext cx="1584176" cy="21512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8679" name="Picture 7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36" y="5300681"/>
            <a:ext cx="1722642" cy="1350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8680" name="Picture 8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8731" y="3401052"/>
            <a:ext cx="1671400" cy="14945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8681" name="Picture 9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4" y="5165962"/>
            <a:ext cx="1675584" cy="15050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8682" name="Picture 10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84951" y="2187596"/>
            <a:ext cx="1514042" cy="2707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05660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7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7998" y="3414237"/>
            <a:ext cx="3449579" cy="34436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5863" y="4202271"/>
            <a:ext cx="1944687" cy="2719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1950874"/>
            <a:ext cx="2841625" cy="2846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1693" y="441321"/>
            <a:ext cx="2088340" cy="26352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01287" y="441321"/>
            <a:ext cx="3683000" cy="2298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809157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67846" y="81796"/>
            <a:ext cx="1249363" cy="1249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056" y="81796"/>
            <a:ext cx="1517650" cy="1341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67544" y="1700808"/>
            <a:ext cx="8334271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chemeClr val="accent1"/>
                </a:solidFill>
                <a:latin typeface="Cambria" panose="02040503050406030204" pitchFamily="18" charset="0"/>
              </a:rPr>
              <a:t>Цель: </a:t>
            </a:r>
            <a:endParaRPr lang="ru-RU" sz="2400" b="1" dirty="0" smtClean="0">
              <a:solidFill>
                <a:schemeClr val="accent1"/>
              </a:solidFill>
              <a:latin typeface="Cambria" panose="02040503050406030204" pitchFamily="18" charset="0"/>
            </a:endParaRPr>
          </a:p>
          <a:p>
            <a:r>
              <a:rPr lang="ru-RU" sz="2400" dirty="0" smtClean="0">
                <a:latin typeface="Cambria" panose="02040503050406030204" pitchFamily="18" charset="0"/>
              </a:rPr>
              <a:t>создать </a:t>
            </a:r>
            <a:r>
              <a:rPr lang="ru-RU" sz="2400" dirty="0">
                <a:latin typeface="Cambria" panose="02040503050406030204" pitchFamily="18" charset="0"/>
              </a:rPr>
              <a:t>условия для развития  </a:t>
            </a:r>
            <a:r>
              <a:rPr lang="en-US" sz="2400" dirty="0">
                <a:latin typeface="Cambria" panose="02040503050406030204" pitchFamily="18" charset="0"/>
              </a:rPr>
              <a:t>soft skills</a:t>
            </a:r>
            <a:r>
              <a:rPr lang="ru-RU" sz="2400" dirty="0">
                <a:latin typeface="Cambria" panose="02040503050406030204" pitchFamily="18" charset="0"/>
              </a:rPr>
              <a:t> у детей </a:t>
            </a:r>
            <a:r>
              <a:rPr lang="ru-RU" sz="2400" dirty="0" smtClean="0">
                <a:latin typeface="Cambria" panose="02040503050406030204" pitchFamily="18" charset="0"/>
              </a:rPr>
              <a:t>с </a:t>
            </a:r>
            <a:r>
              <a:rPr lang="ru-RU" sz="2400" dirty="0" smtClean="0">
                <a:latin typeface="Cambria" panose="02040503050406030204" pitchFamily="18" charset="0"/>
              </a:rPr>
              <a:t>использованием КВЕСТ- </a:t>
            </a:r>
            <a:r>
              <a:rPr lang="ru-RU" sz="2400" dirty="0" smtClean="0">
                <a:latin typeface="Cambria" panose="02040503050406030204" pitchFamily="18" charset="0"/>
              </a:rPr>
              <a:t>технологий.</a:t>
            </a:r>
            <a:endParaRPr lang="ru-RU" sz="2400" dirty="0" smtClean="0">
              <a:latin typeface="Cambria" panose="02040503050406030204" pitchFamily="18" charset="0"/>
            </a:endParaRPr>
          </a:p>
          <a:p>
            <a:r>
              <a:rPr lang="ru-RU" sz="2400" dirty="0" smtClean="0">
                <a:latin typeface="Cambria" panose="02040503050406030204" pitchFamily="18" charset="0"/>
              </a:rPr>
              <a:t> </a:t>
            </a:r>
          </a:p>
          <a:p>
            <a:r>
              <a:rPr lang="ru-RU" sz="2400" b="1" dirty="0" smtClean="0">
                <a:solidFill>
                  <a:schemeClr val="accent1"/>
                </a:solidFill>
                <a:latin typeface="Cambria" panose="02040503050406030204" pitchFamily="18" charset="0"/>
              </a:rPr>
              <a:t>Задачи:</a:t>
            </a:r>
          </a:p>
          <a:p>
            <a:r>
              <a:rPr lang="ru-RU" sz="2400" dirty="0" smtClean="0">
                <a:latin typeface="Cambria" panose="02040503050406030204" pitchFamily="18" charset="0"/>
              </a:rPr>
              <a:t>- сформировать </a:t>
            </a:r>
            <a:r>
              <a:rPr lang="ru-RU" sz="2400" dirty="0">
                <a:latin typeface="Cambria" panose="02040503050406030204" pitchFamily="18" charset="0"/>
              </a:rPr>
              <a:t>навыки партнёрских </a:t>
            </a:r>
            <a:r>
              <a:rPr lang="ru-RU" sz="2400" dirty="0" smtClean="0">
                <a:latin typeface="Cambria" panose="02040503050406030204" pitchFamily="18" charset="0"/>
              </a:rPr>
              <a:t>отношений;</a:t>
            </a:r>
            <a:r>
              <a:rPr lang="ru-RU" sz="2400" dirty="0">
                <a:latin typeface="Cambria" panose="02040503050406030204" pitchFamily="18" charset="0"/>
              </a:rPr>
              <a:t/>
            </a:r>
            <a:br>
              <a:rPr lang="ru-RU" sz="2400" dirty="0">
                <a:latin typeface="Cambria" panose="02040503050406030204" pitchFamily="18" charset="0"/>
              </a:rPr>
            </a:br>
            <a:r>
              <a:rPr lang="ru-RU" sz="2400" dirty="0" smtClean="0">
                <a:latin typeface="Cambria" panose="02040503050406030204" pitchFamily="18" charset="0"/>
              </a:rPr>
              <a:t>- осуществить </a:t>
            </a:r>
            <a:r>
              <a:rPr lang="ru-RU" sz="2400" dirty="0">
                <a:latin typeface="Cambria" panose="02040503050406030204" pitchFamily="18" charset="0"/>
              </a:rPr>
              <a:t>интеграцию  мягких навыков при проведении совместных </a:t>
            </a:r>
            <a:r>
              <a:rPr lang="ru-RU" sz="2400" dirty="0" smtClean="0">
                <a:latin typeface="Cambria" panose="02040503050406030204" pitchFamily="18" charset="0"/>
              </a:rPr>
              <a:t>мероприятий;</a:t>
            </a:r>
            <a:r>
              <a:rPr lang="ru-RU" sz="2400" dirty="0">
                <a:latin typeface="Cambria" panose="02040503050406030204" pitchFamily="18" charset="0"/>
              </a:rPr>
              <a:t/>
            </a:r>
            <a:br>
              <a:rPr lang="ru-RU" sz="2400" dirty="0">
                <a:latin typeface="Cambria" panose="02040503050406030204" pitchFamily="18" charset="0"/>
              </a:rPr>
            </a:br>
            <a:r>
              <a:rPr lang="ru-RU" sz="2400" dirty="0" smtClean="0">
                <a:latin typeface="Cambria" panose="02040503050406030204" pitchFamily="18" charset="0"/>
              </a:rPr>
              <a:t>- создать </a:t>
            </a:r>
            <a:r>
              <a:rPr lang="ru-RU" sz="2400" dirty="0">
                <a:latin typeface="Cambria" panose="02040503050406030204" pitchFamily="18" charset="0"/>
              </a:rPr>
              <a:t>и систематизировать методическую копилку </a:t>
            </a:r>
            <a:r>
              <a:rPr lang="ru-RU" sz="2400" dirty="0" smtClean="0">
                <a:latin typeface="Cambria" panose="02040503050406030204" pitchFamily="18" charset="0"/>
              </a:rPr>
              <a:t>по </a:t>
            </a:r>
            <a:r>
              <a:rPr lang="ru-RU" sz="2400" dirty="0">
                <a:latin typeface="Cambria" panose="02040503050406030204" pitchFamily="18" charset="0"/>
              </a:rPr>
              <a:t>использованию </a:t>
            </a:r>
            <a:r>
              <a:rPr lang="ru-RU" sz="2400" dirty="0" err="1" smtClean="0">
                <a:latin typeface="Cambria" panose="02040503050406030204" pitchFamily="18" charset="0"/>
              </a:rPr>
              <a:t>КВЕСТов</a:t>
            </a:r>
            <a:r>
              <a:rPr lang="ru-RU" sz="2400" dirty="0" smtClean="0">
                <a:latin typeface="Cambria" panose="02040503050406030204" pitchFamily="18" charset="0"/>
              </a:rPr>
              <a:t> </a:t>
            </a:r>
            <a:r>
              <a:rPr lang="ru-RU" sz="2400" dirty="0">
                <a:latin typeface="Cambria" panose="02040503050406030204" pitchFamily="18" charset="0"/>
              </a:rPr>
              <a:t>в совместных мероприятиях по взаимодействию </a:t>
            </a:r>
            <a:r>
              <a:rPr lang="ru-RU" sz="2400" dirty="0" smtClean="0">
                <a:latin typeface="Cambria" panose="02040503050406030204" pitchFamily="18" charset="0"/>
              </a:rPr>
              <a:t>с </a:t>
            </a:r>
            <a:r>
              <a:rPr lang="ru-RU" sz="2400" dirty="0">
                <a:latin typeface="Cambria" panose="02040503050406030204" pitchFamily="18" charset="0"/>
              </a:rPr>
              <a:t>родителями</a:t>
            </a:r>
          </a:p>
        </p:txBody>
      </p:sp>
    </p:spTree>
    <p:extLst>
      <p:ext uri="{BB962C8B-B14F-4D97-AF65-F5344CB8AC3E}">
        <p14:creationId xmlns:p14="http://schemas.microsoft.com/office/powerpoint/2010/main" val="136791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700" y="0"/>
            <a:ext cx="9156700" cy="68557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283020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67190" y="4457402"/>
            <a:ext cx="3273425" cy="21574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4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228" y="4450506"/>
            <a:ext cx="3273425" cy="2139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966" y="708967"/>
            <a:ext cx="3341687" cy="2505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178697" y="2578137"/>
            <a:ext cx="4572000" cy="1569660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ctr"/>
            <a:r>
              <a:rPr lang="ru-RU" sz="4800" b="1" dirty="0">
                <a:solidFill>
                  <a:schemeClr val="accent1"/>
                </a:solidFill>
                <a:latin typeface="Cambria" panose="02040503050406030204" pitchFamily="18" charset="0"/>
              </a:rPr>
              <a:t>КВЕСТ</a:t>
            </a:r>
          </a:p>
          <a:p>
            <a:pPr lvl="0" algn="ctr"/>
            <a:r>
              <a:rPr lang="ru-RU" sz="4800" b="1" dirty="0">
                <a:solidFill>
                  <a:schemeClr val="accent1"/>
                </a:solidFill>
                <a:latin typeface="Cambria" panose="02040503050406030204" pitchFamily="18" charset="0"/>
              </a:rPr>
              <a:t>4К</a:t>
            </a:r>
          </a:p>
        </p:txBody>
      </p:sp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29150" y="939947"/>
            <a:ext cx="3121025" cy="2043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5300438" y="377971"/>
            <a:ext cx="389625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sz="2400" b="1" dirty="0">
                <a:solidFill>
                  <a:prstClr val="black"/>
                </a:solidFill>
                <a:latin typeface="Cambria" panose="02040503050406030204" pitchFamily="18" charset="0"/>
              </a:rPr>
              <a:t>Критическое мышление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6256179" y="3835207"/>
            <a:ext cx="226696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400" b="1" dirty="0">
                <a:latin typeface="Cambria" panose="02040503050406030204" pitchFamily="18" charset="0"/>
              </a:rPr>
              <a:t>Креативность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565088" y="447055"/>
            <a:ext cx="219650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sz="2400" b="1" dirty="0">
                <a:solidFill>
                  <a:prstClr val="black"/>
                </a:solidFill>
                <a:latin typeface="Cambria" panose="02040503050406030204" pitchFamily="18" charset="0"/>
              </a:rPr>
              <a:t>Координация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134016" y="3789040"/>
            <a:ext cx="325025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sz="2400" b="1" dirty="0" err="1">
                <a:solidFill>
                  <a:prstClr val="black"/>
                </a:solidFill>
                <a:latin typeface="Cambria" panose="02040503050406030204" pitchFamily="18" charset="0"/>
              </a:rPr>
              <a:t>Коммуникативность</a:t>
            </a:r>
            <a:endParaRPr lang="ru-RU" sz="2400" b="1" dirty="0">
              <a:solidFill>
                <a:prstClr val="black"/>
              </a:solidFill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933584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21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62631" y="4251309"/>
            <a:ext cx="3590171" cy="26301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4445217"/>
            <a:ext cx="3176884" cy="23362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859" y="1547206"/>
            <a:ext cx="3992102" cy="26627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1563230"/>
            <a:ext cx="3604738" cy="26880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0" y="291434"/>
            <a:ext cx="914400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4400" b="1" dirty="0">
                <a:solidFill>
                  <a:srgbClr val="0070C0"/>
                </a:solidFill>
                <a:latin typeface="Cambria" panose="02040503050406030204" pitchFamily="18" charset="0"/>
              </a:rPr>
              <a:t>Креативность</a:t>
            </a:r>
          </a:p>
        </p:txBody>
      </p:sp>
    </p:spTree>
    <p:extLst>
      <p:ext uri="{BB962C8B-B14F-4D97-AF65-F5344CB8AC3E}">
        <p14:creationId xmlns:p14="http://schemas.microsoft.com/office/powerpoint/2010/main" val="25047056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4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3804742"/>
            <a:ext cx="3816350" cy="2865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7483" y="4414485"/>
            <a:ext cx="3269134" cy="22801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746" y="1556792"/>
            <a:ext cx="2852500" cy="26471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5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81275" y="1563897"/>
            <a:ext cx="3820595" cy="20882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78204" y="188640"/>
            <a:ext cx="9065796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4400" b="1" dirty="0">
                <a:solidFill>
                  <a:srgbClr val="0070C0"/>
                </a:solidFill>
                <a:latin typeface="Cambria" panose="02040503050406030204" pitchFamily="18" charset="0"/>
              </a:rPr>
              <a:t>Креативность</a:t>
            </a:r>
          </a:p>
        </p:txBody>
      </p:sp>
    </p:spTree>
    <p:extLst>
      <p:ext uri="{BB962C8B-B14F-4D97-AF65-F5344CB8AC3E}">
        <p14:creationId xmlns:p14="http://schemas.microsoft.com/office/powerpoint/2010/main" val="3633839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856" y="4854877"/>
            <a:ext cx="4900435" cy="18121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960" y="3044334"/>
            <a:ext cx="2273300" cy="36210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224" y="836712"/>
            <a:ext cx="1692769" cy="17734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-108520" y="262681"/>
            <a:ext cx="914400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4400" b="1" dirty="0">
                <a:solidFill>
                  <a:srgbClr val="0070C0"/>
                </a:solidFill>
                <a:latin typeface="Cambria" panose="02040503050406030204" pitchFamily="18" charset="0"/>
              </a:rPr>
              <a:t>Креативность</a:t>
            </a:r>
          </a:p>
        </p:txBody>
      </p:sp>
      <p:pic>
        <p:nvPicPr>
          <p:cNvPr id="1126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66467" y="1961675"/>
            <a:ext cx="2994025" cy="2305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70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4613" y="1053625"/>
            <a:ext cx="2719387" cy="1816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043620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1513</TotalTime>
  <Words>92</Words>
  <Application>Microsoft Office PowerPoint</Application>
  <PresentationFormat>Экран (4:3)</PresentationFormat>
  <Paragraphs>38</Paragraphs>
  <Slides>20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4" baseType="lpstr">
      <vt:lpstr>Arial</vt:lpstr>
      <vt:lpstr>Calibri</vt:lpstr>
      <vt:lpstr>Cambria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Елена Иванова</dc:creator>
  <cp:lastModifiedBy>HQ</cp:lastModifiedBy>
  <cp:revision>114</cp:revision>
  <dcterms:created xsi:type="dcterms:W3CDTF">2022-01-25T17:27:37Z</dcterms:created>
  <dcterms:modified xsi:type="dcterms:W3CDTF">2022-04-10T18:32:35Z</dcterms:modified>
</cp:coreProperties>
</file>