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7" r:id="rId1"/>
  </p:sldMasterIdLst>
  <p:sldIdLst>
    <p:sldId id="256" r:id="rId2"/>
    <p:sldId id="257" r:id="rId3"/>
    <p:sldId id="258" r:id="rId4"/>
    <p:sldId id="259" r:id="rId5"/>
    <p:sldId id="260" r:id="rId6"/>
  </p:sldIdLst>
  <p:sldSz cx="12192000" cy="6858000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80" d="100"/>
          <a:sy n="80" d="100"/>
        </p:scale>
        <p:origin x="682" y="4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" name="Group 15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sp>
          <p:nvSpPr>
            <p:cNvPr id="15" name="Freeform 14"/>
            <p:cNvSpPr/>
            <p:nvPr/>
          </p:nvSpPr>
          <p:spPr>
            <a:xfrm>
              <a:off x="0" y="-7862"/>
              <a:ext cx="863600" cy="5698067"/>
            </a:xfrm>
            <a:custGeom>
              <a:avLst/>
              <a:gdLst/>
              <a:ahLst/>
              <a:cxnLst/>
              <a:rect l="l" t="t" r="r" b="b"/>
              <a:pathLst>
                <a:path w="863600" h="5698067">
                  <a:moveTo>
                    <a:pt x="0" y="8467"/>
                  </a:moveTo>
                  <a:lnTo>
                    <a:pt x="863600" y="0"/>
                  </a:lnTo>
                  <a:lnTo>
                    <a:pt x="863600" y="16934"/>
                  </a:lnTo>
                  <a:lnTo>
                    <a:pt x="0" y="5698067"/>
                  </a:lnTo>
                  <a:lnTo>
                    <a:pt x="0" y="8467"/>
                  </a:lnTo>
                  <a:close/>
                </a:path>
              </a:pathLst>
            </a:cu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cxnSp>
          <p:nvCxnSpPr>
            <p:cNvPr id="19" name="Straight Connector 18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0" name="Straight Connector 19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1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2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Isosceles Triangle 22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Isosceles Triangle 26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07067" y="2404534"/>
            <a:ext cx="7766936" cy="1646302"/>
          </a:xfrm>
        </p:spPr>
        <p:txBody>
          <a:bodyPr anchor="b">
            <a:noAutofit/>
          </a:bodyPr>
          <a:lstStyle>
            <a:lvl1pPr algn="r">
              <a:defRPr sz="5400">
                <a:solidFill>
                  <a:schemeClr val="accent1"/>
                </a:solidFill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07067" y="4050833"/>
            <a:ext cx="7766936" cy="1096899"/>
          </a:xfrm>
        </p:spPr>
        <p:txBody>
          <a:bodyPr anchor="t"/>
          <a:lstStyle>
            <a:lvl1pPr marL="0" indent="0" algn="r">
              <a:buNone/>
              <a:defRPr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5180113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Заголовок и подпис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609600"/>
            <a:ext cx="8596668" cy="3403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1600859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1366139" y="3632200"/>
            <a:ext cx="7224524" cy="381000"/>
          </a:xfrm>
        </p:spPr>
        <p:txBody>
          <a:bodyPr anchor="ctr">
            <a:noAutofit/>
          </a:bodyPr>
          <a:lstStyle>
            <a:lvl1pPr marL="0" indent="0">
              <a:buFontTx/>
              <a:buNone/>
              <a:defRPr sz="16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470400"/>
            <a:ext cx="8596668" cy="1570962"/>
          </a:xfrm>
        </p:spPr>
        <p:txBody>
          <a:bodyPr anchor="ctr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455304360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Карточка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1931988"/>
            <a:ext cx="8596668" cy="2595460"/>
          </a:xfrm>
        </p:spPr>
        <p:txBody>
          <a:bodyPr anchor="b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536112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Цитата карточки имен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31334" y="609600"/>
            <a:ext cx="8094134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  <p:sp>
        <p:nvSpPr>
          <p:cNvPr id="24" name="TextBox 23"/>
          <p:cNvSpPr txBox="1"/>
          <p:nvPr/>
        </p:nvSpPr>
        <p:spPr>
          <a:xfrm>
            <a:off x="541870" y="790378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“</a:t>
            </a:r>
          </a:p>
        </p:txBody>
      </p:sp>
      <p:sp>
        <p:nvSpPr>
          <p:cNvPr id="25" name="TextBox 24"/>
          <p:cNvSpPr txBox="1"/>
          <p:nvPr/>
        </p:nvSpPr>
        <p:spPr>
          <a:xfrm>
            <a:off x="8893011" y="2886556"/>
            <a:ext cx="609600" cy="584776"/>
          </a:xfrm>
          <a:prstGeom prst="rect">
            <a:avLst/>
          </a:prstGeom>
        </p:spPr>
        <p:txBody>
          <a:bodyPr vert="horz" lIns="91440" tIns="45720" rIns="91440" bIns="45720" rtlCol="0" anchor="ctr">
            <a:noAutofit/>
          </a:bodyPr>
          <a:lstStyle/>
          <a:p>
            <a:pPr lvl="0"/>
            <a:r>
              <a:rPr lang="en-US" sz="8000" baseline="0" dirty="0">
                <a:ln w="3175" cmpd="sng">
                  <a:noFill/>
                </a:ln>
                <a:solidFill>
                  <a:schemeClr val="accent1">
                    <a:lumMod val="60000"/>
                    <a:lumOff val="40000"/>
                  </a:schemeClr>
                </a:solidFill>
                <a:effectLst/>
                <a:latin typeface="Arial"/>
              </a:rPr>
              <a:t>”</a:t>
            </a:r>
          </a:p>
        </p:txBody>
      </p:sp>
    </p:spTree>
    <p:extLst>
      <p:ext uri="{BB962C8B-B14F-4D97-AF65-F5344CB8AC3E}">
        <p14:creationId xmlns:p14="http://schemas.microsoft.com/office/powerpoint/2010/main" val="630586004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Истина или лож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799" y="609600"/>
            <a:ext cx="8588203" cy="3022600"/>
          </a:xfrm>
        </p:spPr>
        <p:txBody>
          <a:bodyPr anchor="ctr">
            <a:normAutofit/>
          </a:bodyPr>
          <a:lstStyle>
            <a:lvl1pPr algn="l">
              <a:defRPr sz="44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23" name="Text Placeholder 9"/>
          <p:cNvSpPr>
            <a:spLocks noGrp="1"/>
          </p:cNvSpPr>
          <p:nvPr>
            <p:ph type="body" sz="quarter" idx="13"/>
          </p:nvPr>
        </p:nvSpPr>
        <p:spPr>
          <a:xfrm>
            <a:off x="677332" y="4013200"/>
            <a:ext cx="8596669" cy="514248"/>
          </a:xfrm>
        </p:spPr>
        <p:txBody>
          <a:bodyPr anchor="b">
            <a:noAutofit/>
          </a:bodyPr>
          <a:lstStyle>
            <a:lvl1pPr marL="0" indent="0">
              <a:buFontTx/>
              <a:buNone/>
              <a:defRPr sz="2400">
                <a:solidFill>
                  <a:schemeClr val="accent1"/>
                </a:solidFill>
              </a:defRPr>
            </a:lvl1pPr>
            <a:lvl2pPr marL="457200" indent="0">
              <a:buFontTx/>
              <a:buNone/>
              <a:defRPr/>
            </a:lvl2pPr>
            <a:lvl3pPr marL="914400" indent="0">
              <a:buFontTx/>
              <a:buNone/>
              <a:defRPr/>
            </a:lvl3pPr>
            <a:lvl4pPr marL="1371600" indent="0">
              <a:buFontTx/>
              <a:buNone/>
              <a:defRPr/>
            </a:lvl4pPr>
            <a:lvl5pPr marL="1828800" indent="0">
              <a:buFontTx/>
              <a:buNone/>
              <a:defRPr/>
            </a:lvl5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1513914"/>
          </a:xfrm>
        </p:spPr>
        <p:txBody>
          <a:bodyPr anchor="t">
            <a:normAutofit/>
          </a:bodyPr>
          <a:lstStyle>
            <a:lvl1pPr marL="0" indent="0" algn="l">
              <a:buNone/>
              <a:defRPr sz="18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011321947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52776787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967673" y="609599"/>
            <a:ext cx="1304743" cy="5251451"/>
          </a:xfrm>
        </p:spPr>
        <p:txBody>
          <a:bodyPr vert="eaVert" anchor="ctr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77335" y="609600"/>
            <a:ext cx="7060150" cy="525145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657563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832546520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5" y="2700867"/>
            <a:ext cx="8596668" cy="1826581"/>
          </a:xfrm>
        </p:spPr>
        <p:txBody>
          <a:bodyPr anchor="b"/>
          <a:lstStyle>
            <a:lvl1pPr algn="l">
              <a:defRPr sz="4000" b="0" cap="none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5" y="4527448"/>
            <a:ext cx="8596668" cy="860400"/>
          </a:xfrm>
        </p:spPr>
        <p:txBody>
          <a:bodyPr anchor="t"/>
          <a:lstStyle>
            <a:lvl1pPr marL="0" indent="0" algn="l">
              <a:buNone/>
              <a:defRPr sz="2000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19212352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77334" y="2160589"/>
            <a:ext cx="4184035" cy="3880772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89970" y="2160589"/>
            <a:ext cx="4184034" cy="3880773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1356082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5745" y="2160983"/>
            <a:ext cx="4185623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75745" y="2737245"/>
            <a:ext cx="4185623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88383" y="2160983"/>
            <a:ext cx="4185618" cy="576262"/>
          </a:xfrm>
        </p:spPr>
        <p:txBody>
          <a:bodyPr anchor="b">
            <a:noAutofit/>
          </a:bodyPr>
          <a:lstStyle>
            <a:lvl1pPr marL="0" indent="0">
              <a:buNone/>
              <a:defRPr sz="2400" b="0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88384" y="2737245"/>
            <a:ext cx="4185617" cy="330411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797885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8187068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50986851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1498604"/>
            <a:ext cx="3854528" cy="1278466"/>
          </a:xfrm>
        </p:spPr>
        <p:txBody>
          <a:bodyPr anchor="b">
            <a:normAutofit/>
          </a:bodyPr>
          <a:lstStyle>
            <a:lvl1pPr>
              <a:defRPr sz="20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760461" y="514924"/>
            <a:ext cx="4513541" cy="5526437"/>
          </a:xfrm>
        </p:spPr>
        <p:txBody>
          <a:bodyPr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2777069"/>
            <a:ext cx="3854528" cy="2584449"/>
          </a:xfrm>
        </p:spPr>
        <p:txBody>
          <a:bodyPr>
            <a:normAutofit/>
          </a:bodyPr>
          <a:lstStyle>
            <a:lvl1pPr marL="0" indent="0">
              <a:buNone/>
              <a:defRPr sz="1400"/>
            </a:lvl1pPr>
            <a:lvl2pPr marL="457063" indent="0">
              <a:buNone/>
              <a:defRPr sz="1400"/>
            </a:lvl2pPr>
            <a:lvl3pPr marL="914126" indent="0">
              <a:buNone/>
              <a:defRPr sz="1200"/>
            </a:lvl3pPr>
            <a:lvl4pPr marL="1371189" indent="0">
              <a:buNone/>
              <a:defRPr sz="1000"/>
            </a:lvl4pPr>
            <a:lvl5pPr marL="1828251" indent="0">
              <a:buNone/>
              <a:defRPr sz="1000"/>
            </a:lvl5pPr>
            <a:lvl6pPr marL="2285314" indent="0">
              <a:buNone/>
              <a:defRPr sz="1000"/>
            </a:lvl6pPr>
            <a:lvl7pPr marL="2742377" indent="0">
              <a:buNone/>
              <a:defRPr sz="1000"/>
            </a:lvl7pPr>
            <a:lvl8pPr marL="3199440" indent="0">
              <a:buNone/>
              <a:defRPr sz="1000"/>
            </a:lvl8pPr>
            <a:lvl9pPr marL="3656503" indent="0">
              <a:buNone/>
              <a:defRPr sz="10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46999896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77334" y="4800600"/>
            <a:ext cx="8596667" cy="566738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677334" y="609600"/>
            <a:ext cx="8596668" cy="3845718"/>
          </a:xfrm>
        </p:spPr>
        <p:txBody>
          <a:bodyPr anchor="t">
            <a:normAutofit/>
          </a:bodyPr>
          <a:lstStyle>
            <a:lvl1pPr marL="0" indent="0" algn="ctr">
              <a:buNone/>
              <a:defRPr sz="1600"/>
            </a:lvl1pPr>
            <a:lvl2pPr marL="457200" indent="0">
              <a:buNone/>
              <a:defRPr sz="1600"/>
            </a:lvl2pPr>
            <a:lvl3pPr marL="914400" indent="0">
              <a:buNone/>
              <a:defRPr sz="1600"/>
            </a:lvl3pPr>
            <a:lvl4pPr marL="1371600" indent="0">
              <a:buNone/>
              <a:defRPr sz="1600"/>
            </a:lvl4pPr>
            <a:lvl5pPr marL="1828800" indent="0">
              <a:buNone/>
              <a:defRPr sz="1600"/>
            </a:lvl5pPr>
            <a:lvl6pPr marL="2286000" indent="0">
              <a:buNone/>
              <a:defRPr sz="1600"/>
            </a:lvl6pPr>
            <a:lvl7pPr marL="2743200" indent="0">
              <a:buNone/>
              <a:defRPr sz="1600"/>
            </a:lvl7pPr>
            <a:lvl8pPr marL="3200400" indent="0">
              <a:buNone/>
              <a:defRPr sz="1600"/>
            </a:lvl8pPr>
            <a:lvl9pPr marL="3657600" indent="0">
              <a:buNone/>
              <a:defRPr sz="16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77334" y="5367338"/>
            <a:ext cx="8596667" cy="674024"/>
          </a:xfrm>
        </p:spPr>
        <p:txBody>
          <a:bodyPr>
            <a:normAutofit/>
          </a:bodyPr>
          <a:lstStyle>
            <a:lvl1pPr marL="0" indent="0">
              <a:buNone/>
              <a:defRPr sz="12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98592698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4" name="Group 43"/>
          <p:cNvGrpSpPr/>
          <p:nvPr/>
        </p:nvGrpSpPr>
        <p:grpSpPr>
          <a:xfrm>
            <a:off x="0" y="-8467"/>
            <a:ext cx="12192000" cy="6866467"/>
            <a:chOff x="0" y="-8467"/>
            <a:chExt cx="12192000" cy="6866467"/>
          </a:xfrm>
        </p:grpSpPr>
        <p:cxnSp>
          <p:nvCxnSpPr>
            <p:cNvPr id="20" name="Straight Connector 19"/>
            <p:cNvCxnSpPr/>
            <p:nvPr/>
          </p:nvCxnSpPr>
          <p:spPr>
            <a:xfrm>
              <a:off x="9371012" y="0"/>
              <a:ext cx="1219200" cy="6858000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cxnSp>
          <p:nvCxnSpPr>
            <p:cNvPr id="21" name="Straight Connector 20"/>
            <p:cNvCxnSpPr/>
            <p:nvPr/>
          </p:nvCxnSpPr>
          <p:spPr>
            <a:xfrm flipH="1">
              <a:off x="7425267" y="3681413"/>
              <a:ext cx="4763558" cy="3176587"/>
            </a:xfrm>
            <a:prstGeom prst="line">
              <a:avLst/>
            </a:prstGeom>
            <a:ln w="9525">
              <a:solidFill>
                <a:schemeClr val="accent1">
                  <a:alpha val="70000"/>
                </a:schemeClr>
              </a:solidFill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2" name="Rectangle 23"/>
            <p:cNvSpPr/>
            <p:nvPr/>
          </p:nvSpPr>
          <p:spPr>
            <a:xfrm>
              <a:off x="9181476" y="-8467"/>
              <a:ext cx="3007349" cy="6866467"/>
            </a:xfrm>
            <a:custGeom>
              <a:avLst/>
              <a:gdLst/>
              <a:ahLst/>
              <a:cxnLst/>
              <a:rect l="l" t="t" r="r" b="b"/>
              <a:pathLst>
                <a:path w="3007349" h="6866467">
                  <a:moveTo>
                    <a:pt x="2045532" y="0"/>
                  </a:moveTo>
                  <a:lnTo>
                    <a:pt x="3007349" y="0"/>
                  </a:lnTo>
                  <a:lnTo>
                    <a:pt x="3007349" y="6866467"/>
                  </a:lnTo>
                  <a:lnTo>
                    <a:pt x="0" y="6866467"/>
                  </a:lnTo>
                  <a:lnTo>
                    <a:pt x="2045532" y="0"/>
                  </a:lnTo>
                  <a:close/>
                </a:path>
              </a:pathLst>
            </a:custGeom>
            <a:solidFill>
              <a:schemeClr val="accent1">
                <a:alpha val="3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3" name="Rectangle 25"/>
            <p:cNvSpPr/>
            <p:nvPr/>
          </p:nvSpPr>
          <p:spPr>
            <a:xfrm>
              <a:off x="9603442" y="-8467"/>
              <a:ext cx="2588558" cy="6866467"/>
            </a:xfrm>
            <a:custGeom>
              <a:avLst/>
              <a:gdLst/>
              <a:ahLst/>
              <a:cxnLst/>
              <a:rect l="l" t="t" r="r" b="b"/>
              <a:pathLst>
                <a:path w="2573311" h="6866467">
                  <a:moveTo>
                    <a:pt x="0" y="0"/>
                  </a:moveTo>
                  <a:lnTo>
                    <a:pt x="2573311" y="0"/>
                  </a:lnTo>
                  <a:lnTo>
                    <a:pt x="2573311" y="6866467"/>
                  </a:lnTo>
                  <a:lnTo>
                    <a:pt x="1202336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alpha val="2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4" name="Isosceles Triangle 23"/>
            <p:cNvSpPr/>
            <p:nvPr/>
          </p:nvSpPr>
          <p:spPr>
            <a:xfrm>
              <a:off x="8932333" y="3048000"/>
              <a:ext cx="3259667" cy="3810000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5" name="Rectangle 27"/>
            <p:cNvSpPr/>
            <p:nvPr/>
          </p:nvSpPr>
          <p:spPr>
            <a:xfrm>
              <a:off x="9334500" y="-8467"/>
              <a:ext cx="2854326" cy="6866467"/>
            </a:xfrm>
            <a:custGeom>
              <a:avLst/>
              <a:gdLst/>
              <a:ahLst/>
              <a:cxnLst/>
              <a:rect l="l" t="t" r="r" b="b"/>
              <a:pathLst>
                <a:path w="2858013" h="6866467">
                  <a:moveTo>
                    <a:pt x="0" y="0"/>
                  </a:moveTo>
                  <a:lnTo>
                    <a:pt x="2858013" y="0"/>
                  </a:lnTo>
                  <a:lnTo>
                    <a:pt x="2858013" y="6866467"/>
                  </a:lnTo>
                  <a:lnTo>
                    <a:pt x="2473942" y="6866467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1">
                <a:lumMod val="75000"/>
                <a:alpha val="5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6" name="Rectangle 28"/>
            <p:cNvSpPr/>
            <p:nvPr/>
          </p:nvSpPr>
          <p:spPr>
            <a:xfrm>
              <a:off x="10898730" y="-8467"/>
              <a:ext cx="1290094" cy="6866467"/>
            </a:xfrm>
            <a:custGeom>
              <a:avLst/>
              <a:gdLst/>
              <a:ahLst/>
              <a:cxnLst/>
              <a:rect l="l" t="t" r="r" b="b"/>
              <a:pathLst>
                <a:path w="1290094" h="6858000">
                  <a:moveTo>
                    <a:pt x="1019735" y="0"/>
                  </a:moveTo>
                  <a:lnTo>
                    <a:pt x="1290094" y="0"/>
                  </a:lnTo>
                  <a:lnTo>
                    <a:pt x="1290094" y="6858000"/>
                  </a:lnTo>
                  <a:lnTo>
                    <a:pt x="0" y="6858000"/>
                  </a:lnTo>
                  <a:lnTo>
                    <a:pt x="1019735" y="0"/>
                  </a:lnTo>
                  <a:close/>
                </a:path>
              </a:pathLst>
            </a:custGeom>
            <a:solidFill>
              <a:schemeClr val="accent2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7" name="Rectangle 29"/>
            <p:cNvSpPr/>
            <p:nvPr/>
          </p:nvSpPr>
          <p:spPr>
            <a:xfrm>
              <a:off x="10938999" y="-8467"/>
              <a:ext cx="1249825" cy="6866467"/>
            </a:xfrm>
            <a:custGeom>
              <a:avLst/>
              <a:gdLst/>
              <a:ahLst/>
              <a:cxnLst/>
              <a:rect l="l" t="t" r="r" b="b"/>
              <a:pathLst>
                <a:path w="1249825" h="6858000">
                  <a:moveTo>
                    <a:pt x="0" y="0"/>
                  </a:moveTo>
                  <a:lnTo>
                    <a:pt x="1249825" y="0"/>
                  </a:lnTo>
                  <a:lnTo>
                    <a:pt x="1249825" y="6858000"/>
                  </a:lnTo>
                  <a:lnTo>
                    <a:pt x="1109382" y="6858000"/>
                  </a:lnTo>
                  <a:lnTo>
                    <a:pt x="0" y="0"/>
                  </a:lnTo>
                  <a:close/>
                </a:path>
              </a:pathLst>
            </a:custGeom>
            <a:solidFill>
              <a:schemeClr val="accent2">
                <a:lumMod val="75000"/>
                <a:alpha val="8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28" name="Isosceles Triangle 27"/>
            <p:cNvSpPr/>
            <p:nvPr/>
          </p:nvSpPr>
          <p:spPr>
            <a:xfrm>
              <a:off x="10371666" y="3589867"/>
              <a:ext cx="1817159" cy="3268133"/>
            </a:xfrm>
            <a:prstGeom prst="triangle">
              <a:avLst>
                <a:gd name="adj" fmla="val 100000"/>
              </a:avLst>
            </a:prstGeom>
            <a:solidFill>
              <a:schemeClr val="accent1">
                <a:lumMod val="75000"/>
                <a:alpha val="66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  <p:sp>
          <p:nvSpPr>
            <p:cNvPr id="19" name="Isosceles Triangle 18"/>
            <p:cNvSpPr/>
            <p:nvPr/>
          </p:nvSpPr>
          <p:spPr>
            <a:xfrm>
              <a:off x="0" y="4013200"/>
              <a:ext cx="448733" cy="2844800"/>
            </a:xfrm>
            <a:prstGeom prst="triangle">
              <a:avLst>
                <a:gd name="adj" fmla="val 0"/>
              </a:avLst>
            </a:prstGeom>
            <a:solidFill>
              <a:schemeClr val="accent1">
                <a:alpha val="70000"/>
              </a:schemeClr>
            </a:solidFill>
            <a:ln>
              <a:noFill/>
            </a:ln>
            <a:effectLst/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</p:sp>
      </p:grp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77334" y="609600"/>
            <a:ext cx="8596668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77334" y="2160589"/>
            <a:ext cx="8596668" cy="388077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7205133" y="6041362"/>
            <a:ext cx="9119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1654B1-839C-4831-B158-F2E93AA9D99F}" type="datetimeFigureOut">
              <a:rPr lang="ru-RU" smtClean="0"/>
              <a:t>13.02.2023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677334" y="6041362"/>
            <a:ext cx="6297612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590663" y="6041362"/>
            <a:ext cx="683339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accent1"/>
                </a:solidFill>
              </a:defRPr>
            </a:lvl1pPr>
          </a:lstStyle>
          <a:p>
            <a:fld id="{80D345EF-0ED1-4BBE-9177-D149991557D6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20967480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8" r:id="rId1"/>
    <p:sldLayoutId id="2147483679" r:id="rId2"/>
    <p:sldLayoutId id="2147483680" r:id="rId3"/>
    <p:sldLayoutId id="2147483681" r:id="rId4"/>
    <p:sldLayoutId id="2147483682" r:id="rId5"/>
    <p:sldLayoutId id="2147483683" r:id="rId6"/>
    <p:sldLayoutId id="2147483684" r:id="rId7"/>
    <p:sldLayoutId id="2147483685" r:id="rId8"/>
    <p:sldLayoutId id="2147483686" r:id="rId9"/>
    <p:sldLayoutId id="2147483687" r:id="rId10"/>
    <p:sldLayoutId id="2147483688" r:id="rId11"/>
    <p:sldLayoutId id="2147483689" r:id="rId12"/>
    <p:sldLayoutId id="2147483690" r:id="rId13"/>
    <p:sldLayoutId id="2147483691" r:id="rId14"/>
    <p:sldLayoutId id="2147483692" r:id="rId15"/>
    <p:sldLayoutId id="2147483693" r:id="rId16"/>
  </p:sldLayoutIdLst>
  <p:txStyles>
    <p:titleStyle>
      <a:lvl1pPr algn="l" defTabSz="457200" rtl="0" eaLnBrk="1" latinLnBrk="0" hangingPunct="1">
        <a:spcBef>
          <a:spcPct val="0"/>
        </a:spcBef>
        <a:buNone/>
        <a:defRPr sz="3600" kern="1200">
          <a:solidFill>
            <a:schemeClr val="accent1"/>
          </a:solidFill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342900" indent="-3429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ts val="1000"/>
        </a:spcBef>
        <a:spcAft>
          <a:spcPts val="0"/>
        </a:spcAft>
        <a:buClr>
          <a:schemeClr val="accent1"/>
        </a:buClr>
        <a:buSzPct val="80000"/>
        <a:buFont typeface="Wingdings 3" charset="2"/>
        <a:buChar char=""/>
        <a:defRPr sz="1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507067" y="1652056"/>
            <a:ext cx="7766936" cy="1646302"/>
          </a:xfrm>
        </p:spPr>
        <p:txBody>
          <a:bodyPr/>
          <a:lstStyle/>
          <a:p>
            <a:r>
              <a:rPr lang="ru-RU" sz="4000" dirty="0" smtClean="0">
                <a:solidFill>
                  <a:schemeClr val="accent1">
                    <a:lumMod val="50000"/>
                  </a:schemeClr>
                </a:solidFill>
              </a:rPr>
              <a:t>Социально-психологическая адаптация обучающихся с ОВЗ посредством воспитательной работы в ГПД</a:t>
            </a:r>
            <a:endParaRPr lang="ru-RU" sz="4000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</a:rPr>
              <a:t>Заместитель директора ГБОУ школы №568 Санкт-Петербурга</a:t>
            </a:r>
          </a:p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</a:rPr>
              <a:t>Юлия Владимировна Алексеева</a:t>
            </a:r>
            <a:endParaRPr lang="ru-RU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952681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77334" y="1009650"/>
            <a:ext cx="9323916" cy="1320800"/>
          </a:xfrm>
        </p:spPr>
        <p:txBody>
          <a:bodyPr/>
          <a:lstStyle/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</a:rPr>
              <a:t>Социально-психологическая адаптация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</a:rPr>
              <a:t>— </a:t>
            </a:r>
            <a:endParaRPr lang="ru-RU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677334" y="1846264"/>
            <a:ext cx="8904816" cy="3880773"/>
          </a:xfrm>
        </p:spPr>
        <p:txBody>
          <a:bodyPr>
            <a:normAutofit/>
          </a:bodyPr>
          <a:lstStyle/>
          <a:p>
            <a:r>
              <a:rPr lang="ru-RU" sz="2800" dirty="0"/>
              <a:t>приспособление человека к социальной среде, взаимодействие с </a:t>
            </a:r>
            <a:r>
              <a:rPr lang="ru-RU" sz="2800" dirty="0" smtClean="0"/>
              <a:t>ней.</a:t>
            </a:r>
          </a:p>
          <a:p>
            <a:r>
              <a:rPr lang="ru-RU" sz="2800" dirty="0"/>
              <a:t>Хорошо адаптированный человек — это человек, у которого психическое равновесие, производительность и способность наслаждаться жизнью не нарушены</a:t>
            </a:r>
            <a:endParaRPr lang="ru-RU" sz="4000" dirty="0"/>
          </a:p>
        </p:txBody>
      </p:sp>
    </p:spTree>
    <p:extLst>
      <p:ext uri="{BB962C8B-B14F-4D97-AF65-F5344CB8AC3E}">
        <p14:creationId xmlns:p14="http://schemas.microsoft.com/office/powerpoint/2010/main" val="72102294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ru-RU" sz="2800" dirty="0" smtClean="0"/>
              <a:t>формальная, </a:t>
            </a:r>
          </a:p>
          <a:p>
            <a:r>
              <a:rPr lang="ru-RU" sz="2800" dirty="0" smtClean="0"/>
              <a:t>общественная,</a:t>
            </a:r>
          </a:p>
          <a:p>
            <a:r>
              <a:rPr lang="ru-RU" sz="2800" dirty="0" smtClean="0"/>
              <a:t>дидактическая</a:t>
            </a:r>
            <a:endParaRPr lang="ru-RU" sz="2800" dirty="0"/>
          </a:p>
        </p:txBody>
      </p:sp>
      <p:sp>
        <p:nvSpPr>
          <p:cNvPr id="4" name="Заголовок 1"/>
          <p:cNvSpPr txBox="1">
            <a:spLocks/>
          </p:cNvSpPr>
          <p:nvPr/>
        </p:nvSpPr>
        <p:spPr>
          <a:xfrm>
            <a:off x="677334" y="1009650"/>
            <a:ext cx="9323916" cy="1320800"/>
          </a:xfrm>
          <a:prstGeom prst="rect">
            <a:avLst/>
          </a:prstGeom>
        </p:spPr>
        <p:txBody>
          <a:bodyPr vert="horz" lIns="91440" tIns="45720" rIns="91440" bIns="45720" rtlCol="0" anchor="t">
            <a:normAutofit/>
          </a:bodyPr>
          <a:lstStyle>
            <a:lvl1pPr algn="l" defTabSz="457200" rtl="0" eaLnBrk="1" latinLnBrk="0" hangingPunct="1">
              <a:spcBef>
                <a:spcPct val="0"/>
              </a:spcBef>
              <a:buNone/>
              <a:defRPr sz="3600" kern="1200">
                <a:solidFill>
                  <a:schemeClr val="accent1"/>
                </a:solidFill>
                <a:latin typeface="+mj-lt"/>
                <a:ea typeface="+mj-ea"/>
                <a:cs typeface="+mj-cs"/>
              </a:defRPr>
            </a:lvl1pPr>
            <a:lvl2pPr eaLnBrk="1" hangingPunct="1">
              <a:defRPr>
                <a:solidFill>
                  <a:schemeClr val="tx2"/>
                </a:solidFill>
              </a:defRPr>
            </a:lvl2pPr>
            <a:lvl3pPr eaLnBrk="1" hangingPunct="1">
              <a:defRPr>
                <a:solidFill>
                  <a:schemeClr val="tx2"/>
                </a:solidFill>
              </a:defRPr>
            </a:lvl3pPr>
            <a:lvl4pPr eaLnBrk="1" hangingPunct="1">
              <a:defRPr>
                <a:solidFill>
                  <a:schemeClr val="tx2"/>
                </a:solidFill>
              </a:defRPr>
            </a:lvl4pPr>
            <a:lvl5pPr eaLnBrk="1" hangingPunct="1">
              <a:defRPr>
                <a:solidFill>
                  <a:schemeClr val="tx2"/>
                </a:solidFill>
              </a:defRPr>
            </a:lvl5pPr>
            <a:lvl6pPr eaLnBrk="1" hangingPunct="1">
              <a:defRPr>
                <a:solidFill>
                  <a:schemeClr val="tx2"/>
                </a:solidFill>
              </a:defRPr>
            </a:lvl6pPr>
            <a:lvl7pPr eaLnBrk="1" hangingPunct="1">
              <a:defRPr>
                <a:solidFill>
                  <a:schemeClr val="tx2"/>
                </a:solidFill>
              </a:defRPr>
            </a:lvl7pPr>
            <a:lvl8pPr eaLnBrk="1" hangingPunct="1">
              <a:defRPr>
                <a:solidFill>
                  <a:schemeClr val="tx2"/>
                </a:solidFill>
              </a:defRPr>
            </a:lvl8pPr>
            <a:lvl9pPr eaLnBrk="1" hangingPunct="1">
              <a:defRPr>
                <a:solidFill>
                  <a:schemeClr val="tx2"/>
                </a:solidFill>
              </a:defRPr>
            </a:lvl9pPr>
          </a:lstStyle>
          <a:p>
            <a:r>
              <a:rPr lang="ru-RU" dirty="0" smtClean="0">
                <a:solidFill>
                  <a:schemeClr val="accent1">
                    <a:lumMod val="50000"/>
                  </a:schemeClr>
                </a:solidFill>
              </a:rPr>
              <a:t>Социально-психологическая адаптация: </a:t>
            </a:r>
            <a:endParaRPr lang="ru-RU" dirty="0">
              <a:solidFill>
                <a:schemeClr val="accent1">
                  <a:lumMod val="50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1249643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>
                <a:solidFill>
                  <a:schemeClr val="accent1">
                    <a:lumMod val="50000"/>
                  </a:schemeClr>
                </a:solidFill>
              </a:rPr>
              <a:t>Дети с ограниченными возможностями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</a:rPr>
              <a:t>здоровья </a:t>
            </a:r>
            <a:r>
              <a:rPr lang="ru-RU" dirty="0">
                <a:solidFill>
                  <a:schemeClr val="accent1">
                    <a:lumMod val="50000"/>
                  </a:schemeClr>
                </a:solidFill>
              </a:rPr>
              <a:t>—</a:t>
            </a: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72558" y="2160589"/>
            <a:ext cx="9542991" cy="3880773"/>
          </a:xfrm>
        </p:spPr>
        <p:txBody>
          <a:bodyPr>
            <a:normAutofit/>
          </a:bodyPr>
          <a:lstStyle/>
          <a:p>
            <a:r>
              <a:rPr lang="ru-RU" sz="2800" dirty="0"/>
              <a:t>дети, имеющие различные отклонения психического </a:t>
            </a:r>
            <a:r>
              <a:rPr lang="ru-RU" sz="2800" dirty="0" smtClean="0"/>
              <a:t>и (или) </a:t>
            </a:r>
            <a:r>
              <a:rPr lang="ru-RU" sz="2800" dirty="0"/>
              <a:t>физического характера, которые обуславливают нарушения общего развития, состояние здоровья которых препятствует освоению образовательных программ вне специальных условий обучения и воспитания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386677464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ru-RU" dirty="0">
                <a:solidFill>
                  <a:schemeClr val="accent1">
                    <a:lumMod val="50000"/>
                  </a:schemeClr>
                </a:solidFill>
              </a:rPr>
              <a:t>Воспитательная работа в ГПД</a:t>
            </a:r>
            <a:endParaRPr lang="ru-RU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15409" y="1541464"/>
            <a:ext cx="10181166" cy="3880773"/>
          </a:xfrm>
        </p:spPr>
        <p:txBody>
          <a:bodyPr>
            <a:noAutofit/>
          </a:bodyPr>
          <a:lstStyle/>
          <a:p>
            <a:pPr marL="0" indent="0">
              <a:buNone/>
            </a:pPr>
            <a:r>
              <a:rPr lang="ru-RU" sz="2800" dirty="0" smtClean="0"/>
              <a:t>Применение </a:t>
            </a:r>
            <a:r>
              <a:rPr lang="ru-RU" sz="2800" dirty="0" err="1" smtClean="0"/>
              <a:t>здоровьесберегающей</a:t>
            </a:r>
            <a:r>
              <a:rPr lang="ru-RU" sz="2800" dirty="0" smtClean="0"/>
              <a:t> </a:t>
            </a:r>
            <a:r>
              <a:rPr lang="ru-RU" sz="2800" dirty="0"/>
              <a:t>технологии </a:t>
            </a:r>
            <a:r>
              <a:rPr lang="ru-RU" sz="2800" dirty="0" smtClean="0"/>
              <a:t>позволяет:</a:t>
            </a:r>
            <a:endParaRPr lang="ru-RU" sz="2800" dirty="0"/>
          </a:p>
          <a:p>
            <a:r>
              <a:rPr lang="ru-RU" sz="2800" dirty="0" smtClean="0"/>
              <a:t>достичь спокойного психологического климата в ГПД</a:t>
            </a:r>
            <a:r>
              <a:rPr lang="ru-RU" sz="2800" dirty="0"/>
              <a:t>;</a:t>
            </a:r>
          </a:p>
          <a:p>
            <a:r>
              <a:rPr lang="ru-RU" sz="2800" dirty="0" smtClean="0"/>
              <a:t>выучить правила </a:t>
            </a:r>
            <a:r>
              <a:rPr lang="ru-RU" sz="2800" dirty="0"/>
              <a:t>личной гигиены;</a:t>
            </a:r>
          </a:p>
          <a:p>
            <a:r>
              <a:rPr lang="ru-RU" sz="2800" dirty="0" smtClean="0"/>
              <a:t>выучить технику </a:t>
            </a:r>
            <a:r>
              <a:rPr lang="ru-RU" sz="2800" dirty="0"/>
              <a:t>безопасности и наиболее </a:t>
            </a:r>
            <a:r>
              <a:rPr lang="ru-RU" sz="2800" dirty="0" smtClean="0"/>
              <a:t>опасные факторы </a:t>
            </a:r>
            <a:r>
              <a:rPr lang="ru-RU" sz="2800" dirty="0"/>
              <a:t>риска для здоровья и жизни;</a:t>
            </a:r>
          </a:p>
          <a:p>
            <a:r>
              <a:rPr lang="ru-RU" sz="2800" dirty="0" smtClean="0"/>
              <a:t>развить личные качества, такие </a:t>
            </a:r>
            <a:r>
              <a:rPr lang="ru-RU" sz="2800" dirty="0"/>
              <a:t>как выносливость, ловкость, быстрота, находчивость, дисциплинированность.</a:t>
            </a:r>
            <a:endParaRPr lang="ru-RU" sz="2800" dirty="0"/>
          </a:p>
        </p:txBody>
      </p:sp>
    </p:spTree>
    <p:extLst>
      <p:ext uri="{BB962C8B-B14F-4D97-AF65-F5344CB8AC3E}">
        <p14:creationId xmlns:p14="http://schemas.microsoft.com/office/powerpoint/2010/main" val="73323213"/>
      </p:ext>
    </p:extLst>
  </p:cSld>
  <p:clrMapOvr>
    <a:masterClrMapping/>
  </p:clrMapOvr>
</p:sld>
</file>

<file path=ppt/theme/theme1.xml><?xml version="1.0" encoding="utf-8"?>
<a:theme xmlns:a="http://schemas.openxmlformats.org/drawingml/2006/main" name="Аспект">
  <a:themeElements>
    <a:clrScheme name="Аспект">
      <a:dk1>
        <a:sysClr val="windowText" lastClr="000000"/>
      </a:dk1>
      <a:lt1>
        <a:sysClr val="window" lastClr="FFFFFF"/>
      </a:lt1>
      <a:dk2>
        <a:srgbClr val="2C3C43"/>
      </a:dk2>
      <a:lt2>
        <a:srgbClr val="EBEBEB"/>
      </a:lt2>
      <a:accent1>
        <a:srgbClr val="5FCBEF"/>
      </a:accent1>
      <a:accent2>
        <a:srgbClr val="2E83C3"/>
      </a:accent2>
      <a:accent3>
        <a:srgbClr val="42D0A2"/>
      </a:accent3>
      <a:accent4>
        <a:srgbClr val="2E946B"/>
      </a:accent4>
      <a:accent5>
        <a:srgbClr val="42B051"/>
      </a:accent5>
      <a:accent6>
        <a:srgbClr val="96D141"/>
      </a:accent6>
      <a:hlink>
        <a:srgbClr val="3FCDE7"/>
      </a:hlink>
      <a:folHlink>
        <a:srgbClr val="A9D3E1"/>
      </a:folHlink>
    </a:clrScheme>
    <a:fontScheme name="Аспект">
      <a:majorFont>
        <a:latin typeface="Trebuchet MS" panose="020B0603020202020204"/>
        <a:ea typeface=""/>
        <a:cs typeface=""/>
        <a:font script="Jpan" typeface="メイリオ"/>
        <a:font script="Hang" typeface="맑은 고딕"/>
        <a:font script="Hans" typeface="方正姚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 panose="020B0603020202020204"/>
        <a:ea typeface=""/>
        <a:cs typeface=""/>
        <a:font script="Jpan" typeface="メイリオ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Аспект">
      <a:fillStyleLst>
        <a:solidFill>
          <a:schemeClr val="phClr"/>
        </a:solidFill>
        <a:gradFill rotWithShape="1">
          <a:gsLst>
            <a:gs pos="0">
              <a:schemeClr val="phClr">
                <a:tint val="65000"/>
                <a:lumMod val="110000"/>
              </a:schemeClr>
            </a:gs>
            <a:gs pos="88000">
              <a:schemeClr val="phClr">
                <a:tint val="90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6000"/>
                <a:lumMod val="100000"/>
              </a:schemeClr>
            </a:gs>
            <a:gs pos="78000">
              <a:schemeClr val="phClr">
                <a:shade val="94000"/>
                <a:lumMod val="94000"/>
              </a:schemeClr>
            </a:gs>
          </a:gsLst>
          <a:lin ang="5400000" scaled="0"/>
        </a:gradFill>
      </a:fillStyleLst>
      <a:lnStyleLst>
        <a:ln w="12700" cap="rnd" cmpd="sng" algn="ctr">
          <a:solidFill>
            <a:schemeClr val="phClr"/>
          </a:solidFill>
          <a:prstDash val="solid"/>
        </a:ln>
        <a:ln w="19050" cap="rnd" cmpd="sng" algn="ctr">
          <a:solidFill>
            <a:schemeClr val="phClr"/>
          </a:solidFill>
          <a:prstDash val="solid"/>
        </a:ln>
        <a:ln w="25400" cap="rnd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50800" dist="381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l"/>
          </a:scene3d>
          <a:sp3d prstMaterial="plastic">
            <a:bevelT w="0" h="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0000"/>
                <a:lumMod val="104000"/>
              </a:schemeClr>
            </a:gs>
            <a:gs pos="94000">
              <a:schemeClr val="phClr">
                <a:shade val="96000"/>
                <a:lumMod val="82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0000"/>
                <a:lumMod val="110000"/>
              </a:schemeClr>
            </a:gs>
            <a:gs pos="100000">
              <a:schemeClr val="phClr">
                <a:shade val="94000"/>
                <a:lumMod val="96000"/>
              </a:schemeClr>
            </a:gs>
          </a:gsLst>
          <a:path path="circle">
            <a:fillToRect l="50000" t="50000" r="100000" b="100000"/>
          </a:path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Facet" id="{C0C680CD-088A-49FC-A102-D699147F32B2}" vid="{0B5AB586-D108-4FC1-8368-649FE654B894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Facet</Template>
  <TotalTime>60</TotalTime>
  <Words>148</Words>
  <Application>Microsoft Office PowerPoint</Application>
  <PresentationFormat>Широкоэкранный</PresentationFormat>
  <Paragraphs>18</Paragraphs>
  <Slides>5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9" baseType="lpstr">
      <vt:lpstr>Arial</vt:lpstr>
      <vt:lpstr>Trebuchet MS</vt:lpstr>
      <vt:lpstr>Wingdings 3</vt:lpstr>
      <vt:lpstr>Аспект</vt:lpstr>
      <vt:lpstr>Социально-психологическая адаптация обучающихся с ОВЗ посредством воспитательной работы в ГПД</vt:lpstr>
      <vt:lpstr>Социально-психологическая адаптация — </vt:lpstr>
      <vt:lpstr>Презентация PowerPoint</vt:lpstr>
      <vt:lpstr>Дети с ограниченными возможностями здоровья —</vt:lpstr>
      <vt:lpstr>Воспитательная работа в ГПД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Социально-психологическая адаптация обучающихся с ОВЗ посредством воспитательной работы в ГПД</dc:title>
  <dc:creator>Юлия Алексеева</dc:creator>
  <cp:lastModifiedBy>Юлия Алексеева</cp:lastModifiedBy>
  <cp:revision>4</cp:revision>
  <dcterms:created xsi:type="dcterms:W3CDTF">2023-02-13T14:46:11Z</dcterms:created>
  <dcterms:modified xsi:type="dcterms:W3CDTF">2023-02-13T15:47:07Z</dcterms:modified>
</cp:coreProperties>
</file>

<file path=docProps/thumbnail.jpeg>
</file>