
<file path=[Content_Types].xml><?xml version="1.0" encoding="utf-8"?>
<Types xmlns="http://schemas.openxmlformats.org/package/2006/content-types">
  <Default Extension="jfif" ContentType="image/j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sldIdLst>
    <p:sldId id="256" r:id="rId2"/>
    <p:sldId id="271" r:id="rId3"/>
    <p:sldId id="263" r:id="rId4"/>
    <p:sldId id="264" r:id="rId5"/>
    <p:sldId id="272" r:id="rId6"/>
    <p:sldId id="257" r:id="rId7"/>
    <p:sldId id="267" r:id="rId8"/>
    <p:sldId id="283" r:id="rId9"/>
    <p:sldId id="268" r:id="rId10"/>
    <p:sldId id="269" r:id="rId11"/>
    <p:sldId id="274" r:id="rId12"/>
    <p:sldId id="284" r:id="rId13"/>
    <p:sldId id="276" r:id="rId14"/>
    <p:sldId id="265" r:id="rId15"/>
    <p:sldId id="270" r:id="rId16"/>
    <p:sldId id="282" r:id="rId17"/>
    <p:sldId id="280" r:id="rId18"/>
    <p:sldId id="278" r:id="rId19"/>
    <p:sldId id="275" r:id="rId20"/>
    <p:sldId id="261" r:id="rId21"/>
    <p:sldId id="277" r:id="rId22"/>
    <p:sldId id="279" r:id="rId23"/>
    <p:sldId id="266" r:id="rId24"/>
    <p:sldId id="273" r:id="rId25"/>
  </p:sldIdLst>
  <p:sldSz cx="12192000" cy="6858000"/>
  <p:notesSz cx="6889750" cy="100218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70" d="100"/>
          <a:sy n="70" d="100"/>
        </p:scale>
        <p:origin x="1224" y="3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3678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864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5408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9170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165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534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935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6572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2766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6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64753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75CC20-B2A6-4DAF-9F67-EAC9672AED83}" type="datetimeFigureOut">
              <a:rPr lang="ru-RU" smtClean="0"/>
              <a:t>22.01.2025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24262A-D074-4CE0-92D3-18F0C296062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282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5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g"/><Relationship Id="rId5" Type="http://schemas.openxmlformats.org/officeDocument/2006/relationships/image" Target="../media/image9.png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.jfi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39117" y="2767280"/>
            <a:ext cx="9313768" cy="1323439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Д О Б Р О Е   У Т Р О !</a:t>
            </a:r>
            <a:endParaRPr lang="ru-RU" sz="8000" b="1" cap="none" spc="0" dirty="0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68669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>
            <a:off x="1406013" y="5448960"/>
            <a:ext cx="9755638" cy="1287546"/>
            <a:chOff x="1406013" y="5232650"/>
            <a:chExt cx="9755638" cy="1287546"/>
          </a:xfrm>
        </p:grpSpPr>
        <p:sp>
          <p:nvSpPr>
            <p:cNvPr id="6" name="Овал 5"/>
            <p:cNvSpPr/>
            <p:nvPr/>
          </p:nvSpPr>
          <p:spPr>
            <a:xfrm>
              <a:off x="1406013" y="5232650"/>
              <a:ext cx="9755638" cy="128754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251865" y="5414758"/>
              <a:ext cx="4063933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i="1" cap="none" spc="0" dirty="0" err="1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3000" endA="300" endPos="35500" dir="5400000" sy="-90000" algn="bl" rotWithShape="0"/>
                  </a:effectLst>
                  <a:latin typeface="Bookman Old Style" panose="02050604050505020204" pitchFamily="18" charset="0"/>
                </a:rPr>
                <a:t>ЛогиКросс</a:t>
              </a:r>
              <a:endParaRPr lang="ru-RU" sz="5400" b="1" i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endParaRPr>
            </a:p>
          </p:txBody>
        </p:sp>
      </p:grp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5631393"/>
              </p:ext>
            </p:extLst>
          </p:nvPr>
        </p:nvGraphicFramePr>
        <p:xfrm>
          <a:off x="972273" y="208344"/>
          <a:ext cx="10189377" cy="50585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3589">
                  <a:extLst>
                    <a:ext uri="{9D8B030D-6E8A-4147-A177-3AD203B41FA5}">
                      <a16:colId xmlns:a16="http://schemas.microsoft.com/office/drawing/2014/main" val="330953989"/>
                    </a:ext>
                  </a:extLst>
                </a:gridCol>
                <a:gridCol w="1975952">
                  <a:extLst>
                    <a:ext uri="{9D8B030D-6E8A-4147-A177-3AD203B41FA5}">
                      <a16:colId xmlns:a16="http://schemas.microsoft.com/office/drawing/2014/main" val="2960218612"/>
                    </a:ext>
                  </a:extLst>
                </a:gridCol>
                <a:gridCol w="2325475">
                  <a:extLst>
                    <a:ext uri="{9D8B030D-6E8A-4147-A177-3AD203B41FA5}">
                      <a16:colId xmlns:a16="http://schemas.microsoft.com/office/drawing/2014/main" val="2568493347"/>
                    </a:ext>
                  </a:extLst>
                </a:gridCol>
                <a:gridCol w="1859197">
                  <a:extLst>
                    <a:ext uri="{9D8B030D-6E8A-4147-A177-3AD203B41FA5}">
                      <a16:colId xmlns:a16="http://schemas.microsoft.com/office/drawing/2014/main" val="468391205"/>
                    </a:ext>
                  </a:extLst>
                </a:gridCol>
                <a:gridCol w="1995164">
                  <a:extLst>
                    <a:ext uri="{9D8B030D-6E8A-4147-A177-3AD203B41FA5}">
                      <a16:colId xmlns:a16="http://schemas.microsoft.com/office/drawing/2014/main" val="4208463966"/>
                    </a:ext>
                  </a:extLst>
                </a:gridCol>
              </a:tblGrid>
              <a:tr h="18577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ИЗВЕСТНО, ЧТО, ОН ЕСТЬ В РАДУГЕ</a:t>
                      </a:r>
                      <a:endParaRPr lang="ru-RU" sz="20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«СИМВОЛ ДОРОГОВИЗНЫ»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tx1"/>
                          </a:solidFill>
                          <a:effectLst/>
                        </a:rPr>
                        <a:t>«СЛОНОВЫЙ»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800" dirty="0">
                          <a:solidFill>
                            <a:schemeClr val="tx1"/>
                          </a:solidFill>
                          <a:effectLst/>
                        </a:rPr>
                        <a:t>«НИ ТОТ НИ ДРУГОЙ»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56581941"/>
                  </a:ext>
                </a:extLst>
              </a:tr>
              <a:tr h="7900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tx1"/>
                          </a:solidFill>
                          <a:effectLst/>
                        </a:rPr>
                        <a:t>ЧЕРНЫЙ</a:t>
                      </a:r>
                      <a:endParaRPr lang="ru-RU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587421847"/>
                  </a:ext>
                </a:extLst>
              </a:tr>
              <a:tr h="7900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FF0000"/>
                          </a:solidFill>
                          <a:effectLst/>
                        </a:rPr>
                        <a:t>КРАСНЫЙ</a:t>
                      </a:r>
                      <a:endParaRPr lang="ru-RU" sz="11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3081940"/>
                  </a:ext>
                </a:extLst>
              </a:tr>
              <a:tr h="830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</a:rPr>
                        <a:t>СЕРЫЙ</a:t>
                      </a:r>
                      <a:endParaRPr lang="ru-RU" sz="11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793950813"/>
                  </a:ext>
                </a:extLst>
              </a:tr>
              <a:tr h="7900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CC0099"/>
                          </a:solidFill>
                          <a:effectLst/>
                        </a:rPr>
                        <a:t>РОЗОВЫЙ</a:t>
                      </a:r>
                      <a:endParaRPr lang="ru-RU" sz="1100" dirty="0">
                        <a:solidFill>
                          <a:srgbClr val="CC0099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76366886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235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5506" y="582346"/>
            <a:ext cx="8556648" cy="56933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Группа 3"/>
          <p:cNvGrpSpPr/>
          <p:nvPr/>
        </p:nvGrpSpPr>
        <p:grpSpPr>
          <a:xfrm>
            <a:off x="1406013" y="5448960"/>
            <a:ext cx="9755638" cy="1287546"/>
            <a:chOff x="1406013" y="5232650"/>
            <a:chExt cx="9755638" cy="1287546"/>
          </a:xfrm>
        </p:grpSpPr>
        <p:sp>
          <p:nvSpPr>
            <p:cNvPr id="6" name="Овал 5"/>
            <p:cNvSpPr/>
            <p:nvPr/>
          </p:nvSpPr>
          <p:spPr>
            <a:xfrm>
              <a:off x="1406013" y="5232650"/>
              <a:ext cx="9755638" cy="128754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454370" y="5414758"/>
              <a:ext cx="565892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i="1" cap="none" spc="0" dirty="0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3000" endA="300" endPos="35500" dir="5400000" sy="-90000" algn="bl" rotWithShape="0"/>
                  </a:effectLst>
                  <a:latin typeface="Bookman Old Style" panose="02050604050505020204" pitchFamily="18" charset="0"/>
                </a:rPr>
                <a:t>Кубики </a:t>
              </a:r>
              <a:r>
                <a:rPr lang="ru-RU" sz="5400" b="1" i="1" cap="none" spc="0" dirty="0" err="1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3000" endA="300" endPos="35500" dir="5400000" sy="-90000" algn="bl" rotWithShape="0"/>
                  </a:effectLst>
                  <a:latin typeface="Bookman Old Style" panose="02050604050505020204" pitchFamily="18" charset="0"/>
                </a:rPr>
                <a:t>Блума</a:t>
              </a:r>
              <a:endParaRPr lang="ru-RU" sz="5400" b="1" i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7392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9169" y="578893"/>
            <a:ext cx="8553662" cy="5700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Группа 3"/>
          <p:cNvGrpSpPr/>
          <p:nvPr/>
        </p:nvGrpSpPr>
        <p:grpSpPr>
          <a:xfrm>
            <a:off x="1406013" y="5448960"/>
            <a:ext cx="9755638" cy="1287546"/>
            <a:chOff x="1406013" y="5232650"/>
            <a:chExt cx="9755638" cy="1287546"/>
          </a:xfrm>
        </p:grpSpPr>
        <p:sp>
          <p:nvSpPr>
            <p:cNvPr id="6" name="Овал 5"/>
            <p:cNvSpPr/>
            <p:nvPr/>
          </p:nvSpPr>
          <p:spPr>
            <a:xfrm>
              <a:off x="1406013" y="5232650"/>
              <a:ext cx="9755638" cy="128754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454370" y="5414758"/>
              <a:ext cx="5658921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i="1" cap="none" spc="0" dirty="0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3000" endA="300" endPos="35500" dir="5400000" sy="-90000" algn="bl" rotWithShape="0"/>
                  </a:effectLst>
                  <a:latin typeface="Bookman Old Style" panose="02050604050505020204" pitchFamily="18" charset="0"/>
                </a:rPr>
                <a:t>Кубики </a:t>
              </a:r>
              <a:r>
                <a:rPr lang="ru-RU" sz="5400" b="1" i="1" cap="none" spc="0" dirty="0" err="1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3000" endA="300" endPos="35500" dir="5400000" sy="-90000" algn="bl" rotWithShape="0"/>
                  </a:effectLst>
                  <a:latin typeface="Bookman Old Style" panose="02050604050505020204" pitchFamily="18" charset="0"/>
                </a:rPr>
                <a:t>Блума</a:t>
              </a:r>
              <a:endParaRPr lang="ru-RU" sz="5400" b="1" i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328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075" y="330481"/>
            <a:ext cx="8983248" cy="61970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63748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546410" y="2224585"/>
            <a:ext cx="11441151" cy="2169994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0" y="2790476"/>
            <a:ext cx="12192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i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Придума</a:t>
            </a:r>
            <a:r>
              <a:rPr lang="ru-RU" sz="4800" b="1" i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ем </a:t>
            </a:r>
            <a:r>
              <a:rPr lang="ru-RU" sz="4800" b="1" i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свой вариант </a:t>
            </a:r>
            <a:r>
              <a:rPr lang="ru-RU" sz="4800" b="1" i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и</a:t>
            </a:r>
            <a:r>
              <a:rPr lang="ru-RU" sz="4800" b="1" i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гры!</a:t>
            </a:r>
            <a:endParaRPr lang="ru-RU" sz="4800" b="1" i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1069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3" t="4060" r="7384" b="6543"/>
          <a:stretch/>
        </p:blipFill>
        <p:spPr>
          <a:xfrm>
            <a:off x="239178" y="208344"/>
            <a:ext cx="8093821" cy="56875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Овал 14"/>
          <p:cNvSpPr/>
          <p:nvPr/>
        </p:nvSpPr>
        <p:spPr>
          <a:xfrm>
            <a:off x="7940233" y="5271563"/>
            <a:ext cx="4132162" cy="143526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256205" y="5538891"/>
            <a:ext cx="353494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i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«</a:t>
            </a:r>
            <a:r>
              <a:rPr lang="en-US" sz="5400" b="1" i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Memory</a:t>
            </a:r>
            <a:r>
              <a:rPr lang="ru-RU" sz="5400" b="1" i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»</a:t>
            </a:r>
            <a:endParaRPr lang="ru-RU" sz="5400" b="1" i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4892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0457" y="345962"/>
            <a:ext cx="9231085" cy="61660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561039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Блок-схема: дисплей 1"/>
          <p:cNvSpPr/>
          <p:nvPr/>
        </p:nvSpPr>
        <p:spPr>
          <a:xfrm>
            <a:off x="6449557" y="80632"/>
            <a:ext cx="3253551" cy="3333045"/>
          </a:xfrm>
          <a:prstGeom prst="flowChartDisplay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68" t="6780" r="10346" b="7485"/>
          <a:stretch/>
        </p:blipFill>
        <p:spPr>
          <a:xfrm rot="503492">
            <a:off x="4941372" y="3535689"/>
            <a:ext cx="3579519" cy="3077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3" t="14173" r="6973" b="13585"/>
          <a:stretch/>
        </p:blipFill>
        <p:spPr>
          <a:xfrm rot="584898">
            <a:off x="429592" y="556544"/>
            <a:ext cx="5666408" cy="26498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090717">
            <a:off x="467741" y="3253172"/>
            <a:ext cx="4470398" cy="2514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9185" y="449525"/>
            <a:ext cx="2275387" cy="2650404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3" r="49903" b="51793"/>
          <a:stretch/>
        </p:blipFill>
        <p:spPr>
          <a:xfrm rot="1048147">
            <a:off x="9552983" y="3363649"/>
            <a:ext cx="2212065" cy="2961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41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177" y="387449"/>
            <a:ext cx="5467061" cy="35314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9588" y="2957088"/>
            <a:ext cx="5467061" cy="3509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1429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Овал 6"/>
          <p:cNvSpPr/>
          <p:nvPr/>
        </p:nvSpPr>
        <p:spPr>
          <a:xfrm>
            <a:off x="5054037" y="1801595"/>
            <a:ext cx="6792686" cy="261257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1" b="5087"/>
          <a:stretch/>
        </p:blipFill>
        <p:spPr>
          <a:xfrm>
            <a:off x="587700" y="402104"/>
            <a:ext cx="4121060" cy="56068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2418120" y="1930221"/>
            <a:ext cx="11591793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i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КРЫЛАТЫЕ</a:t>
            </a:r>
          </a:p>
          <a:p>
            <a:pPr algn="ctr"/>
            <a:r>
              <a:rPr lang="ru-RU" sz="6000" b="1" i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ВЫРАЖЕНИЯ</a:t>
            </a:r>
            <a:endParaRPr lang="ru-RU" sz="6000" b="1" i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5974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9" name="Прямоугольник с одним скругленным углом 18">
            <a:extLst>
              <a:ext uri="{FF2B5EF4-FFF2-40B4-BE49-F238E27FC236}">
                <a16:creationId xmlns:a16="http://schemas.microsoft.com/office/drawing/2014/main" id="{CA627B34-526E-70C5-9B6E-7CDC55831675}"/>
              </a:ext>
            </a:extLst>
          </p:cNvPr>
          <p:cNvSpPr/>
          <p:nvPr/>
        </p:nvSpPr>
        <p:spPr>
          <a:xfrm>
            <a:off x="2238233" y="2995195"/>
            <a:ext cx="9294125" cy="3105353"/>
          </a:xfrm>
          <a:prstGeom prst="round1Rect">
            <a:avLst/>
          </a:pr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sp>
        <p:nvSpPr>
          <p:cNvPr id="8" name="Прямоугольник с одним скругленным углом 7">
            <a:extLst>
              <a:ext uri="{FF2B5EF4-FFF2-40B4-BE49-F238E27FC236}">
                <a16:creationId xmlns:a16="http://schemas.microsoft.com/office/drawing/2014/main" id="{CA627B34-526E-70C5-9B6E-7CDC55831675}"/>
              </a:ext>
            </a:extLst>
          </p:cNvPr>
          <p:cNvSpPr/>
          <p:nvPr/>
        </p:nvSpPr>
        <p:spPr>
          <a:xfrm>
            <a:off x="6994906" y="224213"/>
            <a:ext cx="4647080" cy="1999218"/>
          </a:xfrm>
          <a:prstGeom prst="round1Rect">
            <a:avLst/>
          </a:prstGeom>
          <a:solidFill>
            <a:schemeClr val="accent1">
              <a:lumMod val="75000"/>
            </a:schemeClr>
          </a:solidFill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32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Helvetica Neue Medium"/>
              <a:ea typeface="Helvetica Neue Medium"/>
              <a:cs typeface="Helvetica Neue Medium"/>
              <a:sym typeface="Helvetica Neue Medium"/>
            </a:endParaRPr>
          </a:p>
        </p:txBody>
      </p: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F9D99243-9D29-CAB1-2104-F774BE183AF0}"/>
              </a:ext>
            </a:extLst>
          </p:cNvPr>
          <p:cNvGrpSpPr/>
          <p:nvPr/>
        </p:nvGrpSpPr>
        <p:grpSpPr>
          <a:xfrm>
            <a:off x="2088107" y="473058"/>
            <a:ext cx="9553879" cy="5633598"/>
            <a:chOff x="-27335234" y="-4597944"/>
            <a:chExt cx="26515535" cy="9855918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E30E7EE7-C7B9-8E6D-3413-2E1EC9F4C5EF}"/>
                </a:ext>
              </a:extLst>
            </p:cNvPr>
            <p:cNvSpPr txBox="1"/>
            <p:nvPr/>
          </p:nvSpPr>
          <p:spPr>
            <a:xfrm>
              <a:off x="-13011699" y="-4597944"/>
              <a:ext cx="12192000" cy="70788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l"/>
              <a:r>
                <a:rPr lang="ru-RU" sz="4000" b="1" dirty="0" err="1">
                  <a:solidFill>
                    <a:schemeClr val="bg1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</a:rPr>
                <a:t>Бучель</a:t>
              </a:r>
              <a:r>
                <a:rPr lang="ru-RU" sz="4000" b="1" dirty="0">
                  <a:solidFill>
                    <a:schemeClr val="bg1"/>
                  </a:solidFill>
                  <a:latin typeface="Open Sans SemiBold" pitchFamily="2" charset="0"/>
                  <a:ea typeface="Open Sans SemiBold" pitchFamily="2" charset="0"/>
                  <a:cs typeface="Open Sans SemiBold" pitchFamily="2" charset="0"/>
                </a:rPr>
                <a:t> Евгений Александрович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20F2159-4C39-4518-82FA-D5F2451720E2}"/>
                </a:ext>
              </a:extLst>
            </p:cNvPr>
            <p:cNvSpPr txBox="1"/>
            <p:nvPr/>
          </p:nvSpPr>
          <p:spPr>
            <a:xfrm>
              <a:off x="-27335234" y="573444"/>
              <a:ext cx="26211277" cy="468453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wrap="square">
              <a:spAutoFit/>
            </a:bodyPr>
            <a:lstStyle/>
            <a:p>
              <a:pPr algn="ctr"/>
              <a:r>
                <a:rPr lang="ru-RU" sz="2800" dirty="0">
                  <a:solidFill>
                    <a:schemeClr val="bg1"/>
                  </a:solidFill>
                  <a:effectLst/>
                  <a:latin typeface="Open Sans Light" pitchFamily="2" charset="0"/>
                  <a:ea typeface="Open Sans Light" pitchFamily="2" charset="0"/>
                  <a:cs typeface="Open Sans Light" pitchFamily="2" charset="0"/>
                </a:rPr>
                <a:t>Педагог-организатор, </a:t>
              </a:r>
              <a:endParaRPr lang="ru-RU" sz="2800" dirty="0" smtClean="0">
                <a:solidFill>
                  <a:schemeClr val="bg1"/>
                </a:solidFill>
                <a:effectLst/>
                <a:latin typeface="Open Sans Light" pitchFamily="2" charset="0"/>
                <a:ea typeface="Open Sans Light" pitchFamily="2" charset="0"/>
                <a:cs typeface="Open Sans Light" pitchFamily="2" charset="0"/>
              </a:endParaRPr>
            </a:p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/>
                  <a:latin typeface="Open Sans Light" pitchFamily="2" charset="0"/>
                  <a:ea typeface="Open Sans Light" pitchFamily="2" charset="0"/>
                  <a:cs typeface="Open Sans Light" pitchFamily="2" charset="0"/>
                </a:rPr>
                <a:t>педагог </a:t>
              </a:r>
              <a:r>
                <a:rPr lang="ru-RU" sz="2800" dirty="0">
                  <a:solidFill>
                    <a:schemeClr val="bg1"/>
                  </a:solidFill>
                  <a:effectLst/>
                  <a:latin typeface="Open Sans Light" pitchFamily="2" charset="0"/>
                  <a:ea typeface="Open Sans Light" pitchFamily="2" charset="0"/>
                  <a:cs typeface="Open Sans Light" pitchFamily="2" charset="0"/>
                </a:rPr>
                <a:t>дополнительного образования, </a:t>
              </a:r>
              <a:endParaRPr lang="ru-RU" sz="2800" dirty="0" smtClean="0">
                <a:solidFill>
                  <a:schemeClr val="bg1"/>
                </a:solidFill>
                <a:effectLst/>
                <a:latin typeface="Open Sans Light" pitchFamily="2" charset="0"/>
                <a:ea typeface="Open Sans Light" pitchFamily="2" charset="0"/>
                <a:cs typeface="Open Sans Light" pitchFamily="2" charset="0"/>
              </a:endParaRPr>
            </a:p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/>
                  <a:latin typeface="Open Sans Light" pitchFamily="2" charset="0"/>
                  <a:ea typeface="Open Sans Light" pitchFamily="2" charset="0"/>
                  <a:cs typeface="Open Sans Light" pitchFamily="2" charset="0"/>
                </a:rPr>
                <a:t>куратор </a:t>
              </a:r>
              <a:r>
                <a:rPr lang="ru-RU" sz="2800" dirty="0">
                  <a:solidFill>
                    <a:schemeClr val="bg1"/>
                  </a:solidFill>
                  <a:effectLst/>
                  <a:latin typeface="Open Sans Light" pitchFamily="2" charset="0"/>
                  <a:ea typeface="Open Sans Light" pitchFamily="2" charset="0"/>
                  <a:cs typeface="Open Sans Light" pitchFamily="2" charset="0"/>
                </a:rPr>
                <a:t>профильного психолого-педагогического класса, </a:t>
              </a:r>
              <a:endParaRPr lang="ru-RU" sz="2800" dirty="0" smtClean="0">
                <a:solidFill>
                  <a:schemeClr val="bg1"/>
                </a:solidFill>
                <a:effectLst/>
                <a:latin typeface="Open Sans Light" pitchFamily="2" charset="0"/>
                <a:ea typeface="Open Sans Light" pitchFamily="2" charset="0"/>
                <a:cs typeface="Open Sans Light" pitchFamily="2" charset="0"/>
              </a:endParaRPr>
            </a:p>
            <a:p>
              <a:pPr algn="ctr"/>
              <a:r>
                <a:rPr lang="ru-RU" sz="2800" dirty="0" smtClean="0">
                  <a:solidFill>
                    <a:schemeClr val="bg1"/>
                  </a:solidFill>
                  <a:effectLst/>
                  <a:latin typeface="Open Sans Light" pitchFamily="2" charset="0"/>
                  <a:ea typeface="Open Sans Light" pitchFamily="2" charset="0"/>
                  <a:cs typeface="Open Sans Light" pitchFamily="2" charset="0"/>
                </a:rPr>
                <a:t>педагог </a:t>
              </a:r>
              <a:r>
                <a:rPr lang="ru-RU" sz="2800" dirty="0">
                  <a:solidFill>
                    <a:schemeClr val="bg1"/>
                  </a:solidFill>
                  <a:effectLst/>
                  <a:latin typeface="Open Sans Light" pitchFamily="2" charset="0"/>
                  <a:ea typeface="Open Sans Light" pitchFamily="2" charset="0"/>
                  <a:cs typeface="Open Sans Light" pitchFamily="2" charset="0"/>
                </a:rPr>
                <a:t>высшей квалификационной категории, победитель педагогических </a:t>
              </a:r>
              <a:r>
                <a:rPr lang="ru-RU" sz="2800" dirty="0" smtClean="0">
                  <a:solidFill>
                    <a:schemeClr val="bg1"/>
                  </a:solidFill>
                  <a:effectLst/>
                  <a:latin typeface="Open Sans Light" pitchFamily="2" charset="0"/>
                  <a:ea typeface="Open Sans Light" pitchFamily="2" charset="0"/>
                  <a:cs typeface="Open Sans Light" pitchFamily="2" charset="0"/>
                </a:rPr>
                <a:t>конкурсов.</a:t>
              </a:r>
              <a:endParaRPr lang="ru-RU" sz="2800" dirty="0">
                <a:solidFill>
                  <a:schemeClr val="bg1"/>
                </a:solidFill>
                <a:effectLst/>
                <a:latin typeface="Open Sans Light" pitchFamily="2" charset="0"/>
                <a:ea typeface="Open Sans Light" pitchFamily="2" charset="0"/>
                <a:cs typeface="Open Sans Light" pitchFamily="2" charset="0"/>
              </a:endParaRPr>
            </a:p>
          </p:txBody>
        </p:sp>
      </p:grp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EFDAC167-E9C6-83AA-D91E-D2814BAE407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912" y="224213"/>
            <a:ext cx="3309154" cy="4016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78843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63400" y="4958123"/>
            <a:ext cx="9512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Ничего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нового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20495" y="3304504"/>
            <a:ext cx="13301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Было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интересно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6371" y="380804"/>
            <a:ext cx="3995257" cy="5847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92" y="1318974"/>
            <a:ext cx="5964045" cy="39710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886585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363400" y="4958123"/>
            <a:ext cx="951221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Ничего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нового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120495" y="3304504"/>
            <a:ext cx="1330172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Было</a:t>
            </a:r>
          </a:p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интересно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326" y="623915"/>
            <a:ext cx="5042093" cy="50420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49887" y="496818"/>
            <a:ext cx="4001066" cy="6001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4352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7086" y="424542"/>
            <a:ext cx="3419169" cy="54926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203" y="424542"/>
            <a:ext cx="4929351" cy="5649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0980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546410" y="1594624"/>
            <a:ext cx="11441151" cy="32227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688531" y="2605810"/>
            <a:ext cx="1150346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Мы всю жизнь учимся и всю жизнь играем, </a:t>
            </a:r>
            <a:endParaRPr lang="ru-RU" sz="3600" b="1" i="1" dirty="0" smtClean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man Old Style" panose="02050604050505020204" pitchFamily="18" charset="0"/>
            </a:endParaRPr>
          </a:p>
          <a:p>
            <a:pPr algn="ctr"/>
            <a:r>
              <a:rPr lang="ru-RU" sz="3600" b="1" i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так </a:t>
            </a:r>
            <a:r>
              <a:rPr lang="ru-RU" sz="3600" b="1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что же мешает это </a:t>
            </a:r>
            <a:r>
              <a:rPr lang="ru-RU" sz="3600" b="1" i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совмещать?</a:t>
            </a:r>
            <a:endParaRPr lang="ru-RU" sz="3600" b="1" i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73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Овал 2"/>
          <p:cNvSpPr/>
          <p:nvPr/>
        </p:nvSpPr>
        <p:spPr>
          <a:xfrm>
            <a:off x="546410" y="1594624"/>
            <a:ext cx="11441151" cy="322270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24598" y="1805591"/>
            <a:ext cx="4084773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БЛАГОДАРЮ</a:t>
            </a:r>
          </a:p>
          <a:p>
            <a:pPr algn="ctr"/>
            <a:r>
              <a:rPr lang="ru-RU" sz="4400" b="1" i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ВАС</a:t>
            </a:r>
          </a:p>
          <a:p>
            <a:pPr algn="ctr"/>
            <a:r>
              <a:rPr lang="ru-RU" sz="4400" b="1" i="1" cap="none" spc="0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ЗА </a:t>
            </a:r>
          </a:p>
          <a:p>
            <a:pPr algn="ctr"/>
            <a:r>
              <a:rPr lang="ru-RU" sz="4400" b="1" i="1" dirty="0" smtClean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rPr>
              <a:t>РАБОТУ!</a:t>
            </a:r>
            <a:endParaRPr lang="ru-RU" sz="4400" b="1" i="1" cap="none" spc="0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  <a:reflection blurRad="6350" stA="53000" endA="300" endPos="35500" dir="5400000" sy="-90000" algn="bl" rotWithShape="0"/>
              </a:effectLst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0946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58" y="16278"/>
            <a:ext cx="4142428" cy="32449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58" y="3377081"/>
            <a:ext cx="4142428" cy="32449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856" y="49812"/>
            <a:ext cx="4254542" cy="32774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856" y="3437628"/>
            <a:ext cx="4254542" cy="331001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01823" y="2294077"/>
            <a:ext cx="1746913" cy="2033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07408" y="2290727"/>
            <a:ext cx="1746913" cy="2033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346301" y="2310510"/>
            <a:ext cx="1746913" cy="2033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867485" y="2265528"/>
            <a:ext cx="1746913" cy="2033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7389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58" y="16278"/>
            <a:ext cx="4142428" cy="324490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858" y="3377081"/>
            <a:ext cx="4142428" cy="324490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856" y="49812"/>
            <a:ext cx="4254542" cy="327745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9856" y="3437628"/>
            <a:ext cx="4254542" cy="331001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601823" y="2294077"/>
            <a:ext cx="1746913" cy="2033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4007408" y="2290727"/>
            <a:ext cx="1746913" cy="2033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6346301" y="2310510"/>
            <a:ext cx="1746913" cy="2033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8867485" y="2265528"/>
            <a:ext cx="1746913" cy="203351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987806" y="2518472"/>
            <a:ext cx="974946" cy="156966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</a:t>
            </a:r>
            <a:endParaRPr lang="ru-RU" sz="9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524036" y="2522655"/>
            <a:ext cx="713657" cy="156966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Г</a:t>
            </a:r>
            <a:endParaRPr lang="ru-RU" sz="9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09228" y="2542438"/>
            <a:ext cx="821059" cy="156966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</a:t>
            </a:r>
            <a:endParaRPr lang="ru-RU" sz="9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361881" y="2526005"/>
            <a:ext cx="896400" cy="1569660"/>
          </a:xfrm>
          <a:prstGeom prst="rect">
            <a:avLst/>
          </a:prstGeom>
          <a:solidFill>
            <a:schemeClr val="bg1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96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</a:t>
            </a:r>
            <a:endParaRPr lang="ru-RU" sz="96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3827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847018" y="1997839"/>
            <a:ext cx="8497967" cy="2862322"/>
          </a:xfrm>
          <a:prstGeom prst="rect">
            <a:avLst/>
          </a:prstGeom>
          <a:solidFill>
            <a:schemeClr val="bg2"/>
          </a:solidFill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Игра</a:t>
            </a:r>
          </a:p>
          <a:p>
            <a:pPr algn="ctr"/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– </a:t>
            </a:r>
          </a:p>
          <a:p>
            <a:pPr algn="ctr"/>
            <a:r>
              <a:rPr lang="ru-RU" sz="6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как инструмент педагога</a:t>
            </a:r>
          </a:p>
        </p:txBody>
      </p:sp>
    </p:spTree>
    <p:extLst>
      <p:ext uri="{BB962C8B-B14F-4D97-AF65-F5344CB8AC3E}">
        <p14:creationId xmlns:p14="http://schemas.microsoft.com/office/powerpoint/2010/main" val="4233370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419" y="4683512"/>
            <a:ext cx="4360127" cy="155989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6419" y="369899"/>
            <a:ext cx="4360127" cy="15598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5566" y="4683512"/>
            <a:ext cx="4367204" cy="15976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0" t="3415" r="3009" b="2439"/>
          <a:stretch/>
        </p:blipFill>
        <p:spPr>
          <a:xfrm>
            <a:off x="895566" y="369899"/>
            <a:ext cx="4360127" cy="1559898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893510" y="2450193"/>
            <a:ext cx="4293219" cy="1323439"/>
          </a:xfrm>
          <a:prstGeom prst="rect">
            <a:avLst/>
          </a:prstGeom>
          <a:solidFill>
            <a:schemeClr val="bg2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АНАТОМИЯ ИГРЫ…</a:t>
            </a:r>
          </a:p>
        </p:txBody>
      </p:sp>
    </p:spTree>
    <p:extLst>
      <p:ext uri="{BB962C8B-B14F-4D97-AF65-F5344CB8AC3E}">
        <p14:creationId xmlns:p14="http://schemas.microsoft.com/office/powerpoint/2010/main" val="3801371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445" y="115529"/>
            <a:ext cx="4779317" cy="47793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grpSp>
        <p:nvGrpSpPr>
          <p:cNvPr id="3" name="Группа 2"/>
          <p:cNvGrpSpPr/>
          <p:nvPr/>
        </p:nvGrpSpPr>
        <p:grpSpPr>
          <a:xfrm>
            <a:off x="1406013" y="5232650"/>
            <a:ext cx="9755638" cy="1287546"/>
            <a:chOff x="1406013" y="5232650"/>
            <a:chExt cx="9755638" cy="1287546"/>
          </a:xfrm>
        </p:grpSpPr>
        <p:sp>
          <p:nvSpPr>
            <p:cNvPr id="7" name="Овал 6"/>
            <p:cNvSpPr/>
            <p:nvPr/>
          </p:nvSpPr>
          <p:spPr>
            <a:xfrm>
              <a:off x="1406013" y="5232650"/>
              <a:ext cx="9755638" cy="128754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528637" y="5414758"/>
              <a:ext cx="7510389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i="1" cap="none" spc="0" dirty="0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3000" endA="300" endPos="35500" dir="5400000" sy="-90000" algn="bl" rotWithShape="0"/>
                  </a:effectLst>
                  <a:latin typeface="Bookman Old Style" panose="02050604050505020204" pitchFamily="18" charset="0"/>
                </a:rPr>
                <a:t>Крестики - нолики</a:t>
              </a:r>
              <a:endParaRPr lang="ru-RU" sz="5400" b="1" i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01092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67" y="553709"/>
            <a:ext cx="4413328" cy="4413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/>
          <a:srcRect l="30145" t="8523" r="22567" b="5472"/>
          <a:stretch/>
        </p:blipFill>
        <p:spPr>
          <a:xfrm>
            <a:off x="6629401" y="433136"/>
            <a:ext cx="4620126" cy="472657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9" name="Овал 8"/>
          <p:cNvSpPr/>
          <p:nvPr/>
        </p:nvSpPr>
        <p:spPr>
          <a:xfrm rot="5400000">
            <a:off x="2749252" y="2968800"/>
            <a:ext cx="6318914" cy="111893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697754" y="681335"/>
            <a:ext cx="421910" cy="569386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</a:t>
            </a:r>
          </a:p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</a:t>
            </a:r>
          </a:p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Р</a:t>
            </a:r>
          </a:p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</a:t>
            </a:r>
          </a:p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А</a:t>
            </a:r>
          </a:p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</a:t>
            </a:r>
          </a:p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И</a:t>
            </a:r>
          </a:p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</a:t>
            </a:r>
          </a:p>
          <a:p>
            <a:pPr algn="ctr"/>
            <a:r>
              <a:rPr lang="ru-RU" sz="28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Н</a:t>
            </a:r>
          </a:p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О</a:t>
            </a:r>
          </a:p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</a:t>
            </a:r>
          </a:p>
          <a:p>
            <a:pPr algn="ctr"/>
            <a:r>
              <a:rPr lang="ru-RU" sz="2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Т</a:t>
            </a:r>
          </a:p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Ь</a:t>
            </a:r>
          </a:p>
        </p:txBody>
      </p:sp>
    </p:spTree>
    <p:extLst>
      <p:ext uri="{BB962C8B-B14F-4D97-AF65-F5344CB8AC3E}">
        <p14:creationId xmlns:p14="http://schemas.microsoft.com/office/powerpoint/2010/main" val="4087152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64" y="101056"/>
            <a:ext cx="11596032" cy="65227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4" name="Группа 3"/>
          <p:cNvGrpSpPr/>
          <p:nvPr/>
        </p:nvGrpSpPr>
        <p:grpSpPr>
          <a:xfrm>
            <a:off x="1425677" y="5453366"/>
            <a:ext cx="9755638" cy="1287546"/>
            <a:chOff x="1406013" y="5232650"/>
            <a:chExt cx="9755638" cy="1287546"/>
          </a:xfrm>
        </p:grpSpPr>
        <p:sp>
          <p:nvSpPr>
            <p:cNvPr id="6" name="Овал 5"/>
            <p:cNvSpPr/>
            <p:nvPr/>
          </p:nvSpPr>
          <p:spPr>
            <a:xfrm>
              <a:off x="1406013" y="5232650"/>
              <a:ext cx="9755638" cy="1287546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3799016" y="5414758"/>
              <a:ext cx="4969630" cy="92333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i="1" dirty="0" smtClean="0">
                  <a:ln w="0"/>
                  <a:gradFill>
                    <a:gsLst>
                      <a:gs pos="0">
                        <a:schemeClr val="accent5">
                          <a:lumMod val="50000"/>
                        </a:schemeClr>
                      </a:gs>
                      <a:gs pos="50000">
                        <a:schemeClr val="accent5"/>
                      </a:gs>
                      <a:gs pos="100000">
                        <a:schemeClr val="accent5">
                          <a:lumMod val="60000"/>
                          <a:lumOff val="40000"/>
                        </a:schemeClr>
                      </a:gs>
                    </a:gsLst>
                    <a:lin ang="5400000"/>
                  </a:gra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  <a:reflection blurRad="6350" stA="53000" endA="300" endPos="35500" dir="5400000" sy="-90000" algn="bl" rotWithShape="0"/>
                  </a:effectLst>
                  <a:latin typeface="Bookman Old Style" panose="02050604050505020204" pitchFamily="18" charset="0"/>
                </a:rPr>
                <a:t>Морской бой</a:t>
              </a:r>
              <a:endParaRPr lang="ru-RU" sz="5400" b="1" i="1" cap="none" spc="0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Bookman Old Style" panose="020506040505050202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161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352</TotalTime>
  <Words>133</Words>
  <Application>Microsoft Office PowerPoint</Application>
  <PresentationFormat>Широкоэкранный</PresentationFormat>
  <Paragraphs>59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3" baseType="lpstr">
      <vt:lpstr>Arial</vt:lpstr>
      <vt:lpstr>Bookman Old Style</vt:lpstr>
      <vt:lpstr>Calibri</vt:lpstr>
      <vt:lpstr>Calibri Light</vt:lpstr>
      <vt:lpstr>Helvetica Neue Medium</vt:lpstr>
      <vt:lpstr>Open Sans Light</vt:lpstr>
      <vt:lpstr>Open Sans SemiBold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Бучель Евгений Александрович</dc:creator>
  <cp:lastModifiedBy>Бучель Евгений Александрович</cp:lastModifiedBy>
  <cp:revision>33</cp:revision>
  <cp:lastPrinted>2025-01-22T12:38:50Z</cp:lastPrinted>
  <dcterms:created xsi:type="dcterms:W3CDTF">2022-10-12T14:22:09Z</dcterms:created>
  <dcterms:modified xsi:type="dcterms:W3CDTF">2025-01-22T12:54:28Z</dcterms:modified>
</cp:coreProperties>
</file>