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D868A6-03F6-4014-9BA1-833A2C440CC3}" type="doc">
      <dgm:prSet loTypeId="urn:microsoft.com/office/officeart/2005/8/layout/hProcess9" loCatId="process" qsTypeId="urn:microsoft.com/office/officeart/2005/8/quickstyle/simple1" qsCatId="simple" csTypeId="urn:microsoft.com/office/officeart/2005/8/colors/accent6_1" csCatId="accent6" phldr="1"/>
      <dgm:spPr/>
    </dgm:pt>
    <dgm:pt modelId="{26001732-78DA-4B0E-B29A-F774F162AB81}">
      <dgm:prSet phldrT="[Текст]"/>
      <dgm:spPr/>
      <dgm:t>
        <a:bodyPr/>
        <a:lstStyle/>
        <a:p>
          <a:r>
            <a:rPr lang="ru-RU" dirty="0" smtClean="0"/>
            <a:t>объяснительное чтение</a:t>
          </a:r>
          <a:endParaRPr lang="ru-RU" dirty="0"/>
        </a:p>
      </dgm:t>
    </dgm:pt>
    <dgm:pt modelId="{81E9F38F-6F6D-4A0F-BDB9-ED46AE9797D2}" type="parTrans" cxnId="{4A312495-9C7D-4EC0-9482-D8D9FCE329E7}">
      <dgm:prSet/>
      <dgm:spPr/>
      <dgm:t>
        <a:bodyPr/>
        <a:lstStyle/>
        <a:p>
          <a:endParaRPr lang="ru-RU"/>
        </a:p>
      </dgm:t>
    </dgm:pt>
    <dgm:pt modelId="{41F2E9F7-D0F6-4BE7-A21C-3F79C5765F67}" type="sibTrans" cxnId="{4A312495-9C7D-4EC0-9482-D8D9FCE329E7}">
      <dgm:prSet/>
      <dgm:spPr/>
      <dgm:t>
        <a:bodyPr/>
        <a:lstStyle/>
        <a:p>
          <a:endParaRPr lang="ru-RU"/>
        </a:p>
      </dgm:t>
    </dgm:pt>
    <dgm:pt modelId="{E3477C76-F744-47E3-82A4-0CFB171E811B}">
      <dgm:prSet phldrT="[Текст]"/>
      <dgm:spPr/>
      <dgm:t>
        <a:bodyPr/>
        <a:lstStyle/>
        <a:p>
          <a:r>
            <a:rPr lang="ru-RU" dirty="0" smtClean="0"/>
            <a:t>сознательное чтение</a:t>
          </a:r>
          <a:endParaRPr lang="ru-RU" dirty="0"/>
        </a:p>
      </dgm:t>
    </dgm:pt>
    <dgm:pt modelId="{F263D547-08A1-47AD-90C2-D25B0100DAC3}" type="parTrans" cxnId="{121AA03E-798D-43FC-A237-A3F1C8DF3331}">
      <dgm:prSet/>
      <dgm:spPr/>
      <dgm:t>
        <a:bodyPr/>
        <a:lstStyle/>
        <a:p>
          <a:endParaRPr lang="ru-RU"/>
        </a:p>
      </dgm:t>
    </dgm:pt>
    <dgm:pt modelId="{E0AF0AB1-488E-49CD-9DA2-BE6880519C6F}" type="sibTrans" cxnId="{121AA03E-798D-43FC-A237-A3F1C8DF3331}">
      <dgm:prSet/>
      <dgm:spPr/>
      <dgm:t>
        <a:bodyPr/>
        <a:lstStyle/>
        <a:p>
          <a:endParaRPr lang="ru-RU"/>
        </a:p>
      </dgm:t>
    </dgm:pt>
    <dgm:pt modelId="{8EABD943-71AA-440E-A366-DE68C73FBC4C}">
      <dgm:prSet phldrT="[Текст]"/>
      <dgm:spPr/>
      <dgm:t>
        <a:bodyPr/>
        <a:lstStyle/>
        <a:p>
          <a:r>
            <a:rPr lang="ru-RU" dirty="0" smtClean="0"/>
            <a:t>отчетливое чтение</a:t>
          </a:r>
          <a:endParaRPr lang="ru-RU" dirty="0"/>
        </a:p>
      </dgm:t>
    </dgm:pt>
    <dgm:pt modelId="{E62DCB30-E27E-4A66-A3BA-8F29C6E76625}" type="parTrans" cxnId="{A9CBD35E-6B5A-4FC9-8DAC-06FC5D77B481}">
      <dgm:prSet/>
      <dgm:spPr/>
      <dgm:t>
        <a:bodyPr/>
        <a:lstStyle/>
        <a:p>
          <a:endParaRPr lang="ru-RU"/>
        </a:p>
      </dgm:t>
    </dgm:pt>
    <dgm:pt modelId="{302D7538-DAA8-4E80-9CED-E3D88AA64BC7}" type="sibTrans" cxnId="{A9CBD35E-6B5A-4FC9-8DAC-06FC5D77B481}">
      <dgm:prSet/>
      <dgm:spPr/>
      <dgm:t>
        <a:bodyPr/>
        <a:lstStyle/>
        <a:p>
          <a:endParaRPr lang="ru-RU"/>
        </a:p>
      </dgm:t>
    </dgm:pt>
    <dgm:pt modelId="{C4BF9564-B9C3-459B-9BB9-72EC8EE00B65}">
      <dgm:prSet phldrT="[Текст]"/>
      <dgm:spPr/>
      <dgm:t>
        <a:bodyPr/>
        <a:lstStyle/>
        <a:p>
          <a:r>
            <a:rPr lang="ru-RU" smtClean="0"/>
            <a:t>творческое чтение</a:t>
          </a:r>
          <a:endParaRPr lang="ru-RU" dirty="0"/>
        </a:p>
      </dgm:t>
    </dgm:pt>
    <dgm:pt modelId="{BF9E1F6C-2198-4D9E-851A-75869AB2F216}" type="parTrans" cxnId="{60234C9D-19E2-450E-8AC3-42BE058A3878}">
      <dgm:prSet/>
      <dgm:spPr/>
      <dgm:t>
        <a:bodyPr/>
        <a:lstStyle/>
        <a:p>
          <a:endParaRPr lang="ru-RU"/>
        </a:p>
      </dgm:t>
    </dgm:pt>
    <dgm:pt modelId="{9D5252DF-6A4A-4121-A245-1D466C75B916}" type="sibTrans" cxnId="{60234C9D-19E2-450E-8AC3-42BE058A3878}">
      <dgm:prSet/>
      <dgm:spPr/>
      <dgm:t>
        <a:bodyPr/>
        <a:lstStyle/>
        <a:p>
          <a:endParaRPr lang="ru-RU"/>
        </a:p>
      </dgm:t>
    </dgm:pt>
    <dgm:pt modelId="{B6E02B9C-4C8B-4283-AA50-041E67105F4C}">
      <dgm:prSet phldrT="[Текст]"/>
      <dgm:spPr/>
      <dgm:t>
        <a:bodyPr/>
        <a:lstStyle/>
        <a:p>
          <a:r>
            <a:rPr lang="ru-RU" dirty="0" smtClean="0"/>
            <a:t>Смысловое  чтение</a:t>
          </a:r>
          <a:endParaRPr lang="ru-RU" dirty="0"/>
        </a:p>
      </dgm:t>
    </dgm:pt>
    <dgm:pt modelId="{BF494DCE-1E52-4650-B984-AE56E9E3F25D}" type="parTrans" cxnId="{9165326D-657F-4AB2-B8F7-DA4C928B2C33}">
      <dgm:prSet/>
      <dgm:spPr/>
      <dgm:t>
        <a:bodyPr/>
        <a:lstStyle/>
        <a:p>
          <a:endParaRPr lang="ru-RU"/>
        </a:p>
      </dgm:t>
    </dgm:pt>
    <dgm:pt modelId="{E84FED83-C82C-4789-8B8D-6E7A45BADC29}" type="sibTrans" cxnId="{9165326D-657F-4AB2-B8F7-DA4C928B2C33}">
      <dgm:prSet/>
      <dgm:spPr/>
      <dgm:t>
        <a:bodyPr/>
        <a:lstStyle/>
        <a:p>
          <a:endParaRPr lang="ru-RU"/>
        </a:p>
      </dgm:t>
    </dgm:pt>
    <dgm:pt modelId="{F677761C-E02B-4CD0-BD3F-0A7D4687D9F9}" type="pres">
      <dgm:prSet presAssocID="{B5D868A6-03F6-4014-9BA1-833A2C440CC3}" presName="CompostProcess" presStyleCnt="0">
        <dgm:presLayoutVars>
          <dgm:dir/>
          <dgm:resizeHandles val="exact"/>
        </dgm:presLayoutVars>
      </dgm:prSet>
      <dgm:spPr/>
    </dgm:pt>
    <dgm:pt modelId="{61A0CFB5-7735-4298-9D57-1A0AA7040334}" type="pres">
      <dgm:prSet presAssocID="{B5D868A6-03F6-4014-9BA1-833A2C440CC3}" presName="arrow" presStyleLbl="bgShp" presStyleIdx="0" presStyleCnt="1"/>
      <dgm:spPr/>
    </dgm:pt>
    <dgm:pt modelId="{C7F85EB8-8A80-4BCD-A073-CB2F8C034EB7}" type="pres">
      <dgm:prSet presAssocID="{B5D868A6-03F6-4014-9BA1-833A2C440CC3}" presName="linearProcess" presStyleCnt="0"/>
      <dgm:spPr/>
    </dgm:pt>
    <dgm:pt modelId="{E7A2FD39-4226-4FDC-92E4-C6314512E9FC}" type="pres">
      <dgm:prSet presAssocID="{26001732-78DA-4B0E-B29A-F774F162AB81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72BAC1-CBDE-440A-A363-D7EBE7EDC9ED}" type="pres">
      <dgm:prSet presAssocID="{41F2E9F7-D0F6-4BE7-A21C-3F79C5765F67}" presName="sibTrans" presStyleCnt="0"/>
      <dgm:spPr/>
    </dgm:pt>
    <dgm:pt modelId="{B672BE52-A571-42CE-BD1D-F825445E5A16}" type="pres">
      <dgm:prSet presAssocID="{E3477C76-F744-47E3-82A4-0CFB171E811B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CD5669-AFFD-4975-9936-E98BA080260B}" type="pres">
      <dgm:prSet presAssocID="{E0AF0AB1-488E-49CD-9DA2-BE6880519C6F}" presName="sibTrans" presStyleCnt="0"/>
      <dgm:spPr/>
    </dgm:pt>
    <dgm:pt modelId="{16060447-B1B8-4B33-893C-78406A487DB0}" type="pres">
      <dgm:prSet presAssocID="{8EABD943-71AA-440E-A366-DE68C73FBC4C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B46F81-1D6E-424F-87F3-8E7957A46E66}" type="pres">
      <dgm:prSet presAssocID="{302D7538-DAA8-4E80-9CED-E3D88AA64BC7}" presName="sibTrans" presStyleCnt="0"/>
      <dgm:spPr/>
    </dgm:pt>
    <dgm:pt modelId="{8AA3A0BF-BDF1-41BA-BD21-5485C579B091}" type="pres">
      <dgm:prSet presAssocID="{C4BF9564-B9C3-459B-9BB9-72EC8EE00B65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9C5D2-FFD2-4AFE-832D-2ED7E2177DC1}" type="pres">
      <dgm:prSet presAssocID="{9D5252DF-6A4A-4121-A245-1D466C75B916}" presName="sibTrans" presStyleCnt="0"/>
      <dgm:spPr/>
    </dgm:pt>
    <dgm:pt modelId="{84583348-0419-458E-BB62-FA955134E7D4}" type="pres">
      <dgm:prSet presAssocID="{B6E02B9C-4C8B-4283-AA50-041E67105F4C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3C3C04-9B28-404E-8C38-DCC98AC2DD98}" type="presOf" srcId="{8EABD943-71AA-440E-A366-DE68C73FBC4C}" destId="{16060447-B1B8-4B33-893C-78406A487DB0}" srcOrd="0" destOrd="0" presId="urn:microsoft.com/office/officeart/2005/8/layout/hProcess9"/>
    <dgm:cxn modelId="{11C95910-65E7-46F8-85AF-0E7ED86CBB44}" type="presOf" srcId="{C4BF9564-B9C3-459B-9BB9-72EC8EE00B65}" destId="{8AA3A0BF-BDF1-41BA-BD21-5485C579B091}" srcOrd="0" destOrd="0" presId="urn:microsoft.com/office/officeart/2005/8/layout/hProcess9"/>
    <dgm:cxn modelId="{9165326D-657F-4AB2-B8F7-DA4C928B2C33}" srcId="{B5D868A6-03F6-4014-9BA1-833A2C440CC3}" destId="{B6E02B9C-4C8B-4283-AA50-041E67105F4C}" srcOrd="4" destOrd="0" parTransId="{BF494DCE-1E52-4650-B984-AE56E9E3F25D}" sibTransId="{E84FED83-C82C-4789-8B8D-6E7A45BADC29}"/>
    <dgm:cxn modelId="{4A312495-9C7D-4EC0-9482-D8D9FCE329E7}" srcId="{B5D868A6-03F6-4014-9BA1-833A2C440CC3}" destId="{26001732-78DA-4B0E-B29A-F774F162AB81}" srcOrd="0" destOrd="0" parTransId="{81E9F38F-6F6D-4A0F-BDB9-ED46AE9797D2}" sibTransId="{41F2E9F7-D0F6-4BE7-A21C-3F79C5765F67}"/>
    <dgm:cxn modelId="{CC6C54E6-60EC-4E7E-BD2F-413ADA3DC509}" type="presOf" srcId="{26001732-78DA-4B0E-B29A-F774F162AB81}" destId="{E7A2FD39-4226-4FDC-92E4-C6314512E9FC}" srcOrd="0" destOrd="0" presId="urn:microsoft.com/office/officeart/2005/8/layout/hProcess9"/>
    <dgm:cxn modelId="{121AA03E-798D-43FC-A237-A3F1C8DF3331}" srcId="{B5D868A6-03F6-4014-9BA1-833A2C440CC3}" destId="{E3477C76-F744-47E3-82A4-0CFB171E811B}" srcOrd="1" destOrd="0" parTransId="{F263D547-08A1-47AD-90C2-D25B0100DAC3}" sibTransId="{E0AF0AB1-488E-49CD-9DA2-BE6880519C6F}"/>
    <dgm:cxn modelId="{A9CBD35E-6B5A-4FC9-8DAC-06FC5D77B481}" srcId="{B5D868A6-03F6-4014-9BA1-833A2C440CC3}" destId="{8EABD943-71AA-440E-A366-DE68C73FBC4C}" srcOrd="2" destOrd="0" parTransId="{E62DCB30-E27E-4A66-A3BA-8F29C6E76625}" sibTransId="{302D7538-DAA8-4E80-9CED-E3D88AA64BC7}"/>
    <dgm:cxn modelId="{2DD9B7AA-EA2A-4759-A1E7-2A282BB5A78D}" type="presOf" srcId="{B5D868A6-03F6-4014-9BA1-833A2C440CC3}" destId="{F677761C-E02B-4CD0-BD3F-0A7D4687D9F9}" srcOrd="0" destOrd="0" presId="urn:microsoft.com/office/officeart/2005/8/layout/hProcess9"/>
    <dgm:cxn modelId="{4811D725-ABD6-453B-939B-FB90F9877194}" type="presOf" srcId="{E3477C76-F744-47E3-82A4-0CFB171E811B}" destId="{B672BE52-A571-42CE-BD1D-F825445E5A16}" srcOrd="0" destOrd="0" presId="urn:microsoft.com/office/officeart/2005/8/layout/hProcess9"/>
    <dgm:cxn modelId="{60234C9D-19E2-450E-8AC3-42BE058A3878}" srcId="{B5D868A6-03F6-4014-9BA1-833A2C440CC3}" destId="{C4BF9564-B9C3-459B-9BB9-72EC8EE00B65}" srcOrd="3" destOrd="0" parTransId="{BF9E1F6C-2198-4D9E-851A-75869AB2F216}" sibTransId="{9D5252DF-6A4A-4121-A245-1D466C75B916}"/>
    <dgm:cxn modelId="{3D667454-DD00-4053-A0B6-D191B8834F6D}" type="presOf" srcId="{B6E02B9C-4C8B-4283-AA50-041E67105F4C}" destId="{84583348-0419-458E-BB62-FA955134E7D4}" srcOrd="0" destOrd="0" presId="urn:microsoft.com/office/officeart/2005/8/layout/hProcess9"/>
    <dgm:cxn modelId="{AF978D4A-ADD0-4B7F-8ADF-8728B2441EF2}" type="presParOf" srcId="{F677761C-E02B-4CD0-BD3F-0A7D4687D9F9}" destId="{61A0CFB5-7735-4298-9D57-1A0AA7040334}" srcOrd="0" destOrd="0" presId="urn:microsoft.com/office/officeart/2005/8/layout/hProcess9"/>
    <dgm:cxn modelId="{C0847AE6-0E22-485A-92EC-55C725EB9FA0}" type="presParOf" srcId="{F677761C-E02B-4CD0-BD3F-0A7D4687D9F9}" destId="{C7F85EB8-8A80-4BCD-A073-CB2F8C034EB7}" srcOrd="1" destOrd="0" presId="urn:microsoft.com/office/officeart/2005/8/layout/hProcess9"/>
    <dgm:cxn modelId="{9FD8C930-F42A-4428-9E78-3E3ACAD10516}" type="presParOf" srcId="{C7F85EB8-8A80-4BCD-A073-CB2F8C034EB7}" destId="{E7A2FD39-4226-4FDC-92E4-C6314512E9FC}" srcOrd="0" destOrd="0" presId="urn:microsoft.com/office/officeart/2005/8/layout/hProcess9"/>
    <dgm:cxn modelId="{B0899B34-0D94-4762-9435-8469785DFAB0}" type="presParOf" srcId="{C7F85EB8-8A80-4BCD-A073-CB2F8C034EB7}" destId="{3F72BAC1-CBDE-440A-A363-D7EBE7EDC9ED}" srcOrd="1" destOrd="0" presId="urn:microsoft.com/office/officeart/2005/8/layout/hProcess9"/>
    <dgm:cxn modelId="{5D5F2F01-8B2B-4BEC-A4B5-DA945CB68A5E}" type="presParOf" srcId="{C7F85EB8-8A80-4BCD-A073-CB2F8C034EB7}" destId="{B672BE52-A571-42CE-BD1D-F825445E5A16}" srcOrd="2" destOrd="0" presId="urn:microsoft.com/office/officeart/2005/8/layout/hProcess9"/>
    <dgm:cxn modelId="{00307DFD-A690-42EC-8CAB-81F67677974E}" type="presParOf" srcId="{C7F85EB8-8A80-4BCD-A073-CB2F8C034EB7}" destId="{A9CD5669-AFFD-4975-9936-E98BA080260B}" srcOrd="3" destOrd="0" presId="urn:microsoft.com/office/officeart/2005/8/layout/hProcess9"/>
    <dgm:cxn modelId="{33A89AB3-50AB-495E-A5E9-6BF418CEAF7C}" type="presParOf" srcId="{C7F85EB8-8A80-4BCD-A073-CB2F8C034EB7}" destId="{16060447-B1B8-4B33-893C-78406A487DB0}" srcOrd="4" destOrd="0" presId="urn:microsoft.com/office/officeart/2005/8/layout/hProcess9"/>
    <dgm:cxn modelId="{80F86332-1B3A-4B60-87C5-CA2663E32182}" type="presParOf" srcId="{C7F85EB8-8A80-4BCD-A073-CB2F8C034EB7}" destId="{21B46F81-1D6E-424F-87F3-8E7957A46E66}" srcOrd="5" destOrd="0" presId="urn:microsoft.com/office/officeart/2005/8/layout/hProcess9"/>
    <dgm:cxn modelId="{75B89D5A-E455-4396-8C58-17DBFBFC6E9D}" type="presParOf" srcId="{C7F85EB8-8A80-4BCD-A073-CB2F8C034EB7}" destId="{8AA3A0BF-BDF1-41BA-BD21-5485C579B091}" srcOrd="6" destOrd="0" presId="urn:microsoft.com/office/officeart/2005/8/layout/hProcess9"/>
    <dgm:cxn modelId="{7D19F031-59C9-48C4-B6E2-8B5AE58B7661}" type="presParOf" srcId="{C7F85EB8-8A80-4BCD-A073-CB2F8C034EB7}" destId="{FF39C5D2-FFD2-4AFE-832D-2ED7E2177DC1}" srcOrd="7" destOrd="0" presId="urn:microsoft.com/office/officeart/2005/8/layout/hProcess9"/>
    <dgm:cxn modelId="{20AD2732-A75E-422D-9D7B-823FE068A32C}" type="presParOf" srcId="{C7F85EB8-8A80-4BCD-A073-CB2F8C034EB7}" destId="{84583348-0419-458E-BB62-FA955134E7D4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A0CFB5-7735-4298-9D57-1A0AA7040334}">
      <dsp:nvSpPr>
        <dsp:cNvPr id="0" name=""/>
        <dsp:cNvSpPr/>
      </dsp:nvSpPr>
      <dsp:spPr>
        <a:xfrm>
          <a:off x="720089" y="0"/>
          <a:ext cx="8161020" cy="3317875"/>
        </a:xfrm>
        <a:prstGeom prst="rightArrow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A2FD39-4226-4FDC-92E4-C6314512E9FC}">
      <dsp:nvSpPr>
        <dsp:cNvPr id="0" name=""/>
        <dsp:cNvSpPr/>
      </dsp:nvSpPr>
      <dsp:spPr>
        <a:xfrm>
          <a:off x="293" y="995362"/>
          <a:ext cx="1839487" cy="1327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объяснительное чтение</a:t>
          </a:r>
          <a:endParaRPr lang="ru-RU" sz="1800" kern="1200" dirty="0"/>
        </a:p>
      </dsp:txBody>
      <dsp:txXfrm>
        <a:off x="65079" y="1060148"/>
        <a:ext cx="1709915" cy="1197578"/>
      </dsp:txXfrm>
    </dsp:sp>
    <dsp:sp modelId="{B672BE52-A571-42CE-BD1D-F825445E5A16}">
      <dsp:nvSpPr>
        <dsp:cNvPr id="0" name=""/>
        <dsp:cNvSpPr/>
      </dsp:nvSpPr>
      <dsp:spPr>
        <a:xfrm>
          <a:off x="1940574" y="995362"/>
          <a:ext cx="1839487" cy="1327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сознательное чтение</a:t>
          </a:r>
          <a:endParaRPr lang="ru-RU" sz="1800" kern="1200" dirty="0"/>
        </a:p>
      </dsp:txBody>
      <dsp:txXfrm>
        <a:off x="2005360" y="1060148"/>
        <a:ext cx="1709915" cy="1197578"/>
      </dsp:txXfrm>
    </dsp:sp>
    <dsp:sp modelId="{16060447-B1B8-4B33-893C-78406A487DB0}">
      <dsp:nvSpPr>
        <dsp:cNvPr id="0" name=""/>
        <dsp:cNvSpPr/>
      </dsp:nvSpPr>
      <dsp:spPr>
        <a:xfrm>
          <a:off x="3880856" y="995362"/>
          <a:ext cx="1839487" cy="1327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отчетливое чтение</a:t>
          </a:r>
          <a:endParaRPr lang="ru-RU" sz="1800" kern="1200" dirty="0"/>
        </a:p>
      </dsp:txBody>
      <dsp:txXfrm>
        <a:off x="3945642" y="1060148"/>
        <a:ext cx="1709915" cy="1197578"/>
      </dsp:txXfrm>
    </dsp:sp>
    <dsp:sp modelId="{8AA3A0BF-BDF1-41BA-BD21-5485C579B091}">
      <dsp:nvSpPr>
        <dsp:cNvPr id="0" name=""/>
        <dsp:cNvSpPr/>
      </dsp:nvSpPr>
      <dsp:spPr>
        <a:xfrm>
          <a:off x="5821137" y="995362"/>
          <a:ext cx="1839487" cy="1327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/>
            <a:t>творческое чтение</a:t>
          </a:r>
          <a:endParaRPr lang="ru-RU" sz="1800" kern="1200" dirty="0"/>
        </a:p>
      </dsp:txBody>
      <dsp:txXfrm>
        <a:off x="5885923" y="1060148"/>
        <a:ext cx="1709915" cy="1197578"/>
      </dsp:txXfrm>
    </dsp:sp>
    <dsp:sp modelId="{84583348-0419-458E-BB62-FA955134E7D4}">
      <dsp:nvSpPr>
        <dsp:cNvPr id="0" name=""/>
        <dsp:cNvSpPr/>
      </dsp:nvSpPr>
      <dsp:spPr>
        <a:xfrm>
          <a:off x="7761419" y="995362"/>
          <a:ext cx="1839487" cy="13271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Смысловое  чтение</a:t>
          </a:r>
          <a:endParaRPr lang="ru-RU" sz="1800" kern="1200" dirty="0"/>
        </a:p>
      </dsp:txBody>
      <dsp:txXfrm>
        <a:off x="7826205" y="1060148"/>
        <a:ext cx="1709915" cy="1197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063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73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139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890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083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269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858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440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17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90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10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836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2362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13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808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405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38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4EB6E97-6927-41ED-B8C5-F63CA3A5FA52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1504B3F-E231-4884-AD8E-907A13B23A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88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scloud.pythonanywhere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products.aspose.app/diagram/ru/fishbon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/>
              <a:t>Читать и не понимать – то же, что совсем не читать.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 dirty="0"/>
              <a:t>Я.А. Коменский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684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Прием «Графическая шпаргалка по тексту»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3886" y="2285999"/>
            <a:ext cx="101585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Учитель </a:t>
            </a:r>
            <a:r>
              <a:rPr lang="ru-RU" sz="3200" dirty="0"/>
              <a:t>предлагает </a:t>
            </a:r>
            <a:r>
              <a:rPr lang="ru-RU" sz="3200" dirty="0" smtClean="0"/>
              <a:t>текст по теме, нужно создать графическую шпаргалку с помощью ресурса «</a:t>
            </a:r>
            <a:r>
              <a:rPr lang="ru-RU" sz="3200" b="1" dirty="0" smtClean="0"/>
              <a:t>Облако слов»</a:t>
            </a:r>
            <a:r>
              <a:rPr lang="ru-RU" sz="3200" dirty="0" smtClean="0"/>
              <a:t> </a:t>
            </a:r>
            <a:r>
              <a:rPr lang="en-US" sz="3200" dirty="0" smtClean="0">
                <a:hlinkClick r:id="rId2"/>
              </a:rPr>
              <a:t>https://wordscloud.pythonanywhere.com/</a:t>
            </a:r>
            <a:r>
              <a:rPr lang="ru-RU" sz="3200" dirty="0" smtClean="0"/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681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Прием «</a:t>
            </a:r>
            <a:r>
              <a:rPr lang="ru-RU" b="1" dirty="0"/>
              <a:t>Схема </a:t>
            </a:r>
            <a:r>
              <a:rPr lang="ru-RU" b="1" dirty="0" err="1"/>
              <a:t>Фишбоун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en-US" sz="3100" b="1" dirty="0">
                <a:hlinkClick r:id="rId2"/>
              </a:rPr>
              <a:t>https://</a:t>
            </a:r>
            <a:r>
              <a:rPr lang="en-US" sz="3100" b="1" dirty="0" smtClean="0">
                <a:hlinkClick r:id="rId2"/>
              </a:rPr>
              <a:t>products.aspose.app/diagram/ru/fishbone</a:t>
            </a:r>
            <a:r>
              <a:rPr lang="ru-RU" sz="3100" b="1" dirty="0" smtClean="0"/>
              <a:t> </a:t>
            </a:r>
            <a:endParaRPr lang="ru-RU" sz="3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3886" y="2285999"/>
            <a:ext cx="47419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Ученикам </a:t>
            </a:r>
            <a:r>
              <a:rPr lang="ru-RU" sz="2800" dirty="0"/>
              <a:t>даются ссылки на сайты, где можно найти информацию по </a:t>
            </a:r>
            <a:r>
              <a:rPr lang="ru-RU" sz="2800" dirty="0" smtClean="0"/>
              <a:t>теме</a:t>
            </a:r>
            <a:r>
              <a:rPr lang="ru-RU" sz="2800" dirty="0"/>
              <a:t>.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Они </a:t>
            </a:r>
            <a:r>
              <a:rPr lang="ru-RU" sz="2800" dirty="0" smtClean="0"/>
              <a:t>анализируют информацию, </a:t>
            </a:r>
            <a:r>
              <a:rPr lang="ru-RU" sz="2800" dirty="0"/>
              <a:t>выбирают главное, выстраивают ее в хронологическом </a:t>
            </a:r>
            <a:r>
              <a:rPr lang="ru-RU" sz="2800" dirty="0" smtClean="0"/>
              <a:t>порядке и т.д.</a:t>
            </a:r>
            <a:endParaRPr lang="ru-RU" sz="2800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416" y="2568366"/>
            <a:ext cx="5417764" cy="341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63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«Пометки на полях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89546" y="2285999"/>
            <a:ext cx="10012907" cy="4073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я так и думал,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новая информация,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+!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очень ценная информация,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 меня по-другому,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не очень понятно, я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удивлён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050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/>
              <a:t>Таблица «тонких» и «толстых» </a:t>
            </a:r>
            <a:r>
              <a:rPr lang="ru-RU" b="1" dirty="0" smtClean="0"/>
              <a:t>вопросов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378668"/>
              </p:ext>
            </p:extLst>
          </p:nvPr>
        </p:nvGraphicFramePr>
        <p:xfrm>
          <a:off x="3057207" y="2784553"/>
          <a:ext cx="6077585" cy="28958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38475">
                  <a:extLst>
                    <a:ext uri="{9D8B030D-6E8A-4147-A177-3AD203B41FA5}">
                      <a16:colId xmlns:a16="http://schemas.microsoft.com/office/drawing/2014/main" val="111799939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488445279"/>
                    </a:ext>
                  </a:extLst>
                </a:gridCol>
              </a:tblGrid>
              <a:tr h="29898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Тонкие вопросы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Толстые вопросы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4417480"/>
                  </a:ext>
                </a:extLst>
              </a:tr>
              <a:tr h="25652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кто...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что...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когда...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может...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будет...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мог ли...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как звали...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было ли...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согласны ли вы...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верно...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дайте объяснение, почему...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почему вы думаете...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почему вы считаете...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в чем разница...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предположите, что будет, если... </a:t>
                      </a:r>
                      <a:endParaRPr lang="ru-RU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effectLst/>
                        </a:rPr>
                        <a:t>что, если...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1412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3307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03467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Использование </a:t>
            </a:r>
            <a:r>
              <a:rPr lang="ru-RU" b="1" dirty="0"/>
              <a:t>приёма «Толстые и тонкие вопросы» на уроке информатики по теме: «Интернет».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688031"/>
              </p:ext>
            </p:extLst>
          </p:nvPr>
        </p:nvGraphicFramePr>
        <p:xfrm>
          <a:off x="1982625" y="3119120"/>
          <a:ext cx="8426154" cy="25603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77875">
                  <a:extLst>
                    <a:ext uri="{9D8B030D-6E8A-4147-A177-3AD203B41FA5}">
                      <a16:colId xmlns:a16="http://schemas.microsoft.com/office/drawing/2014/main" val="2549288235"/>
                    </a:ext>
                  </a:extLst>
                </a:gridCol>
                <a:gridCol w="3548279">
                  <a:extLst>
                    <a:ext uri="{9D8B030D-6E8A-4147-A177-3AD203B41FA5}">
                      <a16:colId xmlns:a16="http://schemas.microsoft.com/office/drawing/2014/main" val="13204623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«Тонкие</a:t>
                      </a:r>
                      <a:r>
                        <a:rPr lang="ru-RU" sz="1600" b="1" dirty="0">
                          <a:effectLst/>
                        </a:rPr>
                        <a:t>» вопросы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«Толстые</a:t>
                      </a:r>
                      <a:r>
                        <a:rPr lang="ru-RU" sz="1600" b="1" dirty="0">
                          <a:effectLst/>
                        </a:rPr>
                        <a:t>» вопросы</a:t>
                      </a:r>
                      <a:endParaRPr lang="ru-RU" sz="1400" b="1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541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 каком году появилась сеть Интернет?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Какие услуги предоставляет сеть Интернет?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5680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Где это произошло? Как?</a:t>
                      </a:r>
                      <a:endParaRPr lang="ru-RU" sz="140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Какой вред наносит Интернет человеку?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6315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Можно ли Интернет использовать для общения?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чём польза сети Интернет?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5958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94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034675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Использование </a:t>
            </a:r>
            <a:r>
              <a:rPr lang="ru-RU" sz="3600" b="1" dirty="0"/>
              <a:t>приёма </a:t>
            </a:r>
            <a:r>
              <a:rPr lang="ru-RU" sz="3600" b="1" dirty="0" smtClean="0"/>
              <a:t>«</a:t>
            </a:r>
            <a:r>
              <a:rPr lang="ru-RU" sz="3600" b="1" dirty="0" smtClean="0"/>
              <a:t>кейс-технология»</a:t>
            </a:r>
            <a:br>
              <a:rPr lang="ru-RU" sz="3600" b="1" dirty="0" smtClean="0"/>
            </a:br>
            <a:r>
              <a:rPr lang="ru-RU" sz="3600" b="1" dirty="0"/>
              <a:t>Метод </a:t>
            </a:r>
            <a:r>
              <a:rPr lang="ru-RU" sz="3600" b="1" dirty="0"/>
              <a:t>активного </a:t>
            </a:r>
            <a:r>
              <a:rPr lang="ru-RU" sz="3600" b="1" dirty="0"/>
              <a:t>проблемно-ситуационного анализа.</a:t>
            </a:r>
            <a:endParaRPr lang="ru-RU" sz="3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30603"/>
              </p:ext>
            </p:extLst>
          </p:nvPr>
        </p:nvGraphicFramePr>
        <p:xfrm>
          <a:off x="1387267" y="2802926"/>
          <a:ext cx="9417465" cy="2788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51742">
                  <a:extLst>
                    <a:ext uri="{9D8B030D-6E8A-4147-A177-3AD203B41FA5}">
                      <a16:colId xmlns:a16="http://schemas.microsoft.com/office/drawing/2014/main" val="2549288235"/>
                    </a:ext>
                  </a:extLst>
                </a:gridCol>
                <a:gridCol w="3965723">
                  <a:extLst>
                    <a:ext uri="{9D8B030D-6E8A-4147-A177-3AD203B41FA5}">
                      <a16:colId xmlns:a16="http://schemas.microsoft.com/office/drawing/2014/main" val="13204623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 инцидентов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Метод ситуационно-ролевых игр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541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Цель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— поиск информации для принятия решения самим слушателем, и – как следствие – обучение его работе с необходимой информацией: ее сбору, систематизации и анализу.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Цель игры: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формирование умения «интегрирование информации».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5680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Игра «Компьютерный червь»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Ролевая игра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«Магазин «Источник»»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6315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0022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b="1" dirty="0" smtClean="0"/>
              <a:t>Смысловое чтение –обязательный компонент </a:t>
            </a:r>
            <a:r>
              <a:rPr lang="ru-RU" sz="3600" b="1" dirty="0" err="1" smtClean="0"/>
              <a:t>метапредметных</a:t>
            </a:r>
            <a:r>
              <a:rPr lang="ru-RU" sz="3600" b="1" dirty="0" smtClean="0"/>
              <a:t> результатов по ФГОС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6926305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2074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Прием </a:t>
            </a:r>
            <a:r>
              <a:rPr lang="ru-RU" b="1" dirty="0"/>
              <a:t>«Определи тему и цель сам»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/>
              <a:t> </a:t>
            </a:r>
            <a:r>
              <a:rPr lang="ru-RU" sz="3600" dirty="0"/>
              <a:t>из предложенного текста учащиеся выделяют главную </a:t>
            </a:r>
            <a:r>
              <a:rPr lang="ru-RU" sz="3600" dirty="0" smtClean="0"/>
              <a:t>мысль</a:t>
            </a:r>
          </a:p>
          <a:p>
            <a:pPr algn="just"/>
            <a:r>
              <a:rPr lang="ru-RU" sz="3600" dirty="0" smtClean="0"/>
              <a:t>формулируют </a:t>
            </a:r>
            <a:r>
              <a:rPr lang="ru-RU" sz="3600" dirty="0"/>
              <a:t>тему и цель урока</a:t>
            </a:r>
            <a:endParaRPr lang="ru-RU" sz="4400" dirty="0"/>
          </a:p>
          <a:p>
            <a:pPr algn="just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47193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Прием </a:t>
            </a:r>
            <a:r>
              <a:rPr lang="ru-RU" b="1" dirty="0"/>
              <a:t>«Горячий стул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 доске выходит учащийся, садится на стул лицом к классу, спиной к доске. </a:t>
            </a:r>
            <a:endParaRPr lang="ru-RU" dirty="0" smtClean="0"/>
          </a:p>
          <a:p>
            <a:r>
              <a:rPr lang="ru-RU" dirty="0" smtClean="0"/>
              <a:t>Учитель </a:t>
            </a:r>
            <a:r>
              <a:rPr lang="ru-RU" dirty="0"/>
              <a:t>на </a:t>
            </a:r>
            <a:r>
              <a:rPr lang="ru-RU" dirty="0" smtClean="0"/>
              <a:t>экране показывает понятие</a:t>
            </a:r>
            <a:r>
              <a:rPr lang="ru-RU" dirty="0"/>
              <a:t>, термин. </a:t>
            </a:r>
            <a:endParaRPr lang="ru-RU" dirty="0" smtClean="0"/>
          </a:p>
          <a:p>
            <a:r>
              <a:rPr lang="ru-RU" dirty="0" smtClean="0"/>
              <a:t>Учащиеся </a:t>
            </a:r>
            <a:r>
              <a:rPr lang="ru-RU" dirty="0"/>
              <a:t>класса, не называя слова, характеризуют его. </a:t>
            </a:r>
            <a:endParaRPr lang="ru-RU" dirty="0" smtClean="0"/>
          </a:p>
          <a:p>
            <a:r>
              <a:rPr lang="ru-RU" dirty="0" smtClean="0"/>
              <a:t>Отвечающий </a:t>
            </a:r>
            <a:r>
              <a:rPr lang="ru-RU" dirty="0"/>
              <a:t>должен определить задуманное слово.</a:t>
            </a:r>
          </a:p>
        </p:txBody>
      </p:sp>
    </p:spTree>
    <p:extLst>
      <p:ext uri="{BB962C8B-B14F-4D97-AF65-F5344CB8AC3E}">
        <p14:creationId xmlns:p14="http://schemas.microsoft.com/office/powerpoint/2010/main" val="1704635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Прием «Кластер»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3885" y="2285999"/>
            <a:ext cx="3691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 Тема «Устройство ПК»</a:t>
            </a:r>
            <a:endParaRPr lang="ru-RU" sz="3200" dirty="0"/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833" y="2454817"/>
            <a:ext cx="5252828" cy="349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927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Прием «</a:t>
            </a:r>
            <a:r>
              <a:rPr lang="ru-RU" b="1" dirty="0" err="1" smtClean="0"/>
              <a:t>Синквейн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3886" y="2285999"/>
            <a:ext cx="101585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Прочитанный текст анализируется по пяти пунктам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первая строка – тема (понятие); 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вторая строка – два прилагательных, характеризующих тему;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третья строка – три глагола, характеризующих действия, связанные с названной темой;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четвертая строка – высказывание, предложение, состоящее из четырех слов по данной теме;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пятая строка – слово - синоним к теме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синквейна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(описываемому понятию).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071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Прием «Найди ошибку»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3886" y="2285999"/>
            <a:ext cx="101585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Учитель </a:t>
            </a:r>
            <a:r>
              <a:rPr lang="ru-RU" sz="3200" dirty="0"/>
              <a:t>предлагает </a:t>
            </a:r>
            <a:r>
              <a:rPr lang="ru-RU" sz="3200" dirty="0" smtClean="0"/>
              <a:t>текст по теме с ошибками.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Ученики</a:t>
            </a:r>
            <a:r>
              <a:rPr lang="ru-RU" sz="3200" dirty="0"/>
              <a:t>, работая </a:t>
            </a:r>
            <a:r>
              <a:rPr lang="ru-RU" sz="3200" dirty="0" smtClean="0"/>
              <a:t>с текстом выделяют данные ошибки</a:t>
            </a:r>
            <a:r>
              <a:rPr lang="ru-RU" sz="3200" dirty="0" smtClean="0"/>
              <a:t>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Пример: текст задания к составленному алгоритму или программе.</a:t>
            </a:r>
            <a:endParaRPr lang="ru-RU" sz="3200" dirty="0"/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765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Прием «Презентация»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3886" y="2285999"/>
            <a:ext cx="101585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Учитель </a:t>
            </a:r>
            <a:r>
              <a:rPr lang="ru-RU" sz="3200" dirty="0"/>
              <a:t>предлагает </a:t>
            </a:r>
            <a:r>
              <a:rPr lang="ru-RU" sz="3200" dirty="0" smtClean="0"/>
              <a:t>текст по теме.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Ученики</a:t>
            </a:r>
            <a:r>
              <a:rPr lang="ru-RU" sz="3200" dirty="0"/>
              <a:t>, работая </a:t>
            </a:r>
            <a:r>
              <a:rPr lang="ru-RU" sz="3200" dirty="0" smtClean="0"/>
              <a:t>с текстом создают презентацию по заранее определенным требованиям.</a:t>
            </a:r>
            <a:endParaRPr lang="ru-RU" sz="3200" dirty="0"/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676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Прием «Ключевые слова»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3886" y="2285999"/>
            <a:ext cx="101585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Учитель </a:t>
            </a:r>
            <a:r>
              <a:rPr lang="ru-RU" sz="3200" dirty="0"/>
              <a:t>предлагает </a:t>
            </a:r>
            <a:r>
              <a:rPr lang="ru-RU" sz="3200" dirty="0" smtClean="0"/>
              <a:t>текст по теме, нужно выделить ключевые слова.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smtClean="0"/>
              <a:t>Можно использовать ресурс </a:t>
            </a:r>
            <a:r>
              <a:rPr lang="en-US" sz="3200" dirty="0" smtClean="0">
                <a:hlinkClick r:id="rId2"/>
              </a:rPr>
              <a:t>https://learningapps.org/</a:t>
            </a:r>
            <a:r>
              <a:rPr lang="ru-RU" sz="3200" dirty="0" smtClean="0"/>
              <a:t> .</a:t>
            </a:r>
            <a:endParaRPr lang="ru-RU" sz="3200" dirty="0"/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5372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155</TotalTime>
  <Words>518</Words>
  <Application>Microsoft Office PowerPoint</Application>
  <PresentationFormat>Широкоэкранный</PresentationFormat>
  <Paragraphs>85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Garamond</vt:lpstr>
      <vt:lpstr>Symbol</vt:lpstr>
      <vt:lpstr>Times New Roman</vt:lpstr>
      <vt:lpstr>Натуральные материалы</vt:lpstr>
      <vt:lpstr>Читать и не понимать – то же, что совсем не читать. </vt:lpstr>
      <vt:lpstr>Смысловое чтение –обязательный компонент метапредметных результатов по ФГОС</vt:lpstr>
      <vt:lpstr>Прием «Определи тему и цель сам»</vt:lpstr>
      <vt:lpstr>Прием «Горячий стул»</vt:lpstr>
      <vt:lpstr>Прием «Кластер»</vt:lpstr>
      <vt:lpstr>Прием «Синквейн»</vt:lpstr>
      <vt:lpstr>Прием «Найди ошибку»</vt:lpstr>
      <vt:lpstr>Прием «Презентация»</vt:lpstr>
      <vt:lpstr>Прием «Ключевые слова»</vt:lpstr>
      <vt:lpstr>Прием «Графическая шпаргалка по тексту»</vt:lpstr>
      <vt:lpstr>Прием «Схема Фишбоун» https://products.aspose.app/diagram/ru/fishbone </vt:lpstr>
      <vt:lpstr>Прием «Пометки на полях»</vt:lpstr>
      <vt:lpstr>Прием «Таблица «тонких» и «толстых» вопросов»</vt:lpstr>
      <vt:lpstr>Использование приёма «Толстые и тонкие вопросы» на уроке информатики по теме: «Интернет».</vt:lpstr>
      <vt:lpstr>Использование приёма «кейс-технология» Метод активного проблемно-ситуационного анализа.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Читать и не понимать – то же, что совсем не читать.</dc:title>
  <dc:creator>Stream</dc:creator>
  <cp:lastModifiedBy>Светлана Гусева</cp:lastModifiedBy>
  <cp:revision>13</cp:revision>
  <dcterms:created xsi:type="dcterms:W3CDTF">2022-12-18T19:39:41Z</dcterms:created>
  <dcterms:modified xsi:type="dcterms:W3CDTF">2022-12-19T11:17:35Z</dcterms:modified>
</cp:coreProperties>
</file>