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82" r:id="rId2"/>
    <p:sldId id="670" r:id="rId3"/>
    <p:sldId id="678" r:id="rId4"/>
    <p:sldId id="676" r:id="rId5"/>
    <p:sldId id="680" r:id="rId6"/>
    <p:sldId id="681" r:id="rId7"/>
    <p:sldId id="682" r:id="rId8"/>
    <p:sldId id="683" r:id="rId9"/>
    <p:sldId id="679" r:id="rId10"/>
    <p:sldId id="636" r:id="rId11"/>
    <p:sldId id="661" r:id="rId12"/>
    <p:sldId id="643" r:id="rId13"/>
    <p:sldId id="671" r:id="rId14"/>
    <p:sldId id="615" r:id="rId15"/>
    <p:sldId id="348" r:id="rId16"/>
    <p:sldId id="672" r:id="rId17"/>
    <p:sldId id="673" r:id="rId18"/>
    <p:sldId id="652" r:id="rId19"/>
    <p:sldId id="346" r:id="rId20"/>
    <p:sldId id="653" r:id="rId21"/>
    <p:sldId id="656" r:id="rId22"/>
    <p:sldId id="654" r:id="rId23"/>
    <p:sldId id="351" r:id="rId24"/>
    <p:sldId id="674" r:id="rId25"/>
    <p:sldId id="675" r:id="rId26"/>
    <p:sldId id="657" r:id="rId27"/>
    <p:sldId id="613" r:id="rId28"/>
    <p:sldId id="651" r:id="rId29"/>
    <p:sldId id="517" r:id="rId30"/>
    <p:sldId id="655" r:id="rId31"/>
    <p:sldId id="353" r:id="rId32"/>
    <p:sldId id="642" r:id="rId33"/>
    <p:sldId id="356" r:id="rId34"/>
    <p:sldId id="684" r:id="rId35"/>
    <p:sldId id="669" r:id="rId36"/>
    <p:sldId id="650" r:id="rId37"/>
    <p:sldId id="645" r:id="rId38"/>
    <p:sldId id="665" r:id="rId39"/>
    <p:sldId id="666" r:id="rId40"/>
    <p:sldId id="667" r:id="rId41"/>
    <p:sldId id="668" r:id="rId42"/>
  </p:sldIdLst>
  <p:sldSz cx="9144000" cy="6858000" type="screen4x3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3399FF"/>
    <a:srgbClr val="66FF99"/>
    <a:srgbClr val="4312BE"/>
    <a:srgbClr val="FFFFCC"/>
    <a:srgbClr val="CCCCFF"/>
    <a:srgbClr val="CCFFFF"/>
    <a:srgbClr val="00FF00"/>
    <a:srgbClr val="FFCCCC"/>
    <a:srgbClr val="99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46" autoAdjust="0"/>
    <p:restoredTop sz="68447" autoAdjust="0"/>
  </p:normalViewPr>
  <p:slideViewPr>
    <p:cSldViewPr>
      <p:cViewPr>
        <p:scale>
          <a:sx n="66" d="100"/>
          <a:sy n="66" d="100"/>
        </p:scale>
        <p:origin x="-1188" y="-276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804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3715" y="0"/>
            <a:ext cx="2933804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59CAB-7B2E-4D53-9B67-AF321C98D046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4"/>
            <a:ext cx="2933804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3715" y="9409114"/>
            <a:ext cx="2933804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C81A9-7AEE-4490-BDAA-E297A11A8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8079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27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60" y="0"/>
            <a:ext cx="2933276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8A685-9497-4E4D-849B-172D84ACB61A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0" y="4705351"/>
            <a:ext cx="541528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08982"/>
            <a:ext cx="293327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60" y="9408982"/>
            <a:ext cx="2933276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E6F00-6E24-45CF-BC1F-A8830653D5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583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день, уважаемые</a:t>
            </a:r>
            <a:r>
              <a:rPr lang="ru-RU" baseline="0" dirty="0" smtClean="0"/>
              <a:t> коллеги! Представляем Вам краткий обзор учебной литературы по математике издательства «Просвещение». Особое внимание уделим новинкам.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8035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методическое обеспечение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образует вокруг ученика и учителя самодостаточную информационно-образовательную среду. </a:t>
            </a:r>
          </a:p>
          <a:p>
            <a:r>
              <a:rPr lang="ru-RU" b="1" dirty="0" smtClean="0"/>
              <a:t>Тетрадь-тренажер </a:t>
            </a:r>
            <a:r>
              <a:rPr lang="ru-RU" dirty="0" smtClean="0"/>
              <a:t>уникальный компонент </a:t>
            </a:r>
            <a:r>
              <a:rPr lang="ru-RU" dirty="0" err="1" smtClean="0"/>
              <a:t>УМКс</a:t>
            </a:r>
            <a:r>
              <a:rPr lang="ru-RU" dirty="0" smtClean="0"/>
              <a:t> не имеющий аналогов в учебной литературе.</a:t>
            </a:r>
          </a:p>
          <a:p>
            <a:r>
              <a:rPr lang="ru-RU" dirty="0" smtClean="0"/>
              <a:t>Имеет трехуровневую структуризацию материала: по главам, по уровням сложности (три), по </a:t>
            </a:r>
            <a:r>
              <a:rPr lang="ru-RU" b="1" dirty="0" smtClean="0"/>
              <a:t>основным</a:t>
            </a:r>
            <a:r>
              <a:rPr lang="ru-RU" dirty="0" smtClean="0"/>
              <a:t> </a:t>
            </a:r>
            <a:r>
              <a:rPr lang="ru-RU" b="1" dirty="0" smtClean="0"/>
              <a:t>видам деятельности учащихся.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Важная особенность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тетради-тренажера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том, что в ней 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реализуется стандарт второго поколения в содержании раздела «арифметика» «решение текстовых задач </a:t>
            </a:r>
            <a:r>
              <a:rPr lang="ru-RU" sz="1200" b="1" i="1" u="sng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арифметическим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способом» (во всех остальных учебниках для 5-6 классов задачи учат решать алгебраическим способом, т.е. составлением уравнения).</a:t>
            </a:r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Задачник</a:t>
            </a:r>
            <a:r>
              <a:rPr lang="ru-RU" dirty="0" smtClean="0"/>
              <a:t> двухуровневую систему упражнений,  дополняющую задачный материал учебника. Геометрического материала достаточно в учебнике</a:t>
            </a:r>
            <a:r>
              <a:rPr lang="ru-RU" baseline="0" dirty="0" smtClean="0"/>
              <a:t> </a:t>
            </a:r>
            <a:r>
              <a:rPr lang="ru-RU" dirty="0" smtClean="0"/>
              <a:t>и в тетради-тренажере. Вторая часть задачника включает дополнительный материал, расширяющий и углубляющий основное содержание курса и важное для дальнейшего изучения математики. Использовать вторую</a:t>
            </a:r>
            <a:r>
              <a:rPr lang="ru-RU" baseline="0" dirty="0" smtClean="0"/>
              <a:t> часть можно в урочной и внеурочной деятельности.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Тетрадь экзаменатор </a:t>
            </a:r>
            <a:r>
              <a:rPr lang="ru-RU" dirty="0" smtClean="0"/>
              <a:t>содержит проверочные работы по каждой главе учебника и итоговые работы за 1 полугодие и год. Работы представлены в двух формах:</a:t>
            </a:r>
            <a:r>
              <a:rPr lang="ru-RU" baseline="0" dirty="0" smtClean="0"/>
              <a:t> с использованием тестовой формы и в традиционной. Каждая форма имеет </a:t>
            </a:r>
            <a:r>
              <a:rPr lang="ru-RU" dirty="0" smtClean="0"/>
              <a:t> два варианта. В поурочных</a:t>
            </a:r>
            <a:r>
              <a:rPr lang="ru-RU" baseline="0" dirty="0" smtClean="0"/>
              <a:t> методических рекомендациях и на сайте представлены критерии оценивания работ.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Электронное приложение </a:t>
            </a:r>
            <a:r>
              <a:rPr lang="ru-RU" b="1" u="sng" dirty="0" smtClean="0"/>
              <a:t>уникально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ЭП есть виртуальная лаборатория,</a:t>
            </a:r>
            <a:r>
              <a:rPr lang="ru-RU" baseline="0" dirty="0" smtClean="0"/>
              <a:t>  где наглядно ученик видит решение задачи, может менять данные, что позволяет эффективнее формировать умение видеть математическую модель задачи.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 часто учителя и родители задают вопрос, о том что с</a:t>
            </a:r>
            <a:r>
              <a:rPr lang="ru-RU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лишком большой шлейф вокруг учебника создает проблему «веса и объема портфеля» ученика. Из опыта учителей работающих по УМК, ученик носит каждый день только учебник, так как тетрадь-тренажер остается в классе для работы на уроке, тетрадь-экзаменатор также остается в классе для проведения учителем самостоятельных и проверочных работ, задачник ученик приносит по мере необходимости (примерно один раз в неделю). Второй вопрос который задают – это преемственность с программой по математике начальной школы. На этот вопрос можно ответить следующим образом – УМК «Сферы» преемственен всем программам начальной школы и в содержании и технологиях обучения.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630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285">
              <a:defRPr/>
            </a:pPr>
            <a:r>
              <a:rPr lang="ru-RU" dirty="0" smtClean="0"/>
              <a:t>Эмпирический эксперимент (учебник 5 класс, задача 9, с.11, задача 276, с.83, задача 293 с. 87, задача 303, с. 91), (№431,432 с.123, №445 с.127, №462 с.131, № 673 с. 188, №683 с.189, №680 с. 189).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1F1C-B7A5-4600-9631-6EC92CC0F7E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4315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altLang="ru-RU" b="0" u="sng" dirty="0" smtClean="0"/>
              <a:t>Данные</a:t>
            </a:r>
            <a:r>
              <a:rPr lang="ru-RU" altLang="ru-RU" b="0" u="sng" baseline="0" dirty="0" smtClean="0"/>
              <a:t> пособия используются к любому учебнику математики для формирования навыков рисования фигур не только на плоскости но и в пространстве. Это  возможно реализовать за счет дополнительного часа по математике.</a:t>
            </a:r>
          </a:p>
          <a:p>
            <a:pPr>
              <a:defRPr/>
            </a:pPr>
            <a:endParaRPr lang="en-US" altLang="ru-RU" b="0" u="sng" dirty="0" smtClean="0"/>
          </a:p>
          <a:p>
            <a:pPr>
              <a:defRPr/>
            </a:pPr>
            <a:r>
              <a:rPr lang="ru-RU" altLang="ru-RU" b="1" dirty="0" smtClean="0"/>
              <a:t>Представляем линию по НАГЛЯДНОЙ ГЕОМЕТРИИ Валентины Алексеевны </a:t>
            </a:r>
            <a:r>
              <a:rPr lang="ru-RU" altLang="ru-RU" b="1" dirty="0" err="1" smtClean="0"/>
              <a:t>Панчищиной</a:t>
            </a:r>
            <a:r>
              <a:rPr lang="ru-RU" altLang="ru-RU" b="0" dirty="0" smtClean="0"/>
              <a:t>.</a:t>
            </a:r>
          </a:p>
          <a:p>
            <a:pPr>
              <a:defRPr/>
            </a:pPr>
            <a:r>
              <a:rPr lang="ru-RU" b="0" dirty="0" smtClean="0"/>
              <a:t>Это пособие </a:t>
            </a:r>
            <a:r>
              <a:rPr lang="ru-RU" dirty="0" smtClean="0"/>
              <a:t>предназначено для усиления геометрической составляющей по математике и подходит к любому УМК 5-6 классов. Учитель может использовать это пособие для организации факультативных</a:t>
            </a:r>
            <a:r>
              <a:rPr lang="ru-RU" baseline="0" dirty="0" smtClean="0"/>
              <a:t> и кружковых занятий.</a:t>
            </a:r>
          </a:p>
          <a:p>
            <a:pPr>
              <a:defRPr/>
            </a:pPr>
            <a:r>
              <a:rPr lang="ru-RU" altLang="ru-RU" b="1" dirty="0" smtClean="0"/>
              <a:t>Следующей </a:t>
            </a:r>
            <a:r>
              <a:rPr lang="ru-RU" altLang="ru-RU" dirty="0" smtClean="0"/>
              <a:t>представим </a:t>
            </a:r>
            <a:r>
              <a:rPr lang="ru-RU" altLang="ru-RU" b="1" dirty="0" smtClean="0"/>
              <a:t>линию по НАГЛЯДНОЙ ГЕОМЕТРИИ Татьяны Георгиевны </a:t>
            </a:r>
            <a:r>
              <a:rPr lang="ru-RU" altLang="ru-RU" b="1" dirty="0" err="1" smtClean="0"/>
              <a:t>Ходот</a:t>
            </a:r>
            <a:endParaRPr lang="ru-RU" altLang="ru-RU" b="1" dirty="0" smtClean="0"/>
          </a:p>
          <a:p>
            <a:pPr>
              <a:defRPr/>
            </a:pPr>
            <a:r>
              <a:rPr lang="ru-RU" b="0" dirty="0" smtClean="0">
                <a:latin typeface="+mn-lt"/>
              </a:rPr>
              <a:t>Она</a:t>
            </a:r>
            <a:r>
              <a:rPr lang="ru-RU" b="1" dirty="0" smtClean="0">
                <a:latin typeface="+mn-lt"/>
              </a:rPr>
              <a:t> </a:t>
            </a:r>
            <a:r>
              <a:rPr lang="ru-RU" dirty="0" smtClean="0">
                <a:latin typeface="+mn-lt"/>
              </a:rPr>
              <a:t>представляет собой курс, который логично вписывается в структуру непрерывного геометрического образования детей. Используя</a:t>
            </a:r>
            <a:r>
              <a:rPr lang="ru-RU" baseline="0" dirty="0" smtClean="0">
                <a:latin typeface="+mn-lt"/>
              </a:rPr>
              <a:t> это пособие учителю уже в 5 классе легко будет </a:t>
            </a:r>
            <a:r>
              <a:rPr lang="ru-RU" dirty="0" smtClean="0">
                <a:latin typeface="+mn-lt"/>
              </a:rPr>
              <a:t>создать у учащихся общую картину что такое геометрия, ее применение в жизненных</a:t>
            </a:r>
            <a:r>
              <a:rPr lang="ru-RU" baseline="0" dirty="0" smtClean="0">
                <a:latin typeface="+mn-lt"/>
              </a:rPr>
              <a:t> ситуациях.</a:t>
            </a:r>
            <a:r>
              <a:rPr lang="ru-RU" dirty="0" smtClean="0">
                <a:latin typeface="+mn-lt"/>
              </a:rPr>
              <a:t>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Наглядная геометрия хорошо дополняет материал действующих учебников по математике для 5-6 классов и используется в связке с ними. </a:t>
            </a:r>
          </a:p>
          <a:p>
            <a:pPr>
              <a:defRPr/>
            </a:pPr>
            <a:r>
              <a:rPr lang="ru-RU" dirty="0" smtClean="0">
                <a:latin typeface="+mn-lt"/>
              </a:rPr>
              <a:t>В </a:t>
            </a:r>
            <a:r>
              <a:rPr lang="ru-RU" b="1" dirty="0" smtClean="0">
                <a:latin typeface="+mn-lt"/>
              </a:rPr>
              <a:t>книге для учителя</a:t>
            </a:r>
            <a:r>
              <a:rPr lang="ru-RU" dirty="0" smtClean="0">
                <a:latin typeface="+mn-lt"/>
              </a:rPr>
              <a:t> даны методические рекомендации по изучению курса, варианты самостоятельных и контрольных работ, геометрические экскурсии.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Следующий комплект, о котором мы Вам расскажем – это  УМК Г.В. Дорофеева «Математика» 5-6 </a:t>
            </a:r>
            <a:r>
              <a:rPr lang="ru-RU" dirty="0" err="1" smtClean="0"/>
              <a:t>кл</a:t>
            </a:r>
            <a:r>
              <a:rPr lang="ru-RU" dirty="0" smtClean="0"/>
              <a:t>.  Данный УМК был взят за основу при создании УМК «Сферы». </a:t>
            </a:r>
          </a:p>
          <a:p>
            <a:r>
              <a:rPr lang="ru-RU" dirty="0" smtClean="0"/>
              <a:t>Комплект состоит из:</a:t>
            </a:r>
          </a:p>
          <a:p>
            <a:r>
              <a:rPr lang="ru-RU" dirty="0" smtClean="0"/>
              <a:t>Рабочая программа</a:t>
            </a:r>
          </a:p>
          <a:p>
            <a:r>
              <a:rPr lang="ru-RU" dirty="0" err="1" smtClean="0"/>
              <a:t>Учеьник</a:t>
            </a:r>
            <a:endParaRPr lang="ru-RU" dirty="0" smtClean="0"/>
          </a:p>
          <a:p>
            <a:r>
              <a:rPr lang="ru-RU" dirty="0" smtClean="0"/>
              <a:t>Рабочая тетрадь</a:t>
            </a:r>
          </a:p>
          <a:p>
            <a:r>
              <a:rPr lang="ru-RU" dirty="0" smtClean="0"/>
              <a:t>Дидактические материалы</a:t>
            </a:r>
          </a:p>
          <a:p>
            <a:r>
              <a:rPr lang="ru-RU" dirty="0" smtClean="0"/>
              <a:t>Тематические тесты</a:t>
            </a:r>
          </a:p>
          <a:p>
            <a:r>
              <a:rPr lang="ru-RU" dirty="0" smtClean="0"/>
              <a:t>Контрольные работы</a:t>
            </a:r>
          </a:p>
          <a:p>
            <a:r>
              <a:rPr lang="ru-RU" dirty="0" smtClean="0"/>
              <a:t>Устные</a:t>
            </a:r>
            <a:r>
              <a:rPr lang="ru-RU" baseline="0" dirty="0" smtClean="0"/>
              <a:t> упражнения</a:t>
            </a:r>
          </a:p>
          <a:p>
            <a:r>
              <a:rPr lang="ru-RU" baseline="0" dirty="0" smtClean="0"/>
              <a:t>Методические рекомендации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Вырабатывается стратегия  поисковой деятельности</a:t>
            </a:r>
          </a:p>
          <a:p>
            <a:r>
              <a:rPr lang="ru-RU" dirty="0" smtClean="0"/>
              <a:t>Наличие в задаче условий, которые могут</a:t>
            </a:r>
          </a:p>
          <a:p>
            <a:r>
              <a:rPr lang="ru-RU" dirty="0" smtClean="0"/>
              <a:t>привести к неформализованным действиям, </a:t>
            </a:r>
            <a:r>
              <a:rPr lang="ru-RU" dirty="0" err="1" smtClean="0"/>
              <a:t>яв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ляется</a:t>
            </a:r>
            <a:r>
              <a:rPr lang="ru-RU" dirty="0" smtClean="0"/>
              <a:t> характеристическим признаком </a:t>
            </a:r>
            <a:r>
              <a:rPr lang="ru-RU" dirty="0" err="1" smtClean="0"/>
              <a:t>исследо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вательской</a:t>
            </a:r>
            <a:r>
              <a:rPr lang="ru-RU" dirty="0" smtClean="0"/>
              <a:t> задачи. Именно </a:t>
            </a:r>
            <a:r>
              <a:rPr lang="ru-RU" dirty="0" err="1" smtClean="0"/>
              <a:t>неформализуемые</a:t>
            </a:r>
            <a:endParaRPr lang="ru-RU" dirty="0" smtClean="0"/>
          </a:p>
          <a:p>
            <a:r>
              <a:rPr lang="ru-RU" dirty="0" smtClean="0"/>
              <a:t>действия побуждают ребенка к активной мысли-</a:t>
            </a:r>
          </a:p>
          <a:p>
            <a:r>
              <a:rPr lang="ru-RU" dirty="0" smtClean="0"/>
              <a:t>тельной деятельности, в результате которой у</a:t>
            </a:r>
          </a:p>
          <a:p>
            <a:r>
              <a:rPr lang="ru-RU" dirty="0" smtClean="0"/>
              <a:t>него формируются УУД, что в свою очередь </a:t>
            </a:r>
            <a:r>
              <a:rPr lang="ru-RU" dirty="0" err="1" smtClean="0"/>
              <a:t>спо</a:t>
            </a:r>
            <a:r>
              <a:rPr lang="ru-RU" dirty="0" smtClean="0"/>
              <a:t>-</a:t>
            </a:r>
          </a:p>
          <a:p>
            <a:r>
              <a:rPr lang="ru-RU" dirty="0" err="1" smtClean="0"/>
              <a:t>собствует</a:t>
            </a:r>
            <a:r>
              <a:rPr lang="ru-RU" dirty="0" smtClean="0"/>
              <a:t> всестороннему развитию личности</a:t>
            </a:r>
          </a:p>
          <a:p>
            <a:r>
              <a:rPr lang="ru-RU" dirty="0" smtClean="0"/>
              <a:t>школьника.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1F1C-B7A5-4600-9631-6EC92CC0F7E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010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Рабочие тетради </a:t>
            </a:r>
            <a:r>
              <a:rPr lang="ru-RU" dirty="0" smtClean="0"/>
              <a:t>применяются с целью создания материальной основы при введение нового знания, для формирования первичных навыков. Особенно</a:t>
            </a:r>
            <a:r>
              <a:rPr lang="ru-RU" baseline="0" dirty="0" smtClean="0"/>
              <a:t> эффективно применение этого пособия при изучении геометрического материала за счет возможности предъявления заданий, направленных на организацию разнообразной практической деятельности учащихся.</a:t>
            </a:r>
          </a:p>
          <a:p>
            <a:r>
              <a:rPr lang="ru-RU" b="1" dirty="0" smtClean="0"/>
              <a:t>Д</a:t>
            </a:r>
            <a:r>
              <a:rPr lang="ru-RU" b="1" baseline="0" dirty="0" smtClean="0"/>
              <a:t>идактические материалы </a:t>
            </a:r>
            <a:r>
              <a:rPr lang="ru-RU" baseline="0" dirty="0" smtClean="0"/>
              <a:t> предназначены для организации самостоятельной работы учащихся, применяются на этапах отработки важнейших умений с целью дифференциации и индивидуализации учебного процесса.</a:t>
            </a:r>
          </a:p>
          <a:p>
            <a:r>
              <a:rPr lang="ru-RU" b="1" baseline="0" dirty="0" smtClean="0"/>
              <a:t>Тематические тесты </a:t>
            </a:r>
            <a:r>
              <a:rPr lang="ru-RU" baseline="0" dirty="0" smtClean="0"/>
              <a:t>предназначены для организации текущего оперативного контроля при изучении курса, позволяющего учителю диагностировать работу учеников и при необходимости провести работу корректирующего характера.</a:t>
            </a:r>
          </a:p>
          <a:p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Устные упражнения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(пособие для учителя) содержат задания по каждой теме курса, а также задания для повторения изученного и подготовки к изучению следующей темы.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помогут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учителю в овладении идеологией и основными методическими идеями курса, облегчает ежедневную работу по подготовке к урокам.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Математика. Контрольные работы. 5 класс</a:t>
            </a:r>
            <a:r>
              <a:rPr lang="ru-R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содержит 4 варианта контрольных работ по курсу математики 5 класса. Каждая работа содержит задания трёх уровней, обозначенные специальными значками, помогающими понять предъявляемые требования к усвоению материала. На обороте страницы с текстом каждого варианта приведена сопроводительная страничка для самоконтроля, помогающая учащимся осознанно и целенаправленно подходить к процессу обучения.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Адресована учителям математики, преподающим по учебнику «Математика. 5 класс» под редакцией Г. В. Дорофеева, И. Ф. </a:t>
            </a:r>
            <a:r>
              <a:rPr lang="ru-R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Шарыгина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школьникам и их родителям.</a:t>
            </a:r>
          </a:p>
          <a:p>
            <a:endParaRPr lang="ru-RU" b="1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Следующий комплект, о котором мы поговорим – это УМК С.М. Никольского «Математика» 5-6 </a:t>
            </a:r>
            <a:r>
              <a:rPr lang="ru-RU" dirty="0" err="1" smtClean="0"/>
              <a:t>кл</a:t>
            </a:r>
            <a:r>
              <a:rPr lang="ru-RU" dirty="0" smtClean="0"/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Учебники доработаны в соответствии с ФГОС ООО. Данный УМК лучше всего использовать в классах для мотивированных учеников.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состоит из: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с электронным приложением (5-6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Сборник задач на смекалку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1031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Электронное приложение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учебнику 5 и 6 классов включает сведения из истории предмета, биографии ученых, занимательные задания, решения задач и указания к решениям, тренажеры, тесты и др.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 тетрадях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собраны тренировочные упражнения, которые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помогут учащимся легко и быстро усвоить новый материал. В них вошли также и занимательные задачи, и задачи исторического характера.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самостоятельные работы разного уровня сложности в нескольких вариантах. Их можно использовать и для проверки знаний и умений учащихся, и как задания для индивидуальной работы с наиболее заинтересованными учениками.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тестовые задания по всем разделам учебников. Каждый тест состоит из 5 заданий с выбором ответа. Количество верных ответов и определяет отметку.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методических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рекомендациях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содержатся материалы, помогающие учителю в организации учебного процесса, проведении самостоятельных и контрольных работ. В них разобраны решения наиболее трудных задач, указаны пути преодоления типичных затруднений учащихся, возникающих при изучении отдельных тем.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книгу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«Задачи на смекалку»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частью учебно-методического комплекта по математике авторов С. М. Никольского и др. В неё включены разнообразные задачи, направленные на развитие логического мышления, умения применять полученные знания в различных ситуациях. В сборнике имеются и задачи, посвящённые фокусам и головоломкам, секрет которых должны раскрыть учащиеся. Обсуждение решений этих задач способствует обобщению полученных знаний, учит сотрудничеству со сверстниками и старшими. 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1031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 поговорим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 учебниках для основной школы по алгебре.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Начнем с УМК Макарычева Ю.Н.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Этот учебник давно существует на рынке, прошел не одно переиздание и примерно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 учителей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работают по этому УМК.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состоит из: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с электронным приложением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для учителя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доработан.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учебниках усилена прикладная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межпредметная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направленность курса алгебры,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увеличено число задач на работу с формулами, добавлены задачи на смеси и сплавы.</a:t>
            </a:r>
          </a:p>
          <a:p>
            <a:r>
              <a:rPr lang="ru-RU" dirty="0" smtClean="0"/>
              <a:t>В учебник введены </a:t>
            </a:r>
            <a:r>
              <a:rPr lang="ru-RU" baseline="0" dirty="0" smtClean="0"/>
              <a:t>з</a:t>
            </a:r>
            <a:r>
              <a:rPr lang="ru-RU" dirty="0" smtClean="0"/>
              <a:t>адания</a:t>
            </a:r>
            <a:r>
              <a:rPr lang="ru-RU" baseline="0" dirty="0" smtClean="0"/>
              <a:t> для </a:t>
            </a:r>
            <a:r>
              <a:rPr lang="ru-RU" dirty="0" smtClean="0"/>
              <a:t>работы в парах</a:t>
            </a:r>
            <a:r>
              <a:rPr lang="ru-RU" baseline="0" dirty="0" smtClean="0"/>
              <a:t> и </a:t>
            </a:r>
            <a:r>
              <a:rPr lang="ru-RU" dirty="0" smtClean="0"/>
              <a:t>задачи</a:t>
            </a:r>
            <a:r>
              <a:rPr lang="ru-RU" baseline="0" dirty="0" smtClean="0"/>
              <a:t>-исследования. Все это поможет учителю на уроках математики реализовать стандарт нового поколения в ходе формирования универсальных учебных действий (УУД).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Алгебра. 9 класс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является заключительной частью трёхлетнего курса алгебры для общеобразовательных школ. Новое издание учебника дополнено и переработано.  Его математическое содержание позволяет достичь планируемых результатов обучения, предусмотренных ФГОС.  В задачный материал включены новые по форме задания: задания для работы в парах и задачи-исследования. В конце учебника приводится список литературы, дополняющей его.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281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Электронные приложения </a:t>
            </a:r>
            <a:r>
              <a:rPr lang="ru-RU" dirty="0" smtClean="0"/>
              <a:t>к</a:t>
            </a:r>
            <a:r>
              <a:rPr lang="ru-RU" baseline="0" dirty="0" smtClean="0"/>
              <a:t> учебникам включают сведения из истории предмета, биографии ученых, решения задач и указания к решениям, тренажеры, тесты и др.</a:t>
            </a:r>
          </a:p>
          <a:p>
            <a:r>
              <a:rPr lang="ru-RU" b="1" dirty="0" smtClean="0"/>
              <a:t>Рабочие тетради </a:t>
            </a:r>
            <a:r>
              <a:rPr lang="ru-RU" dirty="0" smtClean="0"/>
              <a:t>представляют широкие</a:t>
            </a:r>
            <a:r>
              <a:rPr lang="ru-RU" baseline="0" dirty="0" smtClean="0"/>
              <a:t> возможности для организации учащихся в классе и дома. Каждая работа в них состоит из двух разделов. В первом разделе содержатся несложные задания, а во втором – более сложные задания.</a:t>
            </a:r>
          </a:p>
          <a:p>
            <a:r>
              <a:rPr lang="ru-RU" b="1" dirty="0" smtClean="0"/>
              <a:t>Тематические тесты </a:t>
            </a:r>
            <a:r>
              <a:rPr lang="ru-RU" dirty="0" smtClean="0"/>
              <a:t>помогут учителю в организации текущего контроля и подготовке учащихся к аттестации. Формулировки многих заданий в пособиях, форма и предъявления</a:t>
            </a:r>
            <a:r>
              <a:rPr lang="ru-RU" baseline="0" dirty="0" smtClean="0"/>
              <a:t> идентичны тем, которые даются в сборниках для государственной итоговой аттестации по алгебре в 9 классе.</a:t>
            </a:r>
          </a:p>
          <a:p>
            <a:r>
              <a:rPr lang="ru-RU" b="1" dirty="0" smtClean="0"/>
              <a:t>Пособия «Уроки алгебры» </a:t>
            </a:r>
            <a:r>
              <a:rPr lang="ru-RU" dirty="0" smtClean="0"/>
              <a:t>содержат различные варианты</a:t>
            </a:r>
            <a:r>
              <a:rPr lang="ru-RU" baseline="0" dirty="0" smtClean="0"/>
              <a:t> примерного тематического планирования, рекомендации по отбору материала к уроку. Кроме того, в них приведены тексты устных упражнений, уроков заключительного повторения, самостоятельных и контрольных работ, а также список пособий в помощь учителю.</a:t>
            </a:r>
          </a:p>
          <a:p>
            <a:r>
              <a:rPr lang="ru-RU" baseline="0" dirty="0" smtClean="0"/>
              <a:t>В </a:t>
            </a:r>
            <a:r>
              <a:rPr lang="ru-RU" b="1" baseline="0" dirty="0" smtClean="0"/>
              <a:t>методических рекомендациях </a:t>
            </a:r>
            <a:r>
              <a:rPr lang="ru-RU" baseline="0" dirty="0" smtClean="0"/>
              <a:t>приводятся основные цели изучения материала, характеристика основных видов деятельности учащихся, методические комментарии к теоретической части учебника. В пособии даются также указания к упражнениям из учебника и рабочей тетради. Подробно разбираются приемы решения упражнений из пунктов рубрики «Для тех, кто хочет знать больше» из раздела «Задачи повышенной сложности». Завершает пособие «Примерное планирование учебного материала», в котором указано время, отводимое на изучение каждого параграфа, и место контрольных работ.</a:t>
            </a:r>
          </a:p>
          <a:p>
            <a:pPr fontAlgn="ctr"/>
            <a:r>
              <a:rPr lang="ru-RU" u="sng" baseline="0" dirty="0" smtClean="0"/>
              <a:t>В пособии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Алгебра. Методические рекомендации.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класс. даются рекомендации для учителей, представленные в виде отдельных глав и параграфов, названия которых дублируют соответствующие названия в учебнике. В каждом параграфе указано число часов, отводимых на изучение входящих в него пунктов. В параграфах выделяются следующие рубрики: «Содержание материала», «Основная цель», «Характеристика основных видов деятельности учащихся», «Методический комментарий». Даются указания к упражнениям из учебника и рабочей тетради. Подробно разбираются приёмы решения упражнений из пунктов под рубрикой «Для тех, кто хочет знать больше», а также из раздела «Задачи повышенной трудности».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пособии содержатся тексты контрольных работ и тест для итогового зачёта. Завершает пособие «Примерное планирование учебного материала», в котором указано время, отводимое на изучение каждого параграфа, и место контрольных работ по курсу алгебры 7 класса.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28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34965" y="4705352"/>
            <a:ext cx="6276976" cy="48561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r>
              <a:rPr lang="ru-RU" sz="800" b="1" dirty="0"/>
              <a:t>Примерная ООП:</a:t>
            </a:r>
          </a:p>
          <a:p>
            <a:r>
              <a:rPr lang="ru-RU" sz="800" dirty="0"/>
              <a:t>Среди </a:t>
            </a:r>
            <a:r>
              <a:rPr lang="ru-RU" sz="800" b="1" dirty="0"/>
              <a:t>основных задач </a:t>
            </a:r>
            <a:r>
              <a:rPr lang="ru-RU" sz="800" dirty="0"/>
              <a:t>ООП: </a:t>
            </a:r>
            <a:r>
              <a:rPr lang="ru-RU" sz="800" b="1" dirty="0"/>
              <a:t>организация</a:t>
            </a:r>
            <a:r>
              <a:rPr lang="ru-RU" sz="800" dirty="0"/>
              <a:t> </a:t>
            </a:r>
            <a:r>
              <a:rPr lang="ru-RU" sz="800" b="1" dirty="0"/>
              <a:t>проектной и учебно-исследовательской деятельности</a:t>
            </a:r>
            <a:r>
              <a:rPr lang="ru-RU" sz="800" dirty="0"/>
              <a:t>.</a:t>
            </a:r>
          </a:p>
          <a:p>
            <a:r>
              <a:rPr lang="ru-RU" sz="800" dirty="0"/>
              <a:t>На уровне ООО устанавливаются </a:t>
            </a:r>
            <a:r>
              <a:rPr lang="ru-RU" sz="800" b="1" dirty="0"/>
              <a:t>результаты освоения</a:t>
            </a:r>
            <a:r>
              <a:rPr lang="ru-RU" sz="800" dirty="0"/>
              <a:t> четырех междисциплинарных учебных программ, среди них – «</a:t>
            </a:r>
            <a:r>
              <a:rPr lang="ru-RU" sz="800" b="1" dirty="0"/>
              <a:t>Основы учебно-исследовательской и проектной деятельности</a:t>
            </a:r>
            <a:r>
              <a:rPr lang="ru-RU" sz="800" dirty="0"/>
              <a:t>».</a:t>
            </a:r>
          </a:p>
          <a:p>
            <a:pPr algn="l"/>
            <a:endParaRPr lang="ru-RU" sz="800" b="1" dirty="0"/>
          </a:p>
          <a:p>
            <a:pPr algn="l"/>
            <a:r>
              <a:rPr lang="ru-RU" sz="800" b="1" dirty="0"/>
              <a:t>Педагогические мастерские: инновационные технологии на уроках литературы. Предлагаемые в книге методические разработки уроков созданы в особом жанре «педагогических мастерских».</a:t>
            </a:r>
            <a:r>
              <a:rPr lang="ru-RU" sz="800" dirty="0"/>
              <a:t> Знакомая учителям технология, изучаемая ныне во всех  педагогических вузах, требует от учителя не только знания детской психологии, владения методикой русского языка и литературы,  но и  воображения, изобретательности. Методика «педагогических мастерских» позволяет провести занятия содержательно и оригинально в соответствии с требованиями образовательных стандартов.  В книгу включены уроки по творчеству Фонвизина и Гоголя, Л. Толстого и Шекспира, Горького и Высоцкого, Шаламова и других авторов.</a:t>
            </a:r>
          </a:p>
          <a:p>
            <a:pPr algn="l"/>
            <a:r>
              <a:rPr lang="ru-RU" sz="800" dirty="0"/>
              <a:t>«Педагогические мастерские» учителя литературы направляют учеников к учебно-исследовательской деятельности и помогают им готовиться к ЕГЭ не только по литературе, но и по русскому языку, позволяют развивать детское творчество, самостоятельное мышление, коммуникативные навыки при изучении школьной программы.</a:t>
            </a:r>
          </a:p>
          <a:p>
            <a:pPr algn="l"/>
            <a:r>
              <a:rPr lang="ru-RU" sz="800" dirty="0"/>
              <a:t>В книге обстоятельно раскрыто  содержание понятия </a:t>
            </a:r>
            <a:r>
              <a:rPr lang="ru-RU" sz="800" b="1" dirty="0"/>
              <a:t>«проектная деятельность» применительно к предмету «Литература» </a:t>
            </a:r>
            <a:r>
              <a:rPr lang="ru-RU" sz="800" dirty="0"/>
              <a:t>с опорой на научные исследования по философии, психологии и педагогике; предложена классификация проектов по литературе и дана их общая характеристика; научно обоснована педагогическая целесообразность и методика использования проектной деятельности в литературном образовании; описан алгоритм работы школьника над проектом по литературе, его подготовки и реализации и др.</a:t>
            </a:r>
          </a:p>
          <a:p>
            <a:pPr algn="l"/>
            <a:r>
              <a:rPr lang="ru-RU" sz="800" dirty="0"/>
              <a:t>Предложенный авторами алгоритм технологии подготовки и реализации проекта поможет учащимся и их руководителям качественно подготовить исследовательский проект и предусмотреть условия его успешной реализации.</a:t>
            </a:r>
          </a:p>
          <a:p>
            <a:pPr algn="l"/>
            <a:r>
              <a:rPr lang="ru-RU" sz="800" dirty="0"/>
              <a:t>Книга имеет практическую направленность и  предназначена для учителей, использующих в школьной практике инновационные технологии обучения.</a:t>
            </a:r>
          </a:p>
          <a:p>
            <a:pPr algn="l"/>
            <a:r>
              <a:rPr lang="ru-RU" sz="800" dirty="0"/>
              <a:t>Задача книги – на основе проектной  деятельности научить старшеклассников активно применять полученные знания в различных профессиональных сферах деятельности.</a:t>
            </a:r>
          </a:p>
          <a:p>
            <a:pPr algn="l"/>
            <a:endParaRPr lang="ru-RU" sz="800" dirty="0"/>
          </a:p>
          <a:p>
            <a:r>
              <a:rPr lang="ru-RU" sz="700" b="1" dirty="0"/>
              <a:t> </a:t>
            </a:r>
            <a:endParaRPr lang="ru-RU" b="1" dirty="0"/>
          </a:p>
          <a:p>
            <a:r>
              <a:rPr lang="ru-RU" b="1" dirty="0"/>
              <a:t>Учим успешному чтению. Рекомендации учителю. 5</a:t>
            </a:r>
            <a:r>
              <a:rPr lang="en-US" b="1" dirty="0"/>
              <a:t>–</a:t>
            </a:r>
            <a:r>
              <a:rPr lang="ru-RU" b="1" dirty="0"/>
              <a:t>6 классы</a:t>
            </a:r>
          </a:p>
          <a:p>
            <a:r>
              <a:rPr lang="ru-RU" dirty="0"/>
              <a:t>Пособие содержит методические рекомендации по организации годовых проектов «Книжное дерево моей семьи» для 5 класса и «Время открытий» для 6 класса. Проекты предполагают активное использование социально-педагогических технологий приобщения к чтению современных школьников. Авторы представляют простые диагностические методики, позволяющие зафиксировать индивидуальный прогресс ученика. Книга адресуется учителям, работающим с учащимися 5 – 6 классов общеобразовательных организаций. </a:t>
            </a:r>
          </a:p>
          <a:p>
            <a:r>
              <a:rPr lang="ru-RU" dirty="0"/>
              <a:t>Рабочая тетрадь «Время открытий» продолжает серию «Учимся успешному чтению. Портфель читателя» для 1, 2, 3, 4, 5 классов. </a:t>
            </a:r>
          </a:p>
          <a:p>
            <a:r>
              <a:rPr lang="ru-RU" dirty="0"/>
              <a:t>Дидактический материал для учащихся 6 классов и их родителей включает творческие, исследовательские задания для формирования читательской компетенции и освоения опыта исследовательской и проектной культуры. Подготовка и выполнение коллективного творческого проекта «Большая энциклопедия шестиклассника» становится полем для интеграции всех общеобразовательных предметов и содержанием совместной работы класса. </a:t>
            </a:r>
            <a:endParaRPr lang="ru-RU" b="0" dirty="0" smtClean="0"/>
          </a:p>
          <a:p>
            <a:pPr defTabSz="907995">
              <a:defRPr/>
            </a:pPr>
            <a:r>
              <a:rPr lang="ru-RU" sz="800" b="1" dirty="0"/>
              <a:t>Проектная деятельность школьников в разновозрастных группах.</a:t>
            </a:r>
            <a:r>
              <a:rPr lang="ru-RU" sz="800" dirty="0"/>
              <a:t> В книге рассматриваются особенности реализации Федеральных государственных образовательных стандартов начального и основного общего образования при организации </a:t>
            </a:r>
            <a:r>
              <a:rPr lang="ru-RU" sz="800" b="1" dirty="0"/>
              <a:t>проектной деятельности в разновозрастных группах</a:t>
            </a:r>
            <a:r>
              <a:rPr lang="ru-RU" sz="800" dirty="0"/>
              <a:t>. Даётся характеристика проектной деятельности учащихся, проектов, которые они могут выполнять, и описание опыта выполнения индивидуальных, групповых и общешкольных проектов в сельских общеобразовательных организациях.</a:t>
            </a:r>
          </a:p>
          <a:p>
            <a:pPr defTabSz="907995">
              <a:defRPr/>
            </a:pPr>
            <a:r>
              <a:rPr lang="ru-RU" sz="800" dirty="0"/>
              <a:t>Пособие адресовано педагогам, руководителям общеобразовательных организаций, методистам.</a:t>
            </a:r>
            <a:endParaRPr lang="ru-RU" sz="700" dirty="0"/>
          </a:p>
        </p:txBody>
      </p:sp>
      <p:sp>
        <p:nvSpPr>
          <p:cNvPr id="1259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8FD3CB-1152-4A21-B8A3-4AAC4229260C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 поговорим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 Г.В. Дорофеева.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состоит из: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Контрольные работы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для учителя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рекомендации.</a:t>
            </a:r>
          </a:p>
          <a:p>
            <a:pPr fontAlgn="ctr"/>
            <a:endParaRPr lang="ru-RU" sz="1200" u="sng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ctr"/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Учебники </a:t>
            </a:r>
            <a:r>
              <a:rPr lang="ru-R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Алгебра 8 и 9 классы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доработаны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ФГОС основного общего образования. Доработка коснулась как содержания, так и структуры учебника. Учебный текст каждого пункта разбивается на смысловые фрагменты специальными знаками и завершается вопросами, позволяющими проверить, как понято прочитанное. Система упражнений делится на две группы сложности. В заданиях c помощью заголовков обозначены такие виды деятельности, как анализ информации, наблюдение и эксперимент, конструирование алгоритмов, поиск закономерностей, исследование и т. д. Всё это позволяет учащимся активно и осознанно овладевать универсальными учебными действиями при выполнении упражнений.</a:t>
            </a:r>
          </a:p>
          <a:p>
            <a:pPr fontAlgn="ctr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глава завершается разделом «Чему вы научились», включающим рубрики «Это надо знать (основные теоретические сведения)», «Это надо уметь (обязательные результаты обучения)» и «Проверьте себя (тест)», и помогающим ученику проверить себя на базовом уровне и оценить возможность выполнения более сложных заданий.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Учебники выходит в современном оформлении.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281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Понятие «исследовательская деятельность школьников» – использование педагогами определенных форм и методов работы, способствующих развитию исследовательских умений учащихся. К ним мы относим: </a:t>
            </a:r>
          </a:p>
          <a:p>
            <a:r>
              <a:rPr lang="ru-RU" dirty="0" smtClean="0"/>
              <a:t>умение видеть проблемы; </a:t>
            </a:r>
          </a:p>
          <a:p>
            <a:r>
              <a:rPr lang="ru-RU" dirty="0" smtClean="0"/>
              <a:t>умение задавать вопросы; </a:t>
            </a:r>
          </a:p>
          <a:p>
            <a:r>
              <a:rPr lang="ru-RU" dirty="0" smtClean="0"/>
              <a:t>умение выдвигать гипотезы;</a:t>
            </a:r>
          </a:p>
          <a:p>
            <a:r>
              <a:rPr lang="ru-RU" dirty="0" smtClean="0"/>
              <a:t>умение давать определение понятиям;</a:t>
            </a:r>
          </a:p>
          <a:p>
            <a:r>
              <a:rPr lang="ru-RU" dirty="0" smtClean="0"/>
              <a:t>умение классифицировать; </a:t>
            </a:r>
          </a:p>
          <a:p>
            <a:r>
              <a:rPr lang="ru-RU" dirty="0" smtClean="0"/>
              <a:t>умение наблюдать; </a:t>
            </a:r>
          </a:p>
          <a:p>
            <a:r>
              <a:rPr lang="ru-RU" dirty="0" smtClean="0"/>
              <a:t>умение проводить эксперименты; </a:t>
            </a:r>
          </a:p>
          <a:p>
            <a:r>
              <a:rPr lang="ru-RU" dirty="0" smtClean="0"/>
              <a:t>умение делать выводы и умозаключения;</a:t>
            </a:r>
          </a:p>
          <a:p>
            <a:r>
              <a:rPr lang="ru-RU" dirty="0" smtClean="0"/>
              <a:t>умение структурировать материал;</a:t>
            </a:r>
          </a:p>
          <a:p>
            <a:r>
              <a:rPr lang="ru-RU" dirty="0" smtClean="0"/>
              <a:t>умение доказывать и защищать свои идеи.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1F1C-B7A5-4600-9631-6EC92CC0F7E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7986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Планирование своей деятельности и контроль за работой собственно-</a:t>
            </a:r>
          </a:p>
          <a:p>
            <a:r>
              <a:rPr lang="ru-RU" dirty="0" err="1" smtClean="0"/>
              <a:t>го</a:t>
            </a:r>
            <a:r>
              <a:rPr lang="ru-RU" dirty="0" smtClean="0"/>
              <a:t> ума – одно из важнейших условий повышения качества обучения.</a:t>
            </a:r>
          </a:p>
          <a:p>
            <a:r>
              <a:rPr lang="ru-RU" dirty="0" smtClean="0"/>
              <a:t>История науки помогает проследить, как возникали и развивались </a:t>
            </a:r>
            <a:r>
              <a:rPr lang="ru-RU" dirty="0" err="1" smtClean="0"/>
              <a:t>алго</a:t>
            </a:r>
            <a:r>
              <a:rPr lang="ru-RU" dirty="0" smtClean="0"/>
              <a:t>-</a:t>
            </a:r>
          </a:p>
          <a:p>
            <a:r>
              <a:rPr lang="ru-RU" dirty="0" smtClean="0"/>
              <a:t>ритмы решения тех или иных проблем, возникавших на их пути к новым</a:t>
            </a:r>
          </a:p>
          <a:p>
            <a:r>
              <a:rPr lang="ru-RU" dirty="0" smtClean="0"/>
              <a:t>открытиям, как осуществлялся анализ проблемы, какие ошибки при</a:t>
            </a:r>
          </a:p>
          <a:p>
            <a:r>
              <a:rPr lang="ru-RU" dirty="0" smtClean="0"/>
              <a:t>этом допускались. Таким образом, включение в урок элементов истории математики</a:t>
            </a:r>
          </a:p>
          <a:p>
            <a:r>
              <a:rPr lang="ru-RU" dirty="0" smtClean="0"/>
              <a:t>создает «пространство поиска» решения проблемы, сложившейся исто-</a:t>
            </a:r>
          </a:p>
          <a:p>
            <a:r>
              <a:rPr lang="ru-RU" dirty="0" err="1" smtClean="0"/>
              <a:t>рически</a:t>
            </a:r>
            <a:r>
              <a:rPr lang="ru-RU" dirty="0" smtClean="0"/>
              <a:t>, обеспечивает возможность понимания проблемы. Такие учеб-</a:t>
            </a:r>
          </a:p>
          <a:p>
            <a:r>
              <a:rPr lang="ru-RU" dirty="0" err="1" smtClean="0"/>
              <a:t>ные</a:t>
            </a:r>
            <a:r>
              <a:rPr lang="ru-RU" dirty="0" smtClean="0"/>
              <a:t> материалы могут оказать педагогическую поддержку учащимся в</a:t>
            </a:r>
          </a:p>
          <a:p>
            <a:r>
              <a:rPr lang="ru-RU" dirty="0" smtClean="0"/>
              <a:t>определении целей собственной предстоящей деятельности.</a:t>
            </a:r>
          </a:p>
          <a:p>
            <a:r>
              <a:rPr lang="ru-RU" dirty="0" smtClean="0"/>
              <a:t>Цели предстоящей деятельности могут быть выделены учащимися с</a:t>
            </a:r>
          </a:p>
          <a:p>
            <a:r>
              <a:rPr lang="ru-RU" dirty="0" smtClean="0"/>
              <a:t>помощью типа заданий, которые можно назвать </a:t>
            </a:r>
            <a:r>
              <a:rPr lang="ru-RU" b="1" dirty="0" smtClean="0"/>
              <a:t>«задание – проблема-</a:t>
            </a:r>
          </a:p>
          <a:p>
            <a:r>
              <a:rPr lang="ru-RU" b="1" dirty="0" err="1" smtClean="0"/>
              <a:t>тизация</a:t>
            </a:r>
            <a:r>
              <a:rPr lang="ru-RU" b="1" dirty="0" smtClean="0"/>
              <a:t>». </a:t>
            </a:r>
            <a:r>
              <a:rPr lang="ru-RU" dirty="0" smtClean="0"/>
              <a:t>В них перед школьниками явно не ставится задача определить</a:t>
            </a:r>
          </a:p>
          <a:p>
            <a:r>
              <a:rPr lang="ru-RU" dirty="0" smtClean="0"/>
              <a:t>цель. Задание должно создавать «пространство поиска», обеспечить воз-</a:t>
            </a:r>
          </a:p>
          <a:p>
            <a:r>
              <a:rPr lang="ru-RU" dirty="0" err="1" smtClean="0"/>
              <a:t>можность</a:t>
            </a:r>
            <a:r>
              <a:rPr lang="ru-RU" dirty="0" smtClean="0"/>
              <a:t> понимания проблемы.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D1F1C-B7A5-4600-9631-6EC92CC0F7E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2966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ru-R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Рабочие тетради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наряду с обычными заданиями преимущественно технического характера содержат практические задачи, заимствованные из окружающей жизни. В большинстве упражнений даны образцы правильного их выполнения и оформления.</a:t>
            </a:r>
          </a:p>
          <a:p>
            <a:pPr fontAlgn="ctr"/>
            <a:r>
              <a:rPr lang="ru-R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состоят из обучающих и проверочных работ. Обучающие работы предназначены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организации обучения в текущем учебном процессе и разделены на две части по уровню сложности. Проверочные работы, представленные в двух вариантах, предназначены для текущего оперативного контроля и рассчитаны на 10-15 минут.</a:t>
            </a:r>
          </a:p>
          <a:p>
            <a:pPr fontAlgn="ctr"/>
            <a:r>
              <a:rPr lang="ru-R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 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предназначены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оперативной проверки знаний и умений учащихся, а также для подготовки к итоговой аттестации в 9 классе.</a:t>
            </a:r>
          </a:p>
          <a:p>
            <a:pPr fontAlgn="ctr"/>
            <a:r>
              <a:rPr lang="ru-RU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Контрольные работы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включают тематические зачеты, контрольные работы за два учебных полугодия и тесты по курсу алгебры 7-9 классов. Тематические зачеты состоят из двух частей – обязательной и дополнительной – и даны в четырех вариантах. Итоговые контрольные работы и тесты даны в двух вариантах.</a:t>
            </a:r>
          </a:p>
          <a:p>
            <a:pPr fontAlgn="ctr"/>
            <a:r>
              <a:rPr lang="ru-RU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 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методические комментарии к каждой главе учебника, рекомендации к решению упражнений, примерное распределение материала всех книг комплекта по изучаемым темам.</a:t>
            </a:r>
            <a:endParaRPr lang="ru-RU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3281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Познакомимся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линией УМК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Колягина Ю.М.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является переработанной в соответствии с ФГОС линии Алимова Ш.А.: переработано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дидактическое обрамление каждой главы и параграфа. Это обрамление поможет учителю при построении урока, полностью соответствующего ФГОС (в начале каждой главы и каждого параграфа есть цели и задачи изучения, задачи с практическим содержанием.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Изюминкой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являются темы для исследовательских работ, темы рефератов и дополнительная литература для проведения исследовательских работ).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состоит из: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Работая по этому учебнику учитель сможет подготовить учащихся к изучению математики в старшей школе на профильном и углубленном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уровнях.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Упражнения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рабочих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тетрадей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разделены на три уровня. Первый содержит упражнения для подготовки учащихся к изучению нового материала, второй содержит упражнения, дополняющие упражнения учебника, третий – упражнения для проверки уровня усвоения материала.</a:t>
            </a:r>
          </a:p>
          <a:p>
            <a:pPr lvl="0"/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тесты по всем главам учебника, составленные в четырех вариантах. Предложенные задания учитель может использовать перед контрольными работами для определения уровня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сформированности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знаний и умений учащихся по теме.</a:t>
            </a:r>
          </a:p>
          <a:p>
            <a:pPr lvl="0"/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задания, дополняющие систему упражнений учебника и позволяющие организовать дифференцированную и индивидуальную работу учащихся на всех этапах урока. В главах пособия содержатся материалы к каждому параграфу учебника, а также контрольные или самостоятельные работы по теме. Все задания имеют балловую оценку уровня их сложности и ответы.</a:t>
            </a:r>
          </a:p>
          <a:p>
            <a:pPr lvl="0"/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методических рекомендациях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 обзор основных теоретических идей каждой главы учебника, а также сформулированы предметные,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метапредметные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личностные цели изучения главы. В каждом параграфе даны методические рекомендации по изучению параграфа, планирование уроков с указанием заданий для работы в классе и дома с учетом применения учебно-методического комплекта. Приведены решения сложных упражнений.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Алгебра. Методические рекомендации. 9 класс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окажет практическую помощь учителям, работающим по учебнику «Алгебра. 9 класс» авторов Ю. М. Колягина и др. В ней дан обзор основных теоретических идей, а также сформулированы предметные,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метапредметные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личностные цели изучения каждой главы. В параграфах даны методические рекомендации по изучению и планированию уроков с указанием заданий из учебно-методического комплекта для работы в классе и дома. Приведены решения сложных упражнений. В конце глав даны рекомендации по проведению урока обобщения, а также тематическая контрольная работа.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Познакомимся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линией УМК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Никольского С.М.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входит в серию «МГУ школе» и включают материал как для общеобразовательных классов, так  и с углубленным изучением математики.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состоит из: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Методические рекомендации.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Алгебра. 9 класс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заключительной частью трёхлетнего курса алгебры для общеобразовательных школ. Новое издание учебника дополнено и переработано. Его математическое содержание позволяет достичь планируемых результатов обучения, предусмотренных ФГОС и дать учащимся хорошую подготовку по алгебре в объёме традиционной общеобразовательной программы или программы для классов с углублённым изучением математики. </a:t>
            </a: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учебник добавлен материал по решению задач с помощью формул  простых и сложных процентов, расширен материал о решении неравенств. Дописаны новые параграфы «Описательная статистика», «Комбинаторика» и «Введение в теорию вероятностей». Также добавлены некоторые сведения из истории предмета. В задачный материал включены новые по форме задания под рубриками «Ищем информацию», «Доказываем», «Исследуем», которые помогают ученикам ориентироваться в способах деятельности.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099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Работая по этому учебнику учитель сможет подготовить учащихся к изучению математики в старшей школе на профильном и углубленном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уровнях.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содержат самостоятельные и контрольные работы в четырех вариантах. Уровень сложно заданий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вариантов соответствует требованиям общеобразовательной программы. Уровень сложности заданий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вариантов выше. Эти варианты предназначены для индивидуальной работы с сильными учащимися, а также для классов с углубленным изучением математики.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помогут учителю в организации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текущего контроля и подготовке учащихся к итоговой аттестации. Каждое пособие содержит тематические тесты по важнейшим разделам курса алгебры и итоговый тест. Все тесты даны в четырех вариантах примерно одинаковой трудности.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методических рекомендациях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приведено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примерное тематическое планирование, даны рекомендации по изучению основных тем курса, как в общеобразовательных классах, так и в классах с углубленным изучением математики. Специально выделены рекомендации по работе с текстовыми задачами разных видов.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3099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Линию УМК по ГЕОМЕТРИИ Л. С. АТАНАСЯНА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7–9 КЛАССЫ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ориентирован на самый популярный учебник геометрии, выдержавший более 20 изданий и не потерявший актуальности.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доработан в соответствии с Федеральным государственным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образовательным стандартом основного общего образования.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Добавлены темы рефератов, исследовательские задачи, список рекомендуемой литературы.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выходит в новом формате с более богатым иллюстративным рядом.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состоит из: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для учителя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7802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учебниках ЛИНИИ УМК ГЕОМЕТРИЯ 7-9 А.В. Погорелова 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особое внимание обращается на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логику рассуждений и обоснование решения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 вашем регионе есть школы которые работают по УМК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Погорелова А.В. их постепенно переориентировать на УМК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Бутузова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В.Ф., о котором мы поговорим дальше.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состоит из: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Поурочные разработки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Книга для учителя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780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0285">
              <a:defRPr/>
            </a:pPr>
            <a:r>
              <a:rPr lang="ru-RU" dirty="0" smtClean="0"/>
              <a:t>ИП – </a:t>
            </a:r>
            <a:r>
              <a:rPr lang="ru-RU" b="1" dirty="0" smtClean="0"/>
              <a:t>единственное издательство</a:t>
            </a:r>
            <a:r>
              <a:rPr lang="ru-RU" dirty="0" smtClean="0"/>
              <a:t>, выпускающие </a:t>
            </a:r>
            <a:r>
              <a:rPr lang="ru-RU" b="1" dirty="0" smtClean="0"/>
              <a:t>стандартизированные </a:t>
            </a:r>
            <a:r>
              <a:rPr lang="ru-RU" dirty="0" smtClean="0"/>
              <a:t>материалы для оценивания </a:t>
            </a:r>
            <a:r>
              <a:rPr lang="ru-RU" b="1" dirty="0" err="1" smtClean="0"/>
              <a:t>метапредметных</a:t>
            </a:r>
            <a:r>
              <a:rPr lang="ru-RU" dirty="0" smtClean="0"/>
              <a:t> результатов в рамках </a:t>
            </a:r>
            <a:r>
              <a:rPr lang="ru-RU" b="1" dirty="0" smtClean="0"/>
              <a:t>промежуточной</a:t>
            </a:r>
            <a:r>
              <a:rPr lang="ru-RU" dirty="0" smtClean="0"/>
              <a:t> аттестации. </a:t>
            </a:r>
          </a:p>
          <a:p>
            <a:pPr defTabSz="910285">
              <a:defRPr/>
            </a:pPr>
            <a:r>
              <a:rPr lang="ru-RU" dirty="0" smtClean="0"/>
              <a:t>Пособия вооружат учителя новыми </a:t>
            </a:r>
            <a:r>
              <a:rPr lang="ru-RU" b="1" dirty="0" smtClean="0"/>
              <a:t>формами, методами, инструментами оценивания</a:t>
            </a:r>
            <a:r>
              <a:rPr lang="ru-RU" dirty="0" smtClean="0"/>
              <a:t>, отвечающими требованиям ФГОС и соответствующими практике формирующего оценивания. </a:t>
            </a:r>
            <a:endParaRPr lang="ru-RU" b="1" dirty="0" smtClean="0"/>
          </a:p>
          <a:p>
            <a:r>
              <a:rPr lang="ru-RU" dirty="0" smtClean="0"/>
              <a:t>В </a:t>
            </a:r>
            <a:r>
              <a:rPr lang="ru-RU" dirty="0"/>
              <a:t>пособиях описываются основные подходы к оценке </a:t>
            </a:r>
            <a:r>
              <a:rPr lang="ru-RU" dirty="0" err="1"/>
              <a:t>сформированности</a:t>
            </a:r>
            <a:r>
              <a:rPr lang="ru-RU" dirty="0"/>
              <a:t> </a:t>
            </a:r>
            <a:r>
              <a:rPr lang="ru-RU" dirty="0" err="1"/>
              <a:t>метапредметных</a:t>
            </a:r>
            <a:r>
              <a:rPr lang="ru-RU" dirty="0"/>
              <a:t> умений. В пособии содержатся методические рекомендации по проведению комплексной работы, проверке и оценке результатов выполнения заданий и работы в целом, а также рекомендации по интерпретации и использованию результатов.</a:t>
            </a:r>
          </a:p>
          <a:p>
            <a:r>
              <a:rPr lang="ru-RU" dirty="0"/>
              <a:t>К книге для учителя прилагается компакт-диск, на котором содержится компьютерная программа для ввода и обработки результатов выполнения работы, а также задания четырёх вариантов комплексной работы.</a:t>
            </a:r>
          </a:p>
          <a:p>
            <a:pPr defTabSz="919206">
              <a:defRPr/>
            </a:pPr>
            <a:r>
              <a:rPr lang="ru-RU" dirty="0"/>
              <a:t>Тексты комплексной работы приводятся в пособиях «</a:t>
            </a:r>
            <a:r>
              <a:rPr lang="ru-RU" dirty="0" err="1"/>
              <a:t>Метапредметные</a:t>
            </a:r>
            <a:r>
              <a:rPr lang="ru-RU" dirty="0"/>
              <a:t> результаты: Стандартизированные материалы для промежуточной аттестации: 6 класс: Варианты 1, 2 и 3, 4».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5C85E-C32C-4F1D-9140-9306E2E46A2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Представляем  ЛИНИЮ УМК БУТУЗОВА В.Ф.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входит в серию «МГУ школе».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написан авторским коллективом,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который принимал участие в создании концепции математического образования и полностью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соответствует ФГОС.</a:t>
            </a: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Порядок изложения геометрии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отличается от изложения в известных учебниках Л. С.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Атанасяна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А. В. Погорелова и это одно из преимуществ данного учебника. </a:t>
            </a:r>
            <a:r>
              <a:rPr lang="ru-RU" dirty="0" smtClean="0"/>
              <a:t>Апробация данного учебника показала что дети не боятся сдавать геометрию и она</a:t>
            </a:r>
            <a:r>
              <a:rPr lang="ru-RU" baseline="0" dirty="0" smtClean="0"/>
              <a:t> становится их любимым предметом. Учебник является  красочным, насыщен иллюстрациями.</a:t>
            </a:r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учебниках имеются дополнительные задачи, задачи повышенной трудности и задачи с практическим содержанием. Кроме того, учебники дополнены проектными задачами (задачи выполняются с помощью интерактивной среды «Живая математика») и исследовательскими задачами.  В каждой главе есть вопросы для повторения, темы и литература для исследовательских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 состоит из: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тетрадь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Дидактические материалы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Поурочные разработки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Тематические тесты вышли в сентябре 2013 года и составлены с учетом специфики итоговой аттестации в 9 классе.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8748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ru-RU" altLang="ru-RU" smtClean="0"/>
              <a:t>Агаханов Н. Х., Подлипский О. К. </a:t>
            </a:r>
            <a:r>
              <a:rPr lang="ru-RU" altLang="ru-RU" b="1" smtClean="0"/>
              <a:t>Математика. Районные олимпиады. 6–11 классы.</a:t>
            </a:r>
          </a:p>
          <a:p>
            <a:pPr algn="just"/>
            <a:r>
              <a:rPr lang="ru-RU" altLang="ru-RU" smtClean="0"/>
              <a:t>В книге содержатся задачи районных олимпиад по математике для школьников Московской области, проходивших с 1993 по 2008 г. Задачи снабжены подробными решениями. В книге также приведены классические олимпиадные задачи, разбитые по основным темам олимпиадной математики. Книга адресована учащимся, увлекающимся математикой, а также учителям и методистам.</a:t>
            </a:r>
          </a:p>
          <a:p>
            <a:pPr algn="just"/>
            <a:endParaRPr lang="ru-RU" altLang="ru-RU" smtClean="0"/>
          </a:p>
          <a:p>
            <a:pPr algn="just"/>
            <a:r>
              <a:rPr lang="ru-RU" altLang="ru-RU" smtClean="0"/>
              <a:t>Агаханов Н. Х., Богданов И. И., Кожевников П. А. и др. </a:t>
            </a:r>
            <a:r>
              <a:rPr lang="ru-RU" altLang="ru-RU" b="1" smtClean="0"/>
              <a:t>Математика. Областные олимпиады. 8–11 классы.</a:t>
            </a:r>
          </a:p>
          <a:p>
            <a:pPr algn="just"/>
            <a:r>
              <a:rPr lang="ru-RU" altLang="ru-RU" smtClean="0"/>
              <a:t>Книга содержит условия и решения задач, предлагавшихся на III (областном, региональном) этапе Всероссийской олимпиады школьников по математике с 1993 по 2008 г. Книга адресована старшеклассникам, увлекающимся математикой, а также учителям, методистам, руководителям кружков и факультативов, ведущим подготовку обучающихся к математическим олимпиадам различного уровня и другим математическим соревнованиям. Задания III этапа олимпиады составляются методической комиссией Всероссийской олимпиады школьников по математике.</a:t>
            </a:r>
          </a:p>
          <a:p>
            <a:pPr algn="just"/>
            <a:endParaRPr lang="ru-RU" altLang="ru-RU" smtClean="0"/>
          </a:p>
          <a:p>
            <a:pPr algn="just"/>
            <a:r>
              <a:rPr lang="ru-RU" altLang="ru-RU" smtClean="0"/>
              <a:t>Агаханов Н. Х., Подлипский О. К. </a:t>
            </a:r>
            <a:r>
              <a:rPr lang="ru-RU" altLang="ru-RU" b="1" smtClean="0"/>
              <a:t>Математика. Всероссийские олимпиады. Выпуск 2.</a:t>
            </a:r>
          </a:p>
        </p:txBody>
      </p:sp>
      <p:sp>
        <p:nvSpPr>
          <p:cNvPr id="197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74CEBC5-C702-432A-BA18-FD300A1B0B29}" type="slidenum">
              <a:rPr lang="ru-RU" altLang="ru-RU" sz="1200" smtClean="0"/>
              <a:pPr/>
              <a:t>36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/>
              <a:t>Баюк</a:t>
            </a:r>
            <a:r>
              <a:rPr lang="ru-RU" b="1" dirty="0" smtClean="0"/>
              <a:t> О.А, Маркарян Е.Г. </a:t>
            </a:r>
          </a:p>
          <a:p>
            <a:r>
              <a:rPr lang="ru-RU" b="1" dirty="0" smtClean="0"/>
              <a:t>Математика. </a:t>
            </a:r>
            <a:r>
              <a:rPr lang="ru-RU" b="1" u="sng" dirty="0" smtClean="0"/>
              <a:t>Теория вероятностей</a:t>
            </a:r>
            <a:r>
              <a:rPr lang="ru-RU" b="1" u="sng" baseline="0" dirty="0" smtClean="0"/>
              <a:t> и дискретная математика. Элементы теории, решение задач.</a:t>
            </a:r>
          </a:p>
          <a:p>
            <a:r>
              <a:rPr lang="ru-RU" u="sng" baseline="0" dirty="0" smtClean="0"/>
              <a:t>Пособие предназначено для более детального изучения учащимися средних школ, лицеев, гимназий основ теории вероятностей, теории множеств, математической логики, комбинаторики и теории графов. В пособии дано подробное изложение методов решения тех задач, которые могут встретиться выпускникам школ при сдаче ЕГЭ, предложено большое количество задач для самостоятельного решения. Все задачи снабжены ответами и указаниями.</a:t>
            </a:r>
          </a:p>
          <a:p>
            <a:r>
              <a:rPr lang="ru-RU" baseline="0" dirty="0" smtClean="0"/>
              <a:t>В книге также прослеживаются основные этапы развития теории вероятностей и связанных с ней разделов дискретной математики и их оформления в самостоятельные математические дисциплины. Авторы стремились помочь учащимся в формировании базы для более успешного изучения указанных разделов в вузах.</a:t>
            </a:r>
          </a:p>
          <a:p>
            <a:endParaRPr lang="ru-RU" baseline="0" dirty="0" smtClean="0"/>
          </a:p>
          <a:p>
            <a:r>
              <a:rPr lang="ru-RU" b="1" baseline="0" dirty="0" smtClean="0"/>
              <a:t>Безухов Д.М., </a:t>
            </a:r>
            <a:r>
              <a:rPr lang="ru-RU" b="1" baseline="0" dirty="0" err="1" smtClean="0"/>
              <a:t>Пекер</a:t>
            </a:r>
            <a:r>
              <a:rPr lang="ru-RU" b="1" baseline="0" dirty="0" smtClean="0"/>
              <a:t> В.М., </a:t>
            </a:r>
            <a:r>
              <a:rPr lang="ru-RU" b="1" baseline="0" dirty="0" err="1" smtClean="0"/>
              <a:t>Халиков</a:t>
            </a:r>
            <a:r>
              <a:rPr lang="ru-RU" b="1" baseline="0" dirty="0" smtClean="0"/>
              <a:t> М.А. и др.</a:t>
            </a:r>
          </a:p>
          <a:p>
            <a:r>
              <a:rPr lang="ru-RU" b="1" baseline="0" dirty="0" smtClean="0"/>
              <a:t>Математика. </a:t>
            </a:r>
            <a:r>
              <a:rPr lang="ru-RU" b="1" u="sng" baseline="0" dirty="0" smtClean="0"/>
              <a:t>Стереометрия. Эффективные методы решения задач.</a:t>
            </a:r>
          </a:p>
          <a:p>
            <a:r>
              <a:rPr lang="ru-RU" u="sng" baseline="0" dirty="0" smtClean="0"/>
              <a:t>Пособие содержит описание оригинального подхода к решению как типовых стереометрических задач по математике, так и аналогичных  задач повышенного уровня сложности, встречающихся в заданиях математических олимпиад, проводимых различными вузами. Также приведены задания для самостоятельного решения (с ответами).</a:t>
            </a:r>
            <a:endParaRPr lang="en-US" u="sng" baseline="0" dirty="0" smtClean="0"/>
          </a:p>
          <a:p>
            <a:endParaRPr lang="en-US" u="sng" baseline="0" dirty="0" smtClean="0"/>
          </a:p>
          <a:p>
            <a:r>
              <a:rPr lang="ru-RU" altLang="ru-RU" b="1" dirty="0" smtClean="0"/>
              <a:t>ЛИНИЯ УМК М. Я. ПРАТУСЕВИЧА 10–11 КЛАССЫ </a:t>
            </a:r>
            <a:r>
              <a:rPr lang="ru-RU" altLang="ru-RU" dirty="0" smtClean="0"/>
              <a:t>представляет собой стройный курс начал математического анализа, снабженный набором </a:t>
            </a:r>
            <a:r>
              <a:rPr lang="ru-RU" altLang="ru-RU" dirty="0" err="1" smtClean="0"/>
              <a:t>разноуровневых</a:t>
            </a:r>
            <a:r>
              <a:rPr lang="ru-RU" altLang="ru-RU" dirty="0" smtClean="0"/>
              <a:t> задач на глубокое усвоение основных понятий анализа</a:t>
            </a:r>
            <a:r>
              <a:rPr lang="ru-RU" altLang="ru-RU" b="1" dirty="0" smtClean="0"/>
              <a:t>.</a:t>
            </a:r>
            <a:endParaRPr lang="ru-RU" altLang="ru-RU" dirty="0" smtClean="0"/>
          </a:p>
          <a:p>
            <a:r>
              <a:rPr lang="ru-RU" altLang="ru-RU" u="sng" dirty="0" smtClean="0"/>
              <a:t>Содержание </a:t>
            </a:r>
            <a:r>
              <a:rPr lang="ru-RU" altLang="ru-RU" b="1" u="sng" dirty="0" smtClean="0"/>
              <a:t>учебников </a:t>
            </a:r>
            <a:r>
              <a:rPr lang="ru-RU" altLang="ru-RU" u="sng" dirty="0" smtClean="0"/>
              <a:t>предусматривает возможность изучения материала при недельной норме часов на изучение курса алгебры и начал математического анализа от 4 до 7 часов в неделю.</a:t>
            </a:r>
          </a:p>
          <a:p>
            <a:r>
              <a:rPr lang="ru-RU" altLang="ru-RU" u="sng" dirty="0" smtClean="0"/>
              <a:t>Изучение данного курса возможно при комплектовании профильных классов из учащихся, обучавшихся на второй ступени обучения по различным УМК и даже в разных школах.</a:t>
            </a:r>
          </a:p>
          <a:p>
            <a:r>
              <a:rPr lang="ru-RU" altLang="ru-RU" u="none" dirty="0" smtClean="0"/>
              <a:t>В комплект для Профильного и углубленного изучения математического анализа входят: </a:t>
            </a:r>
          </a:p>
          <a:p>
            <a:r>
              <a:rPr lang="ru-RU" altLang="ru-RU" u="none" dirty="0" smtClean="0"/>
              <a:t>Учебник</a:t>
            </a:r>
          </a:p>
          <a:p>
            <a:r>
              <a:rPr lang="ru-RU" altLang="ru-RU" u="none" dirty="0" smtClean="0"/>
              <a:t>Дидактические материалы</a:t>
            </a:r>
          </a:p>
          <a:p>
            <a:r>
              <a:rPr lang="ru-RU" altLang="ru-RU" u="none" dirty="0" smtClean="0"/>
              <a:t>Книга для учителя</a:t>
            </a:r>
          </a:p>
          <a:p>
            <a:r>
              <a:rPr lang="ru-RU" altLang="ru-RU" u="none" dirty="0" smtClean="0"/>
              <a:t>Рабочая тетрадь</a:t>
            </a:r>
          </a:p>
          <a:p>
            <a:r>
              <a:rPr lang="ru-RU" altLang="ru-RU" u="none" dirty="0" smtClean="0"/>
              <a:t>Тесты.</a:t>
            </a:r>
          </a:p>
          <a:p>
            <a:endParaRPr lang="ru-RU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1338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B6C0-1FDD-4D45-9F50-B09F75A56891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B6C0-1FDD-4D45-9F50-B09F75A56891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285">
              <a:defRPr/>
            </a:pPr>
            <a:r>
              <a:rPr lang="ru-RU" dirty="0" smtClean="0"/>
              <a:t> В основной школе учащиеся продолжают работу по формированию портфолио своих достижений, которые в конце 9 класса могут быть использованы для итоговой оценки за курс основной школы при переходе на следующую ступень образования. В комплект также входит методическое пособие </a:t>
            </a:r>
            <a:r>
              <a:rPr lang="ru-RU" b="1" dirty="0" smtClean="0"/>
              <a:t>«Портфолио в основной школе» (</a:t>
            </a:r>
            <a:r>
              <a:rPr lang="ru-RU" b="1" dirty="0" err="1" smtClean="0"/>
              <a:t>А.В.Иванов</a:t>
            </a:r>
            <a:r>
              <a:rPr lang="ru-RU" b="1" dirty="0" smtClean="0"/>
              <a:t>) </a:t>
            </a:r>
            <a:r>
              <a:rPr lang="ru-RU" dirty="0" smtClean="0"/>
              <a:t>, в котором сформулированы отличия портфолио в начальной школе от портфолио в основной школе. Даны рекомендации по организации работы с портфолио.</a:t>
            </a:r>
          </a:p>
          <a:p>
            <a:pPr defTabSz="910285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A7E8-D461-4A46-9B6A-D74668848A9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86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«Что принесёт учителю новый стандарт профессиональной деятельности педагога?»</a:t>
            </a:r>
            <a:r>
              <a:rPr lang="en-US" dirty="0" smtClean="0"/>
              <a:t> </a:t>
            </a:r>
            <a:r>
              <a:rPr lang="ru-RU" dirty="0" smtClean="0"/>
              <a:t>Профессиональный стандарт педагога утверждён приказом Минтруда России от 18.10.2013 №544н. Однако его внедрение только начинается, вызывая много вопросов и тревог в педагогической среде. В книге представлен развёрнутый комментарий к документу руководителя  коллектива разработчиков концепции </a:t>
            </a:r>
            <a:r>
              <a:rPr lang="ru-RU" dirty="0" err="1" smtClean="0"/>
              <a:t>профстандарта</a:t>
            </a:r>
            <a:r>
              <a:rPr lang="ru-RU" dirty="0" smtClean="0"/>
              <a:t> педагога, директора Центра образования № 109 Москвы Евгения Александровича Ямбурга.</a:t>
            </a:r>
          </a:p>
          <a:p>
            <a:pPr defTabSz="910285">
              <a:defRPr/>
            </a:pPr>
            <a:r>
              <a:rPr lang="ru-RU" dirty="0" smtClean="0"/>
              <a:t>Для удобства читателей в книге наряду с приказом Минтруда России приведён полный текст развёрнутой концепции </a:t>
            </a:r>
            <a:r>
              <a:rPr lang="ru-RU" dirty="0" err="1" smtClean="0"/>
              <a:t>профстандарта</a:t>
            </a:r>
            <a:r>
              <a:rPr lang="ru-RU" dirty="0" smtClean="0"/>
              <a:t> педагога. </a:t>
            </a:r>
          </a:p>
          <a:p>
            <a:r>
              <a:rPr lang="ru-RU" dirty="0" smtClean="0"/>
              <a:t>Издание адресовано руководителям образовательных организаций, педагогам, специалистам органов управления образованием, а также всем интересующимся данной проблематикой.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A7E8-D461-4A46-9B6A-D74668848A9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3617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Сайт  издательства «Просвещение»</a:t>
            </a:r>
          </a:p>
          <a:p>
            <a:r>
              <a:rPr lang="ru-RU" dirty="0" smtClean="0"/>
              <a:t>Здесь Вы найдёте:</a:t>
            </a:r>
            <a:br>
              <a:rPr lang="ru-RU" dirty="0" smtClean="0"/>
            </a:br>
            <a:r>
              <a:rPr lang="ru-RU" dirty="0" smtClean="0"/>
              <a:t>- каталог учебников и учебно-методической литературы издательства «Просвещение»;</a:t>
            </a:r>
          </a:p>
          <a:p>
            <a:pPr>
              <a:buFontTx/>
              <a:buChar char="-"/>
            </a:pPr>
            <a:r>
              <a:rPr lang="ru-RU" dirty="0" smtClean="0"/>
              <a:t> полезную информацию для учителей, методистов, администраторов, дилеров; </a:t>
            </a:r>
            <a:br>
              <a:rPr lang="ru-RU" dirty="0" smtClean="0"/>
            </a:br>
            <a:r>
              <a:rPr lang="ru-RU" dirty="0" smtClean="0"/>
              <a:t>- информацию о новых учебниках и учебно-методических пособиях;</a:t>
            </a:r>
            <a:br>
              <a:rPr lang="ru-RU" dirty="0" smtClean="0"/>
            </a:br>
            <a:r>
              <a:rPr lang="ru-RU" dirty="0" smtClean="0"/>
              <a:t>- методическую помощь;</a:t>
            </a:r>
          </a:p>
          <a:p>
            <a:pPr>
              <a:buFontTx/>
              <a:buChar char="-"/>
            </a:pPr>
            <a:r>
              <a:rPr lang="ru-RU" dirty="0" smtClean="0"/>
              <a:t> новости образования и учебного книгоиздания;</a:t>
            </a:r>
            <a:br>
              <a:rPr lang="ru-RU" dirty="0" smtClean="0"/>
            </a:br>
            <a:r>
              <a:rPr lang="ru-RU" dirty="0" smtClean="0"/>
              <a:t>- периодические издания</a:t>
            </a:r>
          </a:p>
          <a:p>
            <a:r>
              <a:rPr lang="ru-RU" sz="1000" dirty="0"/>
              <a:t>ОБРАЗОВАТЕЛЬНЫЕ  САЙТЫ	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/>
              <a:t>дошкольное образование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/>
              <a:t>начальная школа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/>
              <a:t>наглядные пособия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/>
              <a:t>школьная библиотека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/>
              <a:t>работаем по новым стандартам</a:t>
            </a:r>
          </a:p>
          <a:p>
            <a:pPr>
              <a:buFont typeface="Wingdings" pitchFamily="2" charset="2"/>
              <a:buNone/>
            </a:pPr>
            <a:r>
              <a:rPr lang="ru-RU" sz="1000" dirty="0"/>
              <a:t>САЙТЫ </a:t>
            </a:r>
            <a:r>
              <a:rPr lang="ru-RU" sz="1000" dirty="0" smtClean="0"/>
              <a:t>УМК</a:t>
            </a: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A7E8-D461-4A46-9B6A-D74668848A9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3982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Начнем с УМК по математике для 5–6 классов проекта «Сферы». Она разработана в соответствии с требованиями ФГОС  основного образования. </a:t>
            </a:r>
          </a:p>
          <a:p>
            <a:r>
              <a:rPr lang="ru-RU" sz="1200" dirty="0" smtClean="0"/>
              <a:t>Содержательная, методическая и наглядно-иллюстративная составляющие учебника являются единым целым. Учебник имеет фиксированный формат, при котором ритмично повторяются структурные элементы каждой темы и каждого урока, и подкрепляется дизайнерским решением.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состоит из: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Рабочая программа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Учебник с электронным приложением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Тетрадь-тренажер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Задачник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Тетрадь-экзаменатор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Поурочные методические рекомендации.</a:t>
            </a:r>
          </a:p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6308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Учебник имеет </a:t>
            </a:r>
            <a:r>
              <a:rPr lang="ru-RU" sz="1200" dirty="0" err="1" smtClean="0"/>
              <a:t>поразворотный</a:t>
            </a:r>
            <a:r>
              <a:rPr lang="ru-RU" sz="1200" dirty="0" smtClean="0"/>
              <a:t> принцип:</a:t>
            </a:r>
            <a:r>
              <a:rPr lang="ru-RU" sz="1200" baseline="0" dirty="0" smtClean="0"/>
              <a:t> разворот теоретический, разворот практический, далее – новая тема.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6F00-6E24-45CF-BC1F-A8830653D58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630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BF6EB9-71F5-4D1E-B35C-88B070CA9FE0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C130E9-2FBC-4E11-B9DF-705B13802E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5551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296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4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2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НАЗВАНИЕ СЛАЙДА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8229600" cy="1000132"/>
          </a:xfrm>
          <a:prstGeom prst="flowChartAlternateProcess">
            <a:avLst/>
          </a:prstGeom>
          <a:solidFill>
            <a:srgbClr val="FFFFFF">
              <a:alpha val="40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9" name="Picture 13" descr="Y:\Полученные файлы\logo4ernii [Converted].gif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80980" y="6391688"/>
            <a:ext cx="1224136" cy="42862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58" r:id="rId5"/>
    <p:sldLayoutId id="2147483660" r:id="rId6"/>
    <p:sldLayoutId id="2147483661" r:id="rId7"/>
    <p:sldLayoutId id="2147483663" r:id="rId8"/>
    <p:sldLayoutId id="2147483665" r:id="rId9"/>
    <p:sldLayoutId id="2147483666" r:id="rId10"/>
    <p:sldLayoutId id="2147483668" r:id="rId11"/>
    <p:sldLayoutId id="2147483669" r:id="rId12"/>
    <p:sldLayoutId id="2147483670" r:id="rId13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 baseline="0">
          <a:solidFill>
            <a:schemeClr val="accent2">
              <a:lumMod val="75000"/>
            </a:schemeClr>
          </a:solidFill>
          <a:effectLst/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1600" b="1" kern="1200">
          <a:solidFill>
            <a:schemeClr val="accent2">
              <a:lumMod val="75000"/>
            </a:schemeClr>
          </a:solidFill>
          <a:latin typeface="Tahoma" pitchFamily="34" charset="0"/>
          <a:ea typeface="+mn-ea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tiff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0" Type="http://schemas.openxmlformats.org/officeDocument/2006/relationships/hyperlink" Target="http://www.prosv.ru/" TargetMode="External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5.jpeg"/><Relationship Id="rId5" Type="http://schemas.openxmlformats.org/officeDocument/2006/relationships/image" Target="../media/image74.gif"/><Relationship Id="rId4" Type="http://schemas.openxmlformats.org/officeDocument/2006/relationships/image" Target="../media/image1.jpe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3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9.jpe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86.jpe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8.jpeg"/><Relationship Id="rId11" Type="http://schemas.openxmlformats.org/officeDocument/2006/relationships/image" Target="../media/image4.png"/><Relationship Id="rId5" Type="http://schemas.openxmlformats.org/officeDocument/2006/relationships/image" Target="../media/image77.png"/><Relationship Id="rId15" Type="http://schemas.openxmlformats.org/officeDocument/2006/relationships/image" Target="../media/image85.jpeg"/><Relationship Id="rId10" Type="http://schemas.openxmlformats.org/officeDocument/2006/relationships/image" Target="../media/image74.gif"/><Relationship Id="rId4" Type="http://schemas.openxmlformats.org/officeDocument/2006/relationships/image" Target="../media/image1.jpeg"/><Relationship Id="rId9" Type="http://schemas.openxmlformats.org/officeDocument/2006/relationships/image" Target="../media/image81.jpeg"/><Relationship Id="rId1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4.pn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4" Type="http://schemas.openxmlformats.org/officeDocument/2006/relationships/image" Target="../media/image92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4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3" Type="http://schemas.openxmlformats.org/officeDocument/2006/relationships/image" Target="../media/image4.pn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6.jpe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39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8.jpeg"/><Relationship Id="rId5" Type="http://schemas.openxmlformats.org/officeDocument/2006/relationships/image" Target="../media/image74.gif"/><Relationship Id="rId10" Type="http://schemas.openxmlformats.org/officeDocument/2006/relationships/image" Target="../media/image141.tiff"/><Relationship Id="rId4" Type="http://schemas.openxmlformats.org/officeDocument/2006/relationships/image" Target="../media/image1.jpeg"/><Relationship Id="rId9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13" Type="http://schemas.openxmlformats.org/officeDocument/2006/relationships/image" Target="../media/image148.jpe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42.jpeg"/><Relationship Id="rId12" Type="http://schemas.openxmlformats.org/officeDocument/2006/relationships/image" Target="../media/image147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46.jpeg"/><Relationship Id="rId5" Type="http://schemas.openxmlformats.org/officeDocument/2006/relationships/image" Target="../media/image74.gif"/><Relationship Id="rId10" Type="http://schemas.openxmlformats.org/officeDocument/2006/relationships/image" Target="../media/image145.jpeg"/><Relationship Id="rId4" Type="http://schemas.openxmlformats.org/officeDocument/2006/relationships/image" Target="../media/image1.jpeg"/><Relationship Id="rId9" Type="http://schemas.openxmlformats.org/officeDocument/2006/relationships/image" Target="../media/image1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8.jpeg"/><Relationship Id="rId3" Type="http://schemas.openxmlformats.org/officeDocument/2006/relationships/image" Target="../media/image149.jpeg"/><Relationship Id="rId7" Type="http://schemas.openxmlformats.org/officeDocument/2006/relationships/image" Target="../media/image4.png"/><Relationship Id="rId12" Type="http://schemas.openxmlformats.org/officeDocument/2006/relationships/image" Target="../media/image157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2.jpeg"/><Relationship Id="rId11" Type="http://schemas.openxmlformats.org/officeDocument/2006/relationships/image" Target="../media/image156.jpeg"/><Relationship Id="rId5" Type="http://schemas.openxmlformats.org/officeDocument/2006/relationships/image" Target="../media/image151.jpeg"/><Relationship Id="rId15" Type="http://schemas.openxmlformats.org/officeDocument/2006/relationships/image" Target="../media/image160.jpeg"/><Relationship Id="rId10" Type="http://schemas.openxmlformats.org/officeDocument/2006/relationships/image" Target="../media/image155.jpeg"/><Relationship Id="rId4" Type="http://schemas.openxmlformats.org/officeDocument/2006/relationships/image" Target="../media/image150.jpeg"/><Relationship Id="rId9" Type="http://schemas.openxmlformats.org/officeDocument/2006/relationships/image" Target="../media/image154.jpeg"/><Relationship Id="rId14" Type="http://schemas.openxmlformats.org/officeDocument/2006/relationships/image" Target="../media/image1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71.jpeg"/><Relationship Id="rId3" Type="http://schemas.openxmlformats.org/officeDocument/2006/relationships/image" Target="../media/image162.jpeg"/><Relationship Id="rId7" Type="http://schemas.openxmlformats.org/officeDocument/2006/relationships/image" Target="../media/image165.jpeg"/><Relationship Id="rId12" Type="http://schemas.openxmlformats.org/officeDocument/2006/relationships/image" Target="../media/image1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4.jpeg"/><Relationship Id="rId11" Type="http://schemas.openxmlformats.org/officeDocument/2006/relationships/image" Target="../media/image169.jpeg"/><Relationship Id="rId5" Type="http://schemas.openxmlformats.org/officeDocument/2006/relationships/image" Target="../media/image4.png"/><Relationship Id="rId10" Type="http://schemas.openxmlformats.org/officeDocument/2006/relationships/image" Target="../media/image168.jpeg"/><Relationship Id="rId4" Type="http://schemas.openxmlformats.org/officeDocument/2006/relationships/image" Target="../media/image163.jpeg"/><Relationship Id="rId9" Type="http://schemas.openxmlformats.org/officeDocument/2006/relationships/image" Target="../media/image167.jpeg"/><Relationship Id="rId14" Type="http://schemas.openxmlformats.org/officeDocument/2006/relationships/image" Target="../media/image17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image" Target="../media/image180.png"/><Relationship Id="rId3" Type="http://schemas.openxmlformats.org/officeDocument/2006/relationships/image" Target="../media/image162.jpeg"/><Relationship Id="rId7" Type="http://schemas.openxmlformats.org/officeDocument/2006/relationships/image" Target="../media/image175.jpeg"/><Relationship Id="rId12" Type="http://schemas.openxmlformats.org/officeDocument/2006/relationships/image" Target="../media/image1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4.jpeg"/><Relationship Id="rId11" Type="http://schemas.openxmlformats.org/officeDocument/2006/relationships/image" Target="../media/image4.pn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74.gif"/><Relationship Id="rId9" Type="http://schemas.openxmlformats.org/officeDocument/2006/relationships/image" Target="../media/image1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4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217.jpeg"/><Relationship Id="rId3" Type="http://schemas.openxmlformats.org/officeDocument/2006/relationships/image" Target="../media/image202.png"/><Relationship Id="rId21" Type="http://schemas.openxmlformats.org/officeDocument/2006/relationships/image" Target="../media/image220.jpeg"/><Relationship Id="rId7" Type="http://schemas.openxmlformats.org/officeDocument/2006/relationships/image" Target="../media/image206.png"/><Relationship Id="rId12" Type="http://schemas.openxmlformats.org/officeDocument/2006/relationships/image" Target="../media/image211.jpeg"/><Relationship Id="rId17" Type="http://schemas.openxmlformats.org/officeDocument/2006/relationships/image" Target="../media/image216.png"/><Relationship Id="rId2" Type="http://schemas.openxmlformats.org/officeDocument/2006/relationships/image" Target="../media/image201.png"/><Relationship Id="rId16" Type="http://schemas.openxmlformats.org/officeDocument/2006/relationships/image" Target="../media/image21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jpe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5" Type="http://schemas.openxmlformats.org/officeDocument/2006/relationships/image" Target="../media/image214.png"/><Relationship Id="rId23" Type="http://schemas.openxmlformats.org/officeDocument/2006/relationships/image" Target="../media/image222.jpeg"/><Relationship Id="rId10" Type="http://schemas.openxmlformats.org/officeDocument/2006/relationships/image" Target="../media/image209.png"/><Relationship Id="rId19" Type="http://schemas.openxmlformats.org/officeDocument/2006/relationships/image" Target="../media/image218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3.jpeg"/><Relationship Id="rId22" Type="http://schemas.openxmlformats.org/officeDocument/2006/relationships/image" Target="../media/image2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jpeg"/><Relationship Id="rId11" Type="http://schemas.openxmlformats.org/officeDocument/2006/relationships/image" Target="../media/image231.jpeg"/><Relationship Id="rId5" Type="http://schemas.openxmlformats.org/officeDocument/2006/relationships/image" Target="../media/image225.png"/><Relationship Id="rId10" Type="http://schemas.openxmlformats.org/officeDocument/2006/relationships/image" Target="../media/image230.jpeg"/><Relationship Id="rId4" Type="http://schemas.openxmlformats.org/officeDocument/2006/relationships/image" Target="../media/image224.png"/><Relationship Id="rId9" Type="http://schemas.openxmlformats.org/officeDocument/2006/relationships/image" Target="../media/image22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6.jpeg"/><Relationship Id="rId11" Type="http://schemas.openxmlformats.org/officeDocument/2006/relationships/image" Target="../media/image231.jpeg"/><Relationship Id="rId5" Type="http://schemas.openxmlformats.org/officeDocument/2006/relationships/image" Target="../media/image225.png"/><Relationship Id="rId10" Type="http://schemas.openxmlformats.org/officeDocument/2006/relationships/image" Target="../media/image230.jpeg"/><Relationship Id="rId4" Type="http://schemas.openxmlformats.org/officeDocument/2006/relationships/image" Target="../media/image224.png"/><Relationship Id="rId9" Type="http://schemas.openxmlformats.org/officeDocument/2006/relationships/image" Target="../media/image2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hyperlink" Target="http://www.prosv.ru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321594" y="0"/>
            <a:ext cx="6500812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9595" y="1654929"/>
            <a:ext cx="831394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4800" b="1" dirty="0">
                <a:solidFill>
                  <a:schemeClr val="accent1"/>
                </a:solidFill>
                <a:latin typeface="Times New Roman" pitchFamily="18" charset="0"/>
              </a:rPr>
              <a:t>Требования ФГОС </a:t>
            </a:r>
          </a:p>
          <a:p>
            <a:pPr algn="ctr"/>
            <a:r>
              <a:rPr lang="ru-RU" altLang="ru-RU" sz="4800" b="1" dirty="0">
                <a:solidFill>
                  <a:schemeClr val="accent1"/>
                </a:solidFill>
                <a:latin typeface="Times New Roman" pitchFamily="18" charset="0"/>
              </a:rPr>
              <a:t>и особенности их реализации</a:t>
            </a:r>
          </a:p>
          <a:p>
            <a:pPr algn="ctr"/>
            <a:r>
              <a:rPr lang="ru-RU" altLang="ru-RU" sz="4800" b="1" dirty="0">
                <a:solidFill>
                  <a:schemeClr val="accent1"/>
                </a:solidFill>
                <a:latin typeface="Times New Roman" pitchFamily="18" charset="0"/>
              </a:rPr>
              <a:t> в УМК </a:t>
            </a:r>
            <a:r>
              <a:rPr lang="ru-RU" altLang="ru-RU" sz="4800" b="1" dirty="0" smtClean="0">
                <a:solidFill>
                  <a:schemeClr val="accent1"/>
                </a:solidFill>
                <a:latin typeface="Times New Roman" pitchFamily="18" charset="0"/>
              </a:rPr>
              <a:t>по математике</a:t>
            </a:r>
            <a:endParaRPr lang="en-US" altLang="ru-RU" sz="48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7164288" y="116632"/>
            <a:ext cx="178394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www.spheres.ru</a:t>
            </a:r>
            <a:endParaRPr lang="ru-RU" sz="16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3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9512" y="116632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www.prosv.ru</a:t>
            </a:r>
            <a:endParaRPr lang="ru-RU" sz="16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Заголовок 19"/>
          <p:cNvSpPr txBox="1">
            <a:spLocks/>
          </p:cNvSpPr>
          <p:nvPr/>
        </p:nvSpPr>
        <p:spPr>
          <a:xfrm>
            <a:off x="1007542" y="332656"/>
            <a:ext cx="7271792" cy="692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onstantia" pitchFamily="18" charset="0"/>
              </a:rPr>
              <a:t>БУНИМОВИЧ Е.А., ДОРОФЕЕВ Г.В. </a:t>
            </a:r>
            <a:r>
              <a:rPr lang="en-US" sz="24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Constantia" pitchFamily="18" charset="0"/>
              </a:rPr>
              <a:t>«СФЕРЫ»</a:t>
            </a:r>
            <a:endParaRPr lang="ru-RU" sz="24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62" name="Picture 3" descr="D:\Обложки\Математика\13-0341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2758000" cy="3674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D:\Обложки\Математика\13-0339-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8" y="1268760"/>
            <a:ext cx="2768288" cy="3687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одержимое 32"/>
          <p:cNvSpPr txBox="1">
            <a:spLocks/>
          </p:cNvSpPr>
          <p:nvPr/>
        </p:nvSpPr>
        <p:spPr>
          <a:xfrm>
            <a:off x="5364088" y="1221616"/>
            <a:ext cx="3779912" cy="242340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70C0"/>
            </a:solidFill>
          </a:ln>
        </p:spPr>
        <p:txBody>
          <a:bodyPr lIns="36000" tIns="36000" rIns="36000" bIns="36000"/>
          <a:lstStyle/>
          <a:p>
            <a:pPr marL="265113" indent="-265113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Рабочая программа</a:t>
            </a:r>
          </a:p>
          <a:p>
            <a:pPr marL="265113" indent="-265113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Учебник с электронным приложением (5-6 кл.)</a:t>
            </a:r>
          </a:p>
          <a:p>
            <a:pPr marL="265113" indent="-265113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Тетрадь-тренажер</a:t>
            </a:r>
          </a:p>
          <a:p>
            <a:pPr marL="265113" indent="-265113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Задачник</a:t>
            </a:r>
          </a:p>
          <a:p>
            <a:pPr marL="265113" indent="-265113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Тетрадь-экзаменатор</a:t>
            </a:r>
          </a:p>
          <a:p>
            <a:pPr marL="265113" indent="-265113"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Поурочные методические рекомендации</a:t>
            </a:r>
          </a:p>
        </p:txBody>
      </p:sp>
      <p:pic>
        <p:nvPicPr>
          <p:cNvPr id="22" name="Picture 2" descr="D:\Обложки\Математика\13-0364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1656184" cy="2529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28992" y="1571612"/>
            <a:ext cx="1500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40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868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7164288" y="116632"/>
            <a:ext cx="178394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www.spheres.ru</a:t>
            </a:r>
            <a:endParaRPr lang="ru-RU" sz="16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3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192162" y="455186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3"/>
              </a:rPr>
              <a:t>www.prosv.ru</a:t>
            </a:r>
            <a:endParaRPr lang="ru-RU" sz="16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3" descr="84_85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0" y="0"/>
            <a:ext cx="5638069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9330" y="2598809"/>
            <a:ext cx="6013450" cy="396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84617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" descr="D:\Обложки\Математика\13-0354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40" y="3372242"/>
            <a:ext cx="1540822" cy="2316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5" descr="D:\Обложки\Математика\13-0352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91212"/>
            <a:ext cx="1738781" cy="2316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7" descr="D:\Обложки\Математика\13-0505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88" y="870642"/>
            <a:ext cx="1737926" cy="236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D:\Обложки\Математика\13-0351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32" y="865260"/>
            <a:ext cx="1738781" cy="2345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D:\Обложки\Математика\13-0349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0" y="3337661"/>
            <a:ext cx="1599446" cy="24044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D:\Обложки\Математика\13-0347-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07" y="3372242"/>
            <a:ext cx="1753022" cy="2335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D:\Обложки\Математика\13-0477-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2" y="907506"/>
            <a:ext cx="1729059" cy="2303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62355" y="6073653"/>
            <a:ext cx="12903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МАТЕМАТИКА. АРИФМЕТИКА. ГЕОМЕТРИЯ</a:t>
            </a:r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0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КЛАСС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164288" y="116632"/>
            <a:ext cx="1783940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0"/>
              </a:rPr>
              <a:t>www.spheres.ru</a:t>
            </a:r>
            <a:endParaRPr lang="ru-RU" sz="16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  <a:hlinkClick r:id="rId1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9512" y="116632"/>
            <a:ext cx="1728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10"/>
              </a:rPr>
              <a:t>www.prosv.ru</a:t>
            </a:r>
            <a:endParaRPr lang="ru-RU" sz="16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Заголовок 19"/>
          <p:cNvSpPr txBox="1">
            <a:spLocks/>
          </p:cNvSpPr>
          <p:nvPr/>
        </p:nvSpPr>
        <p:spPr>
          <a:xfrm>
            <a:off x="362355" y="332656"/>
            <a:ext cx="8366257" cy="692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onstantia" pitchFamily="18" charset="0"/>
              </a:rPr>
              <a:t>Методический шлейф УМК «Сферы. Математика 5-6»</a:t>
            </a:r>
            <a:endParaRPr lang="ru-RU" sz="24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48" name="Text Box 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897788" y="5741284"/>
            <a:ext cx="13815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МАТЕМАТИКА. АРИФМЕТИКА. ГЕОМЕТРИЯ</a:t>
            </a:r>
            <a:endParaRPr lang="ru-RU" sz="105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0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КЛАСС</a:t>
            </a:r>
          </a:p>
        </p:txBody>
      </p:sp>
      <p:pic>
        <p:nvPicPr>
          <p:cNvPr id="57" name="Picture 3" descr="D:\Обложки\Математика\13-0346-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86" y="892986"/>
            <a:ext cx="1697064" cy="2317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Gritsenko\Desktop\Обложки\Scan f002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98" y="5735317"/>
            <a:ext cx="1054306" cy="10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NGritsenko\Desktop\Обложки\Scan f001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65" y="5707547"/>
            <a:ext cx="1091848" cy="10918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449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Сферы Математика 5 кл\Сферы. Математика 5 кл. стр. 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5217"/>
            <a:ext cx="4572000" cy="6326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ая выноска 9"/>
          <p:cNvSpPr/>
          <p:nvPr/>
        </p:nvSpPr>
        <p:spPr>
          <a:xfrm>
            <a:off x="4932040" y="2481308"/>
            <a:ext cx="2979812" cy="1897152"/>
          </a:xfrm>
          <a:prstGeom prst="wedgeRectCallout">
            <a:avLst>
              <a:gd name="adj1" fmla="val -1472"/>
              <a:gd name="adj2" fmla="val 99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Теоретическое исследование</a:t>
            </a:r>
            <a:endParaRPr lang="ru-RU" dirty="0"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1" name="Picture 3" descr="E:\Сферы Математика 5 кл\Сферы. Математика 5 кл. стр. 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" y="555824"/>
            <a:ext cx="4499992" cy="6302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683568" y="4347551"/>
            <a:ext cx="2979812" cy="1897152"/>
          </a:xfrm>
          <a:prstGeom prst="wedgeRectCallout">
            <a:avLst>
              <a:gd name="adj1" fmla="val -20834"/>
              <a:gd name="adj2" fmla="val -734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Эмпирическое исследование</a:t>
            </a:r>
            <a:endParaRPr lang="ru-RU" dirty="0"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4792581" y="5326607"/>
            <a:ext cx="4435635" cy="15313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-180528" y="1715611"/>
            <a:ext cx="4435635" cy="22174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3310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МАТЕМАТИКА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 –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дополнительная литература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7510463" y="571500"/>
            <a:ext cx="192881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1200" dirty="0">
              <a:solidFill>
                <a:srgbClr val="FFFF00"/>
              </a:solidFill>
              <a:effectLst>
                <a:glow rad="228600">
                  <a:srgbClr val="FF0000">
                    <a:alpha val="40000"/>
                  </a:srgb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93157" y="4416682"/>
            <a:ext cx="3663718" cy="1296144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Учебное пособие (5-6 кл.)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idx="11"/>
          </p:nvPr>
        </p:nvSpPr>
        <p:spPr>
          <a:xfrm>
            <a:off x="0" y="991375"/>
            <a:ext cx="5518966" cy="379420"/>
          </a:xfrm>
        </p:spPr>
        <p:txBody>
          <a:bodyPr/>
          <a:lstStyle/>
          <a:p>
            <a:pPr algn="ctr">
              <a:defRPr/>
            </a:pPr>
            <a:r>
              <a:rPr lang="ru-RU" sz="2400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В.А. ПАНЧИЩИНА</a:t>
            </a:r>
            <a:endParaRPr lang="ru-RU" sz="2400" dirty="0">
              <a:solidFill>
                <a:srgbClr val="19194D"/>
              </a:solidFill>
              <a:latin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289794" name="Picture 2" descr="E:\Математика\13-0210-0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33369" y="1700808"/>
            <a:ext cx="1778148" cy="233048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7244" y="2812411"/>
            <a:ext cx="1359212" cy="213569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38" y="991375"/>
            <a:ext cx="1058003" cy="1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943">
            <a:off x="6006115" y="2282267"/>
            <a:ext cx="1358219" cy="207418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одержимое 22"/>
          <p:cNvSpPr txBox="1">
            <a:spLocks/>
          </p:cNvSpPr>
          <p:nvPr/>
        </p:nvSpPr>
        <p:spPr>
          <a:xfrm>
            <a:off x="4264443" y="5038465"/>
            <a:ext cx="4658498" cy="1270855"/>
          </a:xfrm>
          <a:prstGeom prst="flowChartAlternateProcess">
            <a:avLst/>
          </a:prstGeo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0" kern="120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Рабочие программы</a:t>
            </a:r>
            <a:endParaRPr lang="ru-RU" altLang="ru-RU" dirty="0">
              <a:solidFill>
                <a:schemeClr val="accent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Учебное пособие</a:t>
            </a:r>
            <a:endParaRPr lang="ru-RU" altLang="ru-RU" dirty="0">
              <a:solidFill>
                <a:schemeClr val="accent1"/>
              </a:solidFill>
            </a:endParaRPr>
          </a:p>
          <a:p>
            <a:pPr>
              <a:buFont typeface="Arial" charset="0"/>
              <a:buChar char="•"/>
            </a:pPr>
            <a:r>
              <a:rPr lang="ru-RU" altLang="ru-RU" dirty="0" smtClean="0">
                <a:solidFill>
                  <a:schemeClr val="accent1"/>
                </a:solidFill>
              </a:rPr>
              <a:t>Книга </a:t>
            </a:r>
            <a:r>
              <a:rPr lang="ru-RU" altLang="ru-RU" dirty="0">
                <a:solidFill>
                  <a:schemeClr val="accent1"/>
                </a:solidFill>
              </a:rPr>
              <a:t>для учителя</a:t>
            </a:r>
          </a:p>
        </p:txBody>
      </p:sp>
      <p:sp>
        <p:nvSpPr>
          <p:cNvPr id="29" name="Содержимое 23"/>
          <p:cNvSpPr txBox="1">
            <a:spLocks/>
          </p:cNvSpPr>
          <p:nvPr/>
        </p:nvSpPr>
        <p:spPr>
          <a:xfrm>
            <a:off x="3953453" y="1021370"/>
            <a:ext cx="5518966" cy="379420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Т.Г. </a:t>
            </a:r>
            <a:r>
              <a:rPr lang="ru-RU" sz="2400" dirty="0" err="1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Ходот</a:t>
            </a:r>
            <a:endParaRPr lang="ru-RU" sz="2400" dirty="0" smtClean="0">
              <a:solidFill>
                <a:srgbClr val="19194D"/>
              </a:solidFill>
              <a:latin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06672" y="1642803"/>
            <a:ext cx="1549504" cy="243359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МАТЕМАТИКА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3" name="Содержимое 22"/>
          <p:cNvSpPr>
            <a:spLocks noGrp="1"/>
          </p:cNvSpPr>
          <p:nvPr>
            <p:ph idx="1"/>
          </p:nvPr>
        </p:nvSpPr>
        <p:spPr>
          <a:xfrm>
            <a:off x="4643438" y="1412776"/>
            <a:ext cx="4176464" cy="3168352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Учебник (5-6 кл.)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материалы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Контрольные работы</a:t>
            </a:r>
            <a:endParaRPr lang="en-US" dirty="0" smtClean="0">
              <a:solidFill>
                <a:srgbClr val="19194D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Устные упражнения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Методические рекомендации</a:t>
            </a:r>
          </a:p>
          <a:p>
            <a:endParaRPr lang="ru-RU" dirty="0"/>
          </a:p>
        </p:txBody>
      </p:sp>
      <p:sp>
        <p:nvSpPr>
          <p:cNvPr id="24" name="Содержимое 23"/>
          <p:cNvSpPr>
            <a:spLocks noGrp="1"/>
          </p:cNvSpPr>
          <p:nvPr>
            <p:ph idx="11"/>
          </p:nvPr>
        </p:nvSpPr>
        <p:spPr>
          <a:xfrm>
            <a:off x="1643042" y="631488"/>
            <a:ext cx="5518966" cy="379420"/>
          </a:xfrm>
        </p:spPr>
        <p:txBody>
          <a:bodyPr/>
          <a:lstStyle/>
          <a:p>
            <a:pPr algn="ctr">
              <a:defRPr/>
            </a:pPr>
            <a:r>
              <a:rPr lang="ru-RU" sz="2000" dirty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Г.В. </a:t>
            </a:r>
            <a:r>
              <a:rPr lang="ru-RU" sz="2000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Дорофеев, И.Ф</a:t>
            </a:r>
            <a:r>
              <a:rPr lang="ru-RU" sz="2000" dirty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ru-RU" sz="2000" dirty="0" err="1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Шарыгин</a:t>
            </a:r>
            <a:r>
              <a:rPr lang="ru-RU" sz="2000" dirty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 и др.</a:t>
            </a:r>
          </a:p>
          <a:p>
            <a:endParaRPr lang="ru-RU" dirty="0"/>
          </a:p>
        </p:txBody>
      </p:sp>
      <p:pic>
        <p:nvPicPr>
          <p:cNvPr id="15362" name="Picture 2" descr="E:\Математика\13-0156-0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154" y="3467452"/>
            <a:ext cx="2318846" cy="31519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Математика\13-0157-04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0" y="1721376"/>
            <a:ext cx="2330903" cy="316835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Обложки\Математика\13-0603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27583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7429520" y="500042"/>
            <a:ext cx="1714480" cy="64294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7391401" cy="324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</p:spPr>
        <p:txBody>
          <a:bodyPr>
            <a:normAutofit/>
          </a:bodyPr>
          <a:lstStyle/>
          <a:p>
            <a:r>
              <a:rPr lang="ru-RU" altLang="ru-RU" sz="2600" b="1" dirty="0" smtClean="0">
                <a:solidFill>
                  <a:srgbClr val="002060"/>
                </a:solidFill>
                <a:latin typeface="Cambria" pitchFamily="18" charset="0"/>
              </a:rPr>
              <a:t>УМК  «Математика 5-6» под ред. Г. В. Дорофеева</a:t>
            </a:r>
            <a:endParaRPr lang="ru-RU" altLang="ru-RU" sz="26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57224" y="1571612"/>
            <a:ext cx="1857388" cy="714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728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947" t="47453"/>
          <a:stretch/>
        </p:blipFill>
        <p:spPr bwMode="auto">
          <a:xfrm>
            <a:off x="285719" y="357166"/>
            <a:ext cx="6202455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86" b="96623"/>
          <a:stretch/>
        </p:blipFill>
        <p:spPr bwMode="auto">
          <a:xfrm>
            <a:off x="2485978" y="3292968"/>
            <a:ext cx="6556422" cy="28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338"/>
          <a:stretch/>
        </p:blipFill>
        <p:spPr bwMode="auto">
          <a:xfrm>
            <a:off x="2339752" y="3581374"/>
            <a:ext cx="6575648" cy="294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55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E:\Математика\13-0250-1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35" y="1221515"/>
            <a:ext cx="1733057" cy="236137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:\Математика\13-0423-03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285860"/>
            <a:ext cx="1678526" cy="247063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:\Математика\13-0526-0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2" y="3929067"/>
            <a:ext cx="1593069" cy="221457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Documents and Settings\Slubimova\Рабочий стол\13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1578437" cy="21240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ятно 1 20"/>
          <p:cNvSpPr/>
          <p:nvPr/>
        </p:nvSpPr>
        <p:spPr>
          <a:xfrm>
            <a:off x="214282" y="857232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C:\Documents and Settings\IOvsyankina\Рабочий стол\untitled.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12" y="1831299"/>
            <a:ext cx="1511588" cy="2097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" name="Пятно 1 14"/>
          <p:cNvSpPr/>
          <p:nvPr/>
        </p:nvSpPr>
        <p:spPr>
          <a:xfrm>
            <a:off x="6995088" y="1201280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359" y="200834"/>
            <a:ext cx="9133641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Методический шлейф к УМК Г.В. Дорофеева «Математика»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050" name="Picture 2" descr="D:\Обложки\Математика\13-0424-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4214818"/>
            <a:ext cx="1643074" cy="2440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Обложки\Математика\13-0145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214818"/>
            <a:ext cx="1643074" cy="2440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Обложки\Математика\13-0655-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1320000"/>
            <a:ext cx="1454562" cy="2267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Обложки\Математика\13-0656-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463627"/>
            <a:ext cx="1571636" cy="2394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500166" y="3571876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Бунимович Е.А.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786446" y="3571876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Суворова С.Б.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500430" y="3857628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Кузнецова Л.Б.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286644" y="3929066"/>
            <a:ext cx="1857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Кузнецова Л.Б.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1472" y="6215082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Минаева Л.Б.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91382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4962820" y="1268760"/>
            <a:ext cx="3929660" cy="2808312"/>
          </a:xfrm>
        </p:spPr>
        <p:txBody>
          <a:bodyPr/>
          <a:lstStyle/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Учебник с электронным приложением (5-6 кл.)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материалы</a:t>
            </a:r>
            <a:endParaRPr lang="en-US" dirty="0" smtClean="0">
              <a:solidFill>
                <a:srgbClr val="19194D"/>
              </a:solidFill>
            </a:endParaRP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Сборник задач на смекалку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Методические рекомендации</a:t>
            </a:r>
          </a:p>
        </p:txBody>
      </p:sp>
      <p:sp>
        <p:nvSpPr>
          <p:cNvPr id="22" name="Содержимое 21"/>
          <p:cNvSpPr>
            <a:spLocks noGrp="1"/>
          </p:cNvSpPr>
          <p:nvPr>
            <p:ph idx="11"/>
          </p:nvPr>
        </p:nvSpPr>
        <p:spPr>
          <a:xfrm>
            <a:off x="2928926" y="714356"/>
            <a:ext cx="3286148" cy="504056"/>
          </a:xfrm>
        </p:spPr>
        <p:txBody>
          <a:bodyPr/>
          <a:lstStyle/>
          <a:p>
            <a:pPr algn="ctr">
              <a:defRPr/>
            </a:pPr>
            <a:r>
              <a:rPr lang="ru-RU" dirty="0">
                <a:solidFill>
                  <a:srgbClr val="19194D"/>
                </a:solidFill>
                <a:cs typeface="Tahoma" pitchFamily="34" charset="0"/>
              </a:rPr>
              <a:t>С.М. Никольский и др.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 idx="4294967295"/>
          </p:nvPr>
        </p:nvSpPr>
        <p:spPr>
          <a:xfrm>
            <a:off x="557242" y="0"/>
            <a:ext cx="8229600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dirty="0" smtClean="0"/>
              <a:t>МАТЕМАТИКА</a:t>
            </a:r>
            <a:endParaRPr lang="ru-RU" dirty="0"/>
          </a:p>
        </p:txBody>
      </p:sp>
      <p:pic>
        <p:nvPicPr>
          <p:cNvPr id="25" name="Рисунок 24" descr="mgu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12708"/>
            <a:ext cx="785818" cy="1015660"/>
          </a:xfrm>
          <a:prstGeom prst="rect">
            <a:avLst/>
          </a:prstGeom>
        </p:spPr>
      </p:pic>
      <p:pic>
        <p:nvPicPr>
          <p:cNvPr id="18434" name="Picture 2" descr="E:\Математика\nikolski_5disk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28266"/>
            <a:ext cx="2283593" cy="30528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Математика\nikolski_6disk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54697"/>
            <a:ext cx="2288974" cy="305286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ятно 1 27"/>
          <p:cNvSpPr/>
          <p:nvPr/>
        </p:nvSpPr>
        <p:spPr>
          <a:xfrm>
            <a:off x="2267744" y="1504282"/>
            <a:ext cx="2161380" cy="1210338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122" name="Picture 2" descr="D:\Обложки\Математика\13-0603-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05746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29454" y="285728"/>
            <a:ext cx="1500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4"/>
          <p:cNvSpPr>
            <a:spLocks noChangeArrowheads="1"/>
          </p:cNvSpPr>
          <p:nvPr/>
        </p:nvSpPr>
        <p:spPr bwMode="gray">
          <a:xfrm>
            <a:off x="1259632" y="476672"/>
            <a:ext cx="6480720" cy="432048"/>
          </a:xfrm>
          <a:prstGeom prst="roundRect">
            <a:avLst>
              <a:gd name="adj" fmla="val 5769"/>
            </a:avLst>
          </a:prstGeom>
        </p:spPr>
        <p:txBody>
          <a:bodyPr anchor="ctr"/>
          <a:lstStyle/>
          <a:p>
            <a:pPr algn="ctr">
              <a:lnSpc>
                <a:spcPts val="28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+mj-ea"/>
                <a:cs typeface="+mj-cs"/>
              </a:rPr>
              <a:t>РАБОТАЕМ ПО НОВЫМ СТАНДАРТАМ</a:t>
            </a:r>
            <a:endParaRPr lang="ru-RU" sz="2000" b="1" dirty="0">
              <a:solidFill>
                <a:srgbClr val="00206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7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" y="6429375"/>
            <a:ext cx="7858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286124"/>
            <a:ext cx="2286016" cy="33592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W:\Обложки\Педагогика_воспитание\41-0253-01.jp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6" y="1124744"/>
            <a:ext cx="1695486" cy="259000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6790" y="1151739"/>
            <a:ext cx="27713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Рекомендации по </a:t>
            </a:r>
            <a:r>
              <a:rPr lang="ru-RU" sz="2000" b="1" dirty="0" smtClean="0"/>
              <a:t>организации и оценке</a:t>
            </a:r>
            <a:r>
              <a:rPr lang="ru-RU" sz="2000" dirty="0" smtClean="0"/>
              <a:t> </a:t>
            </a:r>
            <a:r>
              <a:rPr lang="ru-RU" sz="2000" b="1" dirty="0"/>
              <a:t>проектной и учебно-исследовательской </a:t>
            </a:r>
            <a:r>
              <a:rPr lang="ru-RU" sz="2000" b="1" dirty="0" smtClean="0"/>
              <a:t>деятельности</a:t>
            </a:r>
            <a:endParaRPr lang="ru-RU" sz="2000" dirty="0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2705167" y="1046443"/>
            <a:ext cx="2946953" cy="1859622"/>
          </a:xfrm>
          <a:prstGeom prst="wedgeRoundRectCallout">
            <a:avLst>
              <a:gd name="adj1" fmla="val -87065"/>
              <a:gd name="adj2" fmla="val 5192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8" descr="Проектная деят"/>
          <p:cNvPicPr>
            <a:picLocks noChangeAspect="1" noChangeArrowheads="1"/>
          </p:cNvPicPr>
          <p:nvPr/>
        </p:nvPicPr>
        <p:blipFill>
          <a:blip r:embed="rId6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928662" y="3286124"/>
            <a:ext cx="2357454" cy="338329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286123"/>
            <a:ext cx="2143140" cy="329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 descr="Просвещение Фундаментальное ядро содержания общего образован…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38950" y="857232"/>
            <a:ext cx="2305050" cy="231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51517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5678">
            <a:off x="268362" y="4981125"/>
            <a:ext cx="142398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eshirimova\Рабочий стол\Каталоги,12\Обложки математика\13-0273-01.jpg"/>
          <p:cNvPicPr>
            <a:picLocks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4618608" y="1444752"/>
            <a:ext cx="1224000" cy="1656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Documents and Settings\eshirimova\Рабочий стол\Каталоги,12\Обложки математика\13-0037-01.jpg"/>
          <p:cNvPicPr>
            <a:picLocks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3160994" y="1412749"/>
            <a:ext cx="1224000" cy="1656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9" name="Picture 2" descr="E:\Data\Images\13-0437-01.jpg"/>
          <p:cNvPicPr>
            <a:picLocks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1833626" y="1412776"/>
            <a:ext cx="1224000" cy="1656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eshirimova\Рабочий стол\Каталоги,12\Обложки математика\13-0038-02.jpg"/>
          <p:cNvPicPr>
            <a:picLocks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402154" y="1412776"/>
            <a:ext cx="1224000" cy="1656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mgu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2844" y="112708"/>
            <a:ext cx="785818" cy="1015660"/>
          </a:xfrm>
          <a:prstGeom prst="rect">
            <a:avLst/>
          </a:prstGeom>
        </p:spPr>
      </p:pic>
      <p:pic>
        <p:nvPicPr>
          <p:cNvPr id="19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C:\Documents and Settings\IOvsyankina\Рабочий стол\untitled.png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29" y="1444752"/>
            <a:ext cx="1983095" cy="26271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7" name="Пятно 1 26"/>
          <p:cNvSpPr/>
          <p:nvPr/>
        </p:nvSpPr>
        <p:spPr>
          <a:xfrm>
            <a:off x="6286512" y="785794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359" y="200834"/>
            <a:ext cx="9133641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Методический шлейф к УМК С.М. Никольского «Математика»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3074" name="Picture 2" descr="D:\Обложки\Математика\13-0653-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26" y="4329113"/>
            <a:ext cx="121602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Обложки\Математика\13-0438-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33" y="4329113"/>
            <a:ext cx="137477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Обложки\Математика\13-0034-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73" y="4317656"/>
            <a:ext cx="137477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Обложки\Математика\13-0033-0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17655"/>
            <a:ext cx="121602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3214686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Потапов М.К.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7754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АЛГЕБРА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idx="1"/>
          </p:nvPr>
        </p:nvSpPr>
        <p:spPr>
          <a:xfrm>
            <a:off x="4896572" y="1120754"/>
            <a:ext cx="4143404" cy="2308246"/>
          </a:xfrm>
        </p:spPr>
        <p:txBody>
          <a:bodyPr lIns="36000" tIns="36000" rIns="36000" bIns="36000"/>
          <a:lstStyle/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Учебник с электронным приложением (7-9 кл.)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 (в 2-х частях)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материалы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Книга для учителя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25" name="Содержимое 24"/>
          <p:cNvSpPr>
            <a:spLocks noGrp="1"/>
          </p:cNvSpPr>
          <p:nvPr>
            <p:ph idx="11"/>
          </p:nvPr>
        </p:nvSpPr>
        <p:spPr>
          <a:xfrm>
            <a:off x="2143108" y="642918"/>
            <a:ext cx="4929222" cy="449148"/>
          </a:xfrm>
        </p:spPr>
        <p:txBody>
          <a:bodyPr/>
          <a:lstStyle/>
          <a:p>
            <a:pPr algn="ctr">
              <a:defRPr/>
            </a:pPr>
            <a:r>
              <a:rPr lang="ru-RU" dirty="0">
                <a:solidFill>
                  <a:srgbClr val="19194D"/>
                </a:solidFill>
                <a:cs typeface="Tahoma" pitchFamily="34" charset="0"/>
              </a:rPr>
              <a:t>Ю.Н. </a:t>
            </a:r>
            <a:r>
              <a:rPr lang="ru-RU" dirty="0" smtClean="0">
                <a:solidFill>
                  <a:srgbClr val="19194D"/>
                </a:solidFill>
                <a:cs typeface="Tahoma" pitchFamily="34" charset="0"/>
              </a:rPr>
              <a:t>Макарычев и др.</a:t>
            </a:r>
            <a:endParaRPr lang="ru-RU" dirty="0">
              <a:solidFill>
                <a:srgbClr val="19194D"/>
              </a:solidFill>
              <a:cs typeface="Tahoma" pitchFamily="34" charset="0"/>
            </a:endParaRPr>
          </a:p>
        </p:txBody>
      </p:sp>
      <p:pic>
        <p:nvPicPr>
          <p:cNvPr id="10242" name="Picture 2" descr="E:\Математика\13-0025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5" y="1971161"/>
            <a:ext cx="1872208" cy="254485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Математика\13-0030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29000"/>
            <a:ext cx="1872208" cy="254485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Математика\13-0032-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61048"/>
            <a:ext cx="1872208" cy="254485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ятно 1 16"/>
          <p:cNvSpPr/>
          <p:nvPr/>
        </p:nvSpPr>
        <p:spPr>
          <a:xfrm>
            <a:off x="6617974" y="3831362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Обложки\Математика\13-0602-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07" y="1196752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643834" y="214290"/>
            <a:ext cx="1000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2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963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E:\Математика\13-0079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2636" y="1079009"/>
            <a:ext cx="1180491" cy="180817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6981" name="Picture 5" descr="E:\Математика\13-0430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118" y="1072647"/>
            <a:ext cx="1154147" cy="175833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17093" y="200834"/>
            <a:ext cx="8815589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Методический шлейф к УМК Ю.Н. Макарычева «Алгебра»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4098" name="Picture 2" descr="D:\Обложки\Математика\13-0080-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21" y="3094255"/>
            <a:ext cx="117316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Обложки\Математика\13-0078-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27" y="5036564"/>
            <a:ext cx="117633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Обложки\Математика\13-0204-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75" y="5003061"/>
            <a:ext cx="117633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Обложки\Математика\13-0202-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0906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Обложки\Математика\13-0432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87" y="5065289"/>
            <a:ext cx="11826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Обложки\Математика\13-0431-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543" y="3118966"/>
            <a:ext cx="11826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Обложки\Математика\13-0524-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324" y="5091170"/>
            <a:ext cx="132556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Обложки\Математика\13-0520-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046604"/>
            <a:ext cx="132556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Обложки\Математика\13-0522-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33" y="3083983"/>
            <a:ext cx="132556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Обложки\Математика\makarichev7metod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83" y="1079009"/>
            <a:ext cx="1143000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ятно 1 16"/>
          <p:cNvSpPr/>
          <p:nvPr/>
        </p:nvSpPr>
        <p:spPr>
          <a:xfrm>
            <a:off x="1810385" y="690866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40286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АЛГЕБРА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4" name="Содержимое 23"/>
          <p:cNvSpPr>
            <a:spLocks noGrp="1"/>
          </p:cNvSpPr>
          <p:nvPr>
            <p:ph idx="1"/>
          </p:nvPr>
        </p:nvSpPr>
        <p:spPr>
          <a:xfrm>
            <a:off x="4896572" y="1120754"/>
            <a:ext cx="4143404" cy="2308246"/>
          </a:xfrm>
        </p:spPr>
        <p:txBody>
          <a:bodyPr lIns="36000" tIns="36000" rIns="36000" bIns="36000"/>
          <a:lstStyle/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Учебник (7-9 кл.)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 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материалы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Методические рекомендации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Контрольные работы</a:t>
            </a:r>
          </a:p>
          <a:p>
            <a:pPr marL="265113" indent="-265113">
              <a:spcBef>
                <a:spcPts val="0"/>
              </a:spcBef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ru-RU" dirty="0" smtClean="0">
                <a:solidFill>
                  <a:srgbClr val="19194D"/>
                </a:solidFill>
              </a:rPr>
              <a:t>Книга для учителя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25" name="Содержимое 24"/>
          <p:cNvSpPr>
            <a:spLocks noGrp="1"/>
          </p:cNvSpPr>
          <p:nvPr>
            <p:ph idx="11"/>
          </p:nvPr>
        </p:nvSpPr>
        <p:spPr>
          <a:xfrm>
            <a:off x="2143108" y="642918"/>
            <a:ext cx="4929222" cy="449148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19194D"/>
                </a:solidFill>
                <a:cs typeface="Tahoma" pitchFamily="34" charset="0"/>
              </a:rPr>
              <a:t>Г.В. Дорофеев и др.</a:t>
            </a:r>
            <a:endParaRPr lang="ru-RU" dirty="0">
              <a:solidFill>
                <a:srgbClr val="19194D"/>
              </a:solidFill>
              <a:cs typeface="Tahoma" pitchFamily="34" charset="0"/>
            </a:endParaRPr>
          </a:p>
        </p:txBody>
      </p:sp>
      <p:pic>
        <p:nvPicPr>
          <p:cNvPr id="16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Обложки\Математика\13-0146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2" y="1412776"/>
            <a:ext cx="1828323" cy="2418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Обложки\Математика\13-0604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145538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Documents and Settings\IOvsyankina\Рабочий стол\untitled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22069"/>
            <a:ext cx="1872208" cy="236330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5" name="Рисунок 14" descr="C:\Documents and Settings\IOvsyankina\Рабочий стол\untitled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3100"/>
            <a:ext cx="1800200" cy="23633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" name="Пятно 1 16"/>
          <p:cNvSpPr/>
          <p:nvPr/>
        </p:nvSpPr>
        <p:spPr>
          <a:xfrm>
            <a:off x="5148064" y="3493060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Пятно 1 17"/>
          <p:cNvSpPr/>
          <p:nvPr/>
        </p:nvSpPr>
        <p:spPr>
          <a:xfrm>
            <a:off x="2520280" y="2351551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86644" y="214290"/>
            <a:ext cx="114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2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4470"/>
            <a:ext cx="12386006" cy="827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7162800" y="-24"/>
            <a:ext cx="152400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2">
                    <a:lumMod val="75000"/>
                  </a:schemeClr>
                </a:solidFill>
                <a:effectLst/>
                <a:latin typeface="Constantia" pitchFamily="18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dirty="0"/>
              <a:t>9</a:t>
            </a:r>
            <a:r>
              <a:rPr lang="ru-RU" dirty="0" smtClean="0"/>
              <a:t> класс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572132" y="214290"/>
            <a:ext cx="171451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325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575"/>
            <a:ext cx="8915400" cy="613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</p:spPr>
        <p:txBody>
          <a:bodyPr>
            <a:normAutofit/>
          </a:bodyPr>
          <a:lstStyle/>
          <a:p>
            <a:r>
              <a:rPr lang="ru-RU" altLang="ru-RU" sz="2600" b="1" dirty="0" smtClean="0">
                <a:solidFill>
                  <a:srgbClr val="002060"/>
                </a:solidFill>
                <a:latin typeface="Cambria" pitchFamily="18" charset="0"/>
              </a:rPr>
              <a:t>УМК  «Алгебра 7-9» под ред. Г. В. Дорофеева</a:t>
            </a:r>
            <a:endParaRPr lang="ru-RU" altLang="ru-RU" sz="26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072066" y="1357298"/>
            <a:ext cx="2214578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13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17094" y="0"/>
            <a:ext cx="8815589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Методический шлейф к УМК Г.В. Дорофеева «Алгебра»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050" name="Picture 2" descr="D:\Обложки\Математика\13-0213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22" y="4627583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Обложки\Математика\13-0218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76" y="4677997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Обложки\Математика\13-0216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1" y="620687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Обложки\Математика\13-0407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91" y="656633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Обложки\Математика\13-0427-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48" y="4714450"/>
            <a:ext cx="131127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Обложки\Математика\13-0425-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02" y="659692"/>
            <a:ext cx="131127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Обложки\Математика\13-0426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71266"/>
            <a:ext cx="131127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Обложки\Математика\13-0461-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99" y="4677998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Обложки\Математика\13-0459-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20688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Обложки\Математика\13-0460-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52" y="2720827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Обложки\Математика\13-0503-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089" y="2671265"/>
            <a:ext cx="1314450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Обложки\Математика\13-0496-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83" y="4714449"/>
            <a:ext cx="131127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Обложки\Математика\13-0269-0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15" y="2720828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143372" y="2357430"/>
            <a:ext cx="2214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Минаева Л.Б.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40382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АЛГЕБРА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7669" name="TextBox 33"/>
          <p:cNvSpPr txBox="1">
            <a:spLocks noChangeArrowheads="1"/>
          </p:cNvSpPr>
          <p:nvPr/>
        </p:nvSpPr>
        <p:spPr bwMode="auto">
          <a:xfrm>
            <a:off x="3419475" y="2241550"/>
            <a:ext cx="185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" name="Содержимое 27"/>
          <p:cNvSpPr txBox="1">
            <a:spLocks/>
          </p:cNvSpPr>
          <p:nvPr/>
        </p:nvSpPr>
        <p:spPr>
          <a:xfrm>
            <a:off x="5036584" y="1050823"/>
            <a:ext cx="4104456" cy="2520280"/>
          </a:xfrm>
          <a:prstGeom prst="flowChartAlternateProcess">
            <a:avLst/>
          </a:prstGeo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Рабочая программа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Учебник (7-9)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Рабочая тетрадь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Дидактические   материалы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Тематические тесты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Методические рекомендации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  <a:latin typeface="Tahoma" pitchFamily="34" charset="0"/>
                <a:cs typeface="Tahoma" pitchFamily="34" charset="0"/>
              </a:rPr>
              <a:t>Сборник задач по алгебре для 7-9 кл.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1" name="Содержимое 28"/>
          <p:cNvSpPr txBox="1">
            <a:spLocks/>
          </p:cNvSpPr>
          <p:nvPr/>
        </p:nvSpPr>
        <p:spPr>
          <a:xfrm>
            <a:off x="3214678" y="714356"/>
            <a:ext cx="2661446" cy="360040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defRPr/>
            </a:pPr>
            <a:r>
              <a: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19194D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ahoma" pitchFamily="34" charset="0"/>
              </a:rPr>
              <a:t>Ю.М. КОЛЯГИН И ДР.</a:t>
            </a:r>
            <a:endParaRPr lang="ru-RU" sz="1600" b="1" kern="0" cap="all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19194D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Tahoma" pitchFamily="34" charset="0"/>
            </a:endParaRPr>
          </a:p>
        </p:txBody>
      </p:sp>
      <p:pic>
        <p:nvPicPr>
          <p:cNvPr id="25" name="Picture 3" descr="E:\Математика\13-0681-0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" y="1705350"/>
            <a:ext cx="2302231" cy="316347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E:\Математика\13-0695-0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05" y="3654456"/>
            <a:ext cx="2426429" cy="313555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 descr="E:\Математика\13-0694-0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053772" y="2701925"/>
            <a:ext cx="2321811" cy="309153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ятно 1 31"/>
          <p:cNvSpPr/>
          <p:nvPr/>
        </p:nvSpPr>
        <p:spPr>
          <a:xfrm>
            <a:off x="5704174" y="3654456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194" name="Picture 2" descr="D:\Обложки\Математика\13-0604-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247690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358082" y="214290"/>
            <a:ext cx="114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093" y="200834"/>
            <a:ext cx="8815589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Методический шлейф к УМК Ю.М. Колягина  «Алгебра»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7669" name="TextBox 33"/>
          <p:cNvSpPr txBox="1">
            <a:spLocks noChangeArrowheads="1"/>
          </p:cNvSpPr>
          <p:nvPr/>
        </p:nvSpPr>
        <p:spPr bwMode="auto">
          <a:xfrm>
            <a:off x="3419475" y="2241550"/>
            <a:ext cx="185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9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3147428"/>
            <a:ext cx="1279785" cy="15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2" descr="W:\Обложки\Математика\13-0415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90" y="3103452"/>
            <a:ext cx="1277985" cy="17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W:\Обложки\Математика\13-0692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66" y="4956112"/>
            <a:ext cx="1230714" cy="179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4773" y="1079146"/>
            <a:ext cx="1200227" cy="1846661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4" descr="W:\Обложки\Математика\13-0691-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7" y="3103452"/>
            <a:ext cx="1368430" cy="173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C:\Documents and Settings\IOvsyankina\Рабочий стол\untitled.pn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30" y="5011126"/>
            <a:ext cx="1224280" cy="1717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D:\Обложки\Математика\13-0612-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15" y="3147428"/>
            <a:ext cx="117633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бложки\Математика\13-0678-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923" y="3125393"/>
            <a:ext cx="132556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Обложки\Математика\13-0683-0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29" y="4949240"/>
            <a:ext cx="1200150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Обложки\Математика\13-0688-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7" y="1079146"/>
            <a:ext cx="1258887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Обложки\Математика\13-0690-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29" y="1079146"/>
            <a:ext cx="11795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Обложки\Математика\13-0693-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1" y="4949241"/>
            <a:ext cx="1243013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97670" y="1075398"/>
            <a:ext cx="1414674" cy="180181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Пятно 1 33"/>
          <p:cNvSpPr/>
          <p:nvPr/>
        </p:nvSpPr>
        <p:spPr>
          <a:xfrm>
            <a:off x="2020535" y="5024830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2" name="Пятно 1 21"/>
          <p:cNvSpPr/>
          <p:nvPr/>
        </p:nvSpPr>
        <p:spPr>
          <a:xfrm>
            <a:off x="6282444" y="4815858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03404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одержимое 20"/>
          <p:cNvSpPr>
            <a:spLocks noGrp="1"/>
          </p:cNvSpPr>
          <p:nvPr>
            <p:ph idx="1"/>
          </p:nvPr>
        </p:nvSpPr>
        <p:spPr>
          <a:xfrm>
            <a:off x="4987526" y="1100886"/>
            <a:ext cx="3929660" cy="2357454"/>
          </a:xfrm>
        </p:spPr>
        <p:txBody>
          <a:bodyPr/>
          <a:lstStyle/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Учебник (7-9 кл.)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материалы</a:t>
            </a:r>
            <a:endParaRPr lang="en-US" dirty="0" smtClean="0">
              <a:solidFill>
                <a:srgbClr val="19194D"/>
              </a:solidFill>
            </a:endParaRP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 marL="265113" indent="-265113"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Книга для учителя</a:t>
            </a:r>
          </a:p>
        </p:txBody>
      </p:sp>
      <p:sp>
        <p:nvSpPr>
          <p:cNvPr id="22" name="Содержимое 21"/>
          <p:cNvSpPr>
            <a:spLocks noGrp="1"/>
          </p:cNvSpPr>
          <p:nvPr>
            <p:ph idx="11"/>
          </p:nvPr>
        </p:nvSpPr>
        <p:spPr>
          <a:xfrm>
            <a:off x="2928926" y="714356"/>
            <a:ext cx="3286148" cy="504056"/>
          </a:xfrm>
        </p:spPr>
        <p:txBody>
          <a:bodyPr/>
          <a:lstStyle/>
          <a:p>
            <a:pPr algn="ctr">
              <a:defRPr/>
            </a:pPr>
            <a:r>
              <a:rPr lang="ru-RU" dirty="0">
                <a:solidFill>
                  <a:srgbClr val="19194D"/>
                </a:solidFill>
                <a:cs typeface="Tahoma" pitchFamily="34" charset="0"/>
              </a:rPr>
              <a:t>С.М. Никольский и др.</a:t>
            </a:r>
          </a:p>
        </p:txBody>
      </p:sp>
      <p:sp>
        <p:nvSpPr>
          <p:cNvPr id="20" name="Заголовок 19"/>
          <p:cNvSpPr>
            <a:spLocks noGrp="1"/>
          </p:cNvSpPr>
          <p:nvPr>
            <p:ph type="title" idx="4294967295"/>
          </p:nvPr>
        </p:nvSpPr>
        <p:spPr>
          <a:xfrm>
            <a:off x="557242" y="0"/>
            <a:ext cx="8229600" cy="8572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dirty="0" smtClean="0"/>
              <a:t>АЛГЕБРА</a:t>
            </a:r>
            <a:endParaRPr lang="ru-RU" dirty="0"/>
          </a:p>
        </p:txBody>
      </p:sp>
      <p:pic>
        <p:nvPicPr>
          <p:cNvPr id="25" name="Рисунок 24" descr="mgu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12708"/>
            <a:ext cx="785818" cy="1015660"/>
          </a:xfrm>
          <a:prstGeom prst="rect">
            <a:avLst/>
          </a:prstGeom>
        </p:spPr>
      </p:pic>
      <p:pic>
        <p:nvPicPr>
          <p:cNvPr id="11266" name="Picture 2" descr="E:\Математика\13-0026-05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8" y="1393877"/>
            <a:ext cx="2171724" cy="319809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Математика\13-0029-08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28025"/>
            <a:ext cx="2160240" cy="319634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ятно 1 18"/>
          <p:cNvSpPr/>
          <p:nvPr/>
        </p:nvSpPr>
        <p:spPr>
          <a:xfrm>
            <a:off x="2836848" y="2567985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18" name="Picture 2" descr="D:\Обложки\Математика\Algebra_sbornik7_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61" y="4086401"/>
            <a:ext cx="1152525" cy="1801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Обложки\Математика\Алгебра 9 класс (Никольский)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55" y="3467445"/>
            <a:ext cx="2458622" cy="3293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ятно 1 15"/>
          <p:cNvSpPr/>
          <p:nvPr/>
        </p:nvSpPr>
        <p:spPr>
          <a:xfrm>
            <a:off x="6289203" y="3366321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86644" y="214290"/>
            <a:ext cx="142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4" name="Picture 6" descr="Иванов С.Г. Исследовательские и проектные задания по планиме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9" y="857232"/>
            <a:ext cx="2923430" cy="3929090"/>
          </a:xfrm>
          <a:prstGeom prst="rect">
            <a:avLst/>
          </a:prstGeom>
          <a:noFill/>
        </p:spPr>
      </p:pic>
      <p:pic>
        <p:nvPicPr>
          <p:cNvPr id="94210" name="Picture 2" descr="Асмолов А.Г. Формирование универсальных учебных действий в основн. шк.: пос. для у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177" y="857232"/>
            <a:ext cx="2755187" cy="39290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214290"/>
            <a:ext cx="4215513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</a:rPr>
              <a:t>РАБОТАЕМ ПО НОВЫМ СТАНДАРТАМ</a:t>
            </a:r>
            <a:endParaRPr lang="ru-RU" b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94212" name="Picture 4" descr="Книга &quot;Шуба. Учим творчески мыслить на уроках математики. (сер.&quot;Раб.по нов.стандартам&quot;)&quot; М. Ю. Шуба 978-5-09-022638-7 купить кн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428868"/>
            <a:ext cx="2969867" cy="423590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mgu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112708"/>
            <a:ext cx="785818" cy="1015660"/>
          </a:xfrm>
          <a:prstGeom prst="rect">
            <a:avLst/>
          </a:prstGeom>
        </p:spPr>
      </p:pic>
      <p:pic>
        <p:nvPicPr>
          <p:cNvPr id="15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1" y="1338783"/>
            <a:ext cx="1513489" cy="228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38" y="1338783"/>
            <a:ext cx="1501106" cy="222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3922931"/>
            <a:ext cx="1732010" cy="228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22931"/>
            <a:ext cx="1512168" cy="228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36052"/>
            <a:ext cx="1713586" cy="224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91" y="4136052"/>
            <a:ext cx="1487442" cy="224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17093" y="200834"/>
            <a:ext cx="8815589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Методический шлейф к УМК С.М. Никольского «Алгебра»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10243" name="Picture 3" descr="D:\Обложки\Математика\13-0433-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38783"/>
            <a:ext cx="1512168" cy="2246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6579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ГЕОМЕТРИЯ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3" name="Picture 8" descr="D:\Data\Images\13-0601-01.jpg"/>
          <p:cNvPicPr>
            <a:picLocks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17094" y="325123"/>
            <a:ext cx="1008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6985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5500694" y="857232"/>
            <a:ext cx="3357586" cy="2928958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</a:t>
            </a:r>
          </a:p>
          <a:p>
            <a:pPr>
              <a:defRPr/>
            </a:pPr>
            <a:r>
              <a:rPr lang="ru-RU" dirty="0" smtClean="0">
                <a:solidFill>
                  <a:srgbClr val="19194D"/>
                </a:solidFill>
              </a:rPr>
              <a:t>     материалы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Самостоятельные и контрольные работы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Книга для учителя</a:t>
            </a:r>
          </a:p>
          <a:p>
            <a:endParaRPr lang="ru-RU" dirty="0">
              <a:solidFill>
                <a:srgbClr val="19194D"/>
              </a:solidFill>
            </a:endParaRPr>
          </a:p>
        </p:txBody>
      </p:sp>
      <p:sp>
        <p:nvSpPr>
          <p:cNvPr id="29" name="Содержимое 28"/>
          <p:cNvSpPr>
            <a:spLocks noGrp="1"/>
          </p:cNvSpPr>
          <p:nvPr>
            <p:ph idx="11"/>
          </p:nvPr>
        </p:nvSpPr>
        <p:spPr>
          <a:xfrm>
            <a:off x="1115616" y="836712"/>
            <a:ext cx="2813442" cy="338554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19194D"/>
                </a:solidFill>
                <a:cs typeface="Tahoma" pitchFamily="34" charset="0"/>
              </a:rPr>
              <a:t>Л.С. </a:t>
            </a:r>
            <a:r>
              <a:rPr lang="ru-RU" dirty="0" err="1">
                <a:solidFill>
                  <a:srgbClr val="19194D"/>
                </a:solidFill>
                <a:cs typeface="Tahoma" pitchFamily="34" charset="0"/>
              </a:rPr>
              <a:t>Атанасян</a:t>
            </a:r>
            <a:r>
              <a:rPr lang="ru-RU" dirty="0">
                <a:solidFill>
                  <a:srgbClr val="19194D"/>
                </a:solidFill>
                <a:cs typeface="Tahoma" pitchFamily="34" charset="0"/>
              </a:rPr>
              <a:t> и др.</a:t>
            </a:r>
          </a:p>
        </p:txBody>
      </p:sp>
      <p:pic>
        <p:nvPicPr>
          <p:cNvPr id="13316" name="Picture 4" descr="E:\Математика\13-0072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45" y="1446266"/>
            <a:ext cx="1681192" cy="229070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Математика\13-0510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33450" y="2588064"/>
            <a:ext cx="2160587" cy="46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:\Математика\atanacian_7_9s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1" y="1100137"/>
            <a:ext cx="1176337" cy="1637711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Группа 31"/>
          <p:cNvGrpSpPr>
            <a:grpSpLocks/>
          </p:cNvGrpSpPr>
          <p:nvPr/>
        </p:nvGrpSpPr>
        <p:grpSpPr bwMode="auto">
          <a:xfrm>
            <a:off x="5515856" y="4125456"/>
            <a:ext cx="3568700" cy="1828800"/>
            <a:chOff x="63500" y="5028479"/>
            <a:chExt cx="3568430" cy="1829521"/>
          </a:xfrm>
        </p:grpSpPr>
        <p:grpSp>
          <p:nvGrpSpPr>
            <p:cNvPr id="33" name="Группа 3"/>
            <p:cNvGrpSpPr>
              <a:grpSpLocks/>
            </p:cNvGrpSpPr>
            <p:nvPr/>
          </p:nvGrpSpPr>
          <p:grpSpPr bwMode="auto">
            <a:xfrm>
              <a:off x="63500" y="5028479"/>
              <a:ext cx="2324892" cy="1829521"/>
              <a:chOff x="63500" y="5028479"/>
              <a:chExt cx="2324892" cy="1829521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0" y="5056188"/>
                <a:ext cx="1212850" cy="1801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505" y="5028479"/>
                <a:ext cx="1258887" cy="1801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5066283"/>
              <a:ext cx="1345930" cy="1764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" name="Группа 36"/>
          <p:cNvGrpSpPr>
            <a:grpSpLocks/>
          </p:cNvGrpSpPr>
          <p:nvPr/>
        </p:nvGrpSpPr>
        <p:grpSpPr bwMode="auto">
          <a:xfrm>
            <a:off x="2613024" y="3295887"/>
            <a:ext cx="2741613" cy="2590800"/>
            <a:chOff x="3505200" y="3935413"/>
            <a:chExt cx="2741613" cy="2590800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00" y="4724400"/>
              <a:ext cx="1179513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125" y="4197350"/>
              <a:ext cx="1127125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935413"/>
              <a:ext cx="1176338" cy="1801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Группа 40"/>
          <p:cNvGrpSpPr>
            <a:grpSpLocks/>
          </p:cNvGrpSpPr>
          <p:nvPr/>
        </p:nvGrpSpPr>
        <p:grpSpPr bwMode="auto">
          <a:xfrm>
            <a:off x="214483" y="4084769"/>
            <a:ext cx="3001963" cy="2533650"/>
            <a:chOff x="83343" y="2514600"/>
            <a:chExt cx="3001170" cy="2533503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3" y="2514600"/>
              <a:ext cx="1179513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87" y="2930446"/>
              <a:ext cx="1179513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246290"/>
              <a:ext cx="1179513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 flipH="1">
            <a:off x="7215206" y="142852"/>
            <a:ext cx="1214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ГЕОМЕТРИЯ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5669411" y="646535"/>
            <a:ext cx="3357586" cy="2928958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тетрадь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</a:t>
            </a:r>
          </a:p>
          <a:p>
            <a:pPr>
              <a:defRPr/>
            </a:pPr>
            <a:r>
              <a:rPr lang="ru-RU" dirty="0" smtClean="0">
                <a:solidFill>
                  <a:srgbClr val="19194D"/>
                </a:solidFill>
              </a:rPr>
              <a:t>     материалы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Поурочные разработки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Книга для учителя</a:t>
            </a:r>
          </a:p>
          <a:p>
            <a:endParaRPr lang="ru-RU" dirty="0">
              <a:solidFill>
                <a:srgbClr val="19194D"/>
              </a:solidFill>
            </a:endParaRPr>
          </a:p>
        </p:txBody>
      </p:sp>
      <p:sp>
        <p:nvSpPr>
          <p:cNvPr id="30" name="Содержимое 28"/>
          <p:cNvSpPr txBox="1">
            <a:spLocks/>
          </p:cNvSpPr>
          <p:nvPr/>
        </p:nvSpPr>
        <p:spPr>
          <a:xfrm>
            <a:off x="3136787" y="813503"/>
            <a:ext cx="2664462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defRPr/>
            </a:pPr>
            <a:r>
              <a: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19194D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ahoma" pitchFamily="34" charset="0"/>
              </a:rPr>
              <a:t>А.В. ПОГОРЕЛОВ</a:t>
            </a:r>
            <a:endParaRPr lang="ru-RU" sz="1600" b="1" kern="0" cap="all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19194D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cs typeface="Tahoma" pitchFamily="34" charset="0"/>
            </a:endParaRPr>
          </a:p>
        </p:txBody>
      </p:sp>
      <p:pic>
        <p:nvPicPr>
          <p:cNvPr id="25602" name="Picture 2" descr="E:\KOLLEKT_2011\MATEMATIKA_OUT\Links\13-0605-01.jpg"/>
          <p:cNvPicPr>
            <a:picLocks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23584" y="370780"/>
            <a:ext cx="1008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HeroicExtremeLeftFacing"/>
            <a:lightRig rig="harsh" dir="t">
              <a:rot lat="0" lon="0" rev="3000000"/>
            </a:lightRig>
          </a:scene3d>
          <a:sp3d extrusionH="6985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2882" name="Picture 2" descr="E:\Математика\13-0069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094" y="1820656"/>
            <a:ext cx="2241510" cy="29175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Группа 2"/>
          <p:cNvGrpSpPr>
            <a:grpSpLocks/>
          </p:cNvGrpSpPr>
          <p:nvPr/>
        </p:nvGrpSpPr>
        <p:grpSpPr bwMode="auto">
          <a:xfrm>
            <a:off x="6533140" y="3370262"/>
            <a:ext cx="2309812" cy="3081338"/>
            <a:chOff x="6834188" y="3124200"/>
            <a:chExt cx="2309812" cy="3081338"/>
          </a:xfrm>
        </p:grpSpPr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188" y="3124200"/>
              <a:ext cx="1390650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675" y="3536950"/>
              <a:ext cx="1390650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700" y="4403725"/>
              <a:ext cx="1384300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3" y="4913046"/>
            <a:ext cx="1134745" cy="170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Группа 3"/>
          <p:cNvGrpSpPr>
            <a:grpSpLocks/>
          </p:cNvGrpSpPr>
          <p:nvPr/>
        </p:nvGrpSpPr>
        <p:grpSpPr bwMode="auto">
          <a:xfrm>
            <a:off x="2358604" y="4043976"/>
            <a:ext cx="4138930" cy="2726571"/>
            <a:chOff x="276750" y="1002218"/>
            <a:chExt cx="4782980" cy="2937806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50" y="1002218"/>
              <a:ext cx="1387475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055" y="1714753"/>
              <a:ext cx="1390650" cy="1801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080" y="2138210"/>
              <a:ext cx="1390650" cy="1801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6" name="Группа 1"/>
          <p:cNvGrpSpPr>
            <a:grpSpLocks/>
          </p:cNvGrpSpPr>
          <p:nvPr/>
        </p:nvGrpSpPr>
        <p:grpSpPr bwMode="auto">
          <a:xfrm>
            <a:off x="3448880" y="1469556"/>
            <a:ext cx="2008187" cy="2960687"/>
            <a:chOff x="2487613" y="2687365"/>
            <a:chExt cx="2008187" cy="2960960"/>
          </a:xfrm>
        </p:grpSpPr>
        <p:pic>
          <p:nvPicPr>
            <p:cNvPr id="37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613" y="2687365"/>
              <a:ext cx="1335087" cy="2044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600" y="3597404"/>
              <a:ext cx="1346200" cy="2050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Прямоугольник 22"/>
          <p:cNvSpPr/>
          <p:nvPr/>
        </p:nvSpPr>
        <p:spPr>
          <a:xfrm>
            <a:off x="7215206" y="0"/>
            <a:ext cx="995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9122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00834"/>
            <a:ext cx="7488832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ГЕОМЕТРИЯ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5292080" y="1153305"/>
            <a:ext cx="3503312" cy="2707743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Рабочая программа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Учебник (7-9 кл.)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Рабочие тетради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Дидактические      материалы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rgbClr val="19194D"/>
                </a:solidFill>
              </a:rPr>
              <a:t>Тематические тесты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19194D"/>
                </a:solidFill>
              </a:rPr>
              <a:t>Поурочные разработки</a:t>
            </a:r>
          </a:p>
          <a:p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idx="11"/>
          </p:nvPr>
        </p:nvSpPr>
        <p:spPr>
          <a:xfrm>
            <a:off x="1000100" y="642918"/>
            <a:ext cx="7786742" cy="448000"/>
          </a:xfrm>
        </p:spPr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rgbClr val="19194D"/>
                </a:solidFill>
                <a:cs typeface="Tahoma" pitchFamily="34" charset="0"/>
              </a:rPr>
              <a:t>Бутузов </a:t>
            </a:r>
            <a:r>
              <a:rPr lang="ru-RU" sz="2400" dirty="0" err="1" smtClean="0">
                <a:solidFill>
                  <a:srgbClr val="19194D"/>
                </a:solidFill>
                <a:cs typeface="Tahoma" pitchFamily="34" charset="0"/>
              </a:rPr>
              <a:t>в,ф,Под</a:t>
            </a:r>
            <a:r>
              <a:rPr lang="ru-RU" sz="2400" dirty="0" smtClean="0">
                <a:solidFill>
                  <a:srgbClr val="19194D"/>
                </a:solidFill>
                <a:cs typeface="Tahoma" pitchFamily="34" charset="0"/>
              </a:rPr>
              <a:t> </a:t>
            </a:r>
            <a:r>
              <a:rPr lang="ru-RU" sz="2400" dirty="0">
                <a:solidFill>
                  <a:srgbClr val="19194D"/>
                </a:solidFill>
                <a:cs typeface="Tahoma" pitchFamily="34" charset="0"/>
              </a:rPr>
              <a:t>ред. В.А. </a:t>
            </a:r>
            <a:r>
              <a:rPr lang="ru-RU" sz="2400" dirty="0" err="1" smtClean="0">
                <a:solidFill>
                  <a:srgbClr val="19194D"/>
                </a:solidFill>
                <a:cs typeface="Tahoma" pitchFamily="34" charset="0"/>
              </a:rPr>
              <a:t>Садовничего</a:t>
            </a:r>
            <a:endParaRPr lang="ru-RU" sz="2400" dirty="0">
              <a:solidFill>
                <a:srgbClr val="19194D"/>
              </a:solidFill>
              <a:cs typeface="Tahoma" pitchFamily="34" charset="0"/>
            </a:endParaRPr>
          </a:p>
        </p:txBody>
      </p:sp>
      <p:pic>
        <p:nvPicPr>
          <p:cNvPr id="27657" name="Picture 9" descr="E:\KOLLEKT_2011\MATEMATIKA_OUT\Links\13-0605-01.jpg"/>
          <p:cNvPicPr>
            <a:picLocks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2844" y="1428736"/>
            <a:ext cx="1008000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6985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0" name="Рисунок 19" descr="mgu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785818" cy="1015660"/>
          </a:xfrm>
          <a:prstGeom prst="rect">
            <a:avLst/>
          </a:prstGeom>
        </p:spPr>
      </p:pic>
      <p:pic>
        <p:nvPicPr>
          <p:cNvPr id="17410" name="Picture 2" descr="E:\Математика\13-0448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9" y="1121564"/>
            <a:ext cx="1374775" cy="180181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E:\Математика\13-0449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99" y="1109004"/>
            <a:ext cx="1331913" cy="180181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E:\Математика\13-0668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86" y="4948544"/>
            <a:ext cx="1347787" cy="180181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:\Математика\13-0671-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81" y="4790628"/>
            <a:ext cx="1358900" cy="180181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E:\Математика\but7lD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30" y="2990157"/>
            <a:ext cx="1368152" cy="189407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E:\Математика\but7l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0" y="2993721"/>
            <a:ext cx="1332812" cy="189050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ятно 1 24"/>
          <p:cNvSpPr/>
          <p:nvPr/>
        </p:nvSpPr>
        <p:spPr>
          <a:xfrm>
            <a:off x="2975632" y="4588504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7" name="Рисунок 26" descr="C:\Documents and Settings\Slubimova\Рабочий стол\7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6664" y="4763342"/>
            <a:ext cx="1412870" cy="166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ятно 1 27"/>
          <p:cNvSpPr/>
          <p:nvPr/>
        </p:nvSpPr>
        <p:spPr>
          <a:xfrm>
            <a:off x="5641423" y="4228464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6152" y="1104404"/>
            <a:ext cx="1432969" cy="1870874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7072330" y="0"/>
            <a:ext cx="1071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n w="11430">
                  <a:noFill/>
                </a:ln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ФП</a:t>
            </a:r>
            <a:endParaRPr lang="ru-RU" sz="3600" dirty="0">
              <a:ln w="11430">
                <a:noFill/>
              </a:ln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4"/>
          <p:cNvGrpSpPr/>
          <p:nvPr/>
        </p:nvGrpSpPr>
        <p:grpSpPr>
          <a:xfrm>
            <a:off x="148" y="-27384"/>
            <a:ext cx="9143852" cy="6885384"/>
            <a:chOff x="148" y="-27384"/>
            <a:chExt cx="9143852" cy="6885384"/>
          </a:xfrm>
        </p:grpSpPr>
        <p:pic>
          <p:nvPicPr>
            <p:cNvPr id="4" name="Picture 2" descr="C:\Documents and Settings\LSafiullina\Desktop\prez_kar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" y="-27384"/>
              <a:ext cx="9143852" cy="692696"/>
            </a:xfrm>
            <a:prstGeom prst="rect">
              <a:avLst/>
            </a:prstGeom>
            <a:noFill/>
          </p:spPr>
        </p:pic>
        <p:pic>
          <p:nvPicPr>
            <p:cNvPr id="6" name="Picture 4" descr="C:\Documents and Settings\LSafiullina\Desktop\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21316" y="6420250"/>
              <a:ext cx="522684" cy="43775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" y="318964"/>
            <a:ext cx="8101909" cy="40048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ru-RU" sz="1600" b="1" dirty="0" smtClean="0">
                <a:solidFill>
                  <a:srgbClr val="558AD0"/>
                </a:solidFill>
                <a:ea typeface="+mn-ea"/>
                <a:cs typeface="+mn-cs"/>
              </a:rPr>
              <a:t>Федеральный перечень учебников. Часть 1. Раздел. 3.  Математика и информатика</a:t>
            </a:r>
            <a:endParaRPr lang="ru-RU" sz="1600" b="1" dirty="0">
              <a:solidFill>
                <a:srgbClr val="558AD0"/>
              </a:solidFill>
              <a:ea typeface="+mn-ea"/>
              <a:cs typeface="+mn-cs"/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621316" y="6456562"/>
            <a:ext cx="38854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34</a:t>
            </a:fld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2227801"/>
            <a:ext cx="201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Интегрированный курс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1.3.1.1.1.1-3</a:t>
            </a: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3" y="1196752"/>
            <a:ext cx="2016227" cy="243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51515" y="1304471"/>
            <a:ext cx="2016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6">
                    <a:lumMod val="50000"/>
                  </a:schemeClr>
                </a:solidFill>
              </a:rPr>
              <a:t>Базовый уровень</a:t>
            </a:r>
          </a:p>
          <a:p>
            <a:pPr algn="ctr"/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Алесандров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 – Колягин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1.3.4.1.1.1-3</a:t>
            </a: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200" b="1" u="sng" dirty="0">
                <a:solidFill>
                  <a:schemeClr val="accent6">
                    <a:lumMod val="50000"/>
                  </a:schemeClr>
                </a:solidFill>
              </a:rPr>
              <a:t>Базовый и углублённый уровень</a:t>
            </a:r>
          </a:p>
          <a:p>
            <a:pPr algn="ctr"/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Атанасян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-Алимов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1.3.4.1.2.1-2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Бутузов – Никольский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1.3.4.1.4.1-3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Информатика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1.3.4.3.1.1.-2</a:t>
            </a: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4" y="4666582"/>
            <a:ext cx="2242134" cy="18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4182529" y="755392"/>
            <a:ext cx="3096344" cy="88272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Алгебра и начала математического анализа, геометрия: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785" y="5206022"/>
            <a:ext cx="20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6">
                    <a:lumMod val="50000"/>
                  </a:schemeClr>
                </a:solidFill>
              </a:rPr>
              <a:t>Углублённый уровень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Александров – </a:t>
            </a:r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Пратусевич</a:t>
            </a:r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1.3.4.2.1-4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56803" y="2924963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447764" y="1717544"/>
            <a:ext cx="3096344" cy="50405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Алгебра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447764" y="2276872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Колягин Ю.М., Ткачёва М.В., Фёдорова Н.Е. и др.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078736" y="5034808"/>
            <a:ext cx="3096344" cy="50405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Информатика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456803" y="3058798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558AD0"/>
                </a:solidFill>
              </a:rPr>
              <a:t>Алимов Ш.А., Колягин Ю.М., Ткачёва М.В. И др.</a:t>
            </a:r>
            <a:endParaRPr lang="ru-RU" sz="1600" dirty="0">
              <a:solidFill>
                <a:srgbClr val="558AD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646978" y="1723745"/>
            <a:ext cx="3096344" cy="50405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Геометрия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673791" y="2275982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Александров А.Д., Вернер А.Л., Рыжик В.И.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647021" y="2921375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647021" y="3055210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558AD0"/>
                </a:solidFill>
              </a:rPr>
              <a:t>Атанасян</a:t>
            </a:r>
            <a:r>
              <a:rPr lang="ru-RU" sz="1600" dirty="0" smtClean="0">
                <a:solidFill>
                  <a:srgbClr val="558AD0"/>
                </a:solidFill>
              </a:rPr>
              <a:t> Л.С., Бутузов В.Ф., Кадомцев С.Б. и др.</a:t>
            </a:r>
            <a:endParaRPr lang="ru-RU" sz="1600" dirty="0">
              <a:solidFill>
                <a:srgbClr val="558AD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456760" y="3670515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456760" y="3804350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558AD0"/>
                </a:solidFill>
              </a:rPr>
              <a:t>Никольский и др.</a:t>
            </a:r>
            <a:endParaRPr lang="ru-RU" sz="1600" dirty="0">
              <a:solidFill>
                <a:srgbClr val="558AD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646978" y="3666927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646978" y="3800762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558AD0"/>
                </a:solidFill>
              </a:rPr>
              <a:t>Бутузов В.Ф., Прасолов В.В.</a:t>
            </a:r>
            <a:endParaRPr lang="ru-RU" sz="1600" dirty="0">
              <a:solidFill>
                <a:srgbClr val="558AD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483573" y="4403206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558AD0"/>
                </a:solidFill>
              </a:rPr>
              <a:t>Пратусевич</a:t>
            </a:r>
            <a:r>
              <a:rPr lang="ru-RU" sz="1600" dirty="0" smtClean="0">
                <a:solidFill>
                  <a:srgbClr val="558AD0"/>
                </a:solidFill>
              </a:rPr>
              <a:t> М.Я. и др.</a:t>
            </a:r>
            <a:endParaRPr lang="ru-RU" sz="1600" dirty="0">
              <a:solidFill>
                <a:srgbClr val="558AD0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673791" y="4399618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/>
                </a:solidFill>
              </a:rPr>
              <a:t>Александров А.Д., Вернер А.Л., Рыжик В.И.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553173" y="5647803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211960" y="5741789"/>
            <a:ext cx="3096344" cy="504056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9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558AD0"/>
                </a:solidFill>
              </a:rPr>
              <a:t>Гейн</a:t>
            </a:r>
            <a:r>
              <a:rPr lang="ru-RU" sz="1600" dirty="0" smtClean="0">
                <a:solidFill>
                  <a:srgbClr val="558AD0"/>
                </a:solidFill>
              </a:rPr>
              <a:t> А.Г. и др.</a:t>
            </a:r>
            <a:endParaRPr lang="ru-RU" sz="1600" dirty="0">
              <a:solidFill>
                <a:srgbClr val="558AD0"/>
              </a:solidFill>
            </a:endParaRPr>
          </a:p>
        </p:txBody>
      </p:sp>
      <p:pic>
        <p:nvPicPr>
          <p:cNvPr id="50" name="Picture 3" descr="C:\Users\OKotlyar\Desktop\Значки базовый и профильный\basic_TEXT BLA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85602"/>
            <a:ext cx="990600" cy="31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:\Users\OKotlyar\Desktop\Значки базовый и профильный\profile_TEXT BLA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2" y="4296709"/>
            <a:ext cx="1347787" cy="331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OKotlyar\Desktop\Значки базовый и профильный\basic_TEXT BLA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9" y="3741640"/>
            <a:ext cx="990600" cy="311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OKotlyar\Desktop\Значки базовый и профильный\profile_TEXT BLA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86" y="3741640"/>
            <a:ext cx="1347787" cy="331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10501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9" y="1071547"/>
          <a:ext cx="7858179" cy="4651277"/>
        </p:xfrm>
        <a:graphic>
          <a:graphicData uri="http://schemas.openxmlformats.org/drawingml/2006/table">
            <a:tbl>
              <a:tblPr/>
              <a:tblGrid>
                <a:gridCol w="857255"/>
                <a:gridCol w="3929090"/>
                <a:gridCol w="1071570"/>
                <a:gridCol w="2000264"/>
              </a:tblGrid>
              <a:tr h="563803">
                <a:tc gridSpan="4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FuturisC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FuturisC"/>
                        </a:rPr>
                        <a:t>Математика</a:t>
                      </a:r>
                      <a:endParaRPr lang="ru-RU" sz="2400" b="1" dirty="0">
                        <a:solidFill>
                          <a:srgbClr val="000000"/>
                        </a:solidFill>
                        <a:latin typeface="FuturisC"/>
                        <a:ea typeface="Times New Roman"/>
                        <a:cs typeface="FuturisC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9615">
                <a:tc>
                  <a:txBody>
                    <a:bodyPr/>
                    <a:lstStyle/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2315 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Башмаков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М.И. Математика </a:t>
                      </a: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базовый уровень)</a:t>
                      </a: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10–11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just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just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Просвещение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561">
                <a:tc>
                  <a:txBody>
                    <a:bodyPr/>
                    <a:lstStyle/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2328 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Колмогоров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А.Н., Абрамов </a:t>
                      </a: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А.М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.,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Дудницын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Ю.П. и др. </a:t>
                      </a:r>
                      <a:b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Алгебра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начала</a:t>
                      </a: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математического анализа </a:t>
                      </a: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базовый уровень)</a:t>
                      </a: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10–11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just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just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Просвещение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9615">
                <a:tc>
                  <a:txBody>
                    <a:bodyPr/>
                    <a:lstStyle/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2344 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Погорелов 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А.В. Геометрия </a:t>
                      </a: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базовый и профильный </a:t>
                      </a: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l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уровни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ctr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10–11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marR="17780" algn="just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endParaRPr lang="ru-RU" sz="2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7780" marR="17780" algn="just">
                        <a:lnSpc>
                          <a:spcPts val="900"/>
                        </a:lnSpc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Просвещение</a:t>
                      </a:r>
                      <a:endParaRPr lang="ru-RU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822" marR="34822" marT="34822" marB="3482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1"/>
          </p:nvPr>
        </p:nvSpPr>
        <p:spPr>
          <a:xfrm>
            <a:off x="428596" y="214290"/>
            <a:ext cx="7786742" cy="714380"/>
          </a:xfrm>
        </p:spPr>
        <p:txBody>
          <a:bodyPr/>
          <a:lstStyle/>
          <a:p>
            <a:r>
              <a:rPr lang="ru-RU" dirty="0" smtClean="0"/>
              <a:t>У</a:t>
            </a:r>
            <a:r>
              <a:rPr smtClean="0"/>
              <a:t>шли из фп на 2014-2015 год</a:t>
            </a:r>
            <a:endParaRPr lang="ru-RU" dirty="0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6" name="AutoShape 6"/>
          <p:cNvSpPr>
            <a:spLocks noChangeArrowheads="1"/>
          </p:cNvSpPr>
          <p:nvPr/>
        </p:nvSpPr>
        <p:spPr bwMode="auto">
          <a:xfrm>
            <a:off x="0" y="410540"/>
            <a:ext cx="9067316" cy="5959695"/>
          </a:xfrm>
          <a:prstGeom prst="roundRect">
            <a:avLst>
              <a:gd name="adj" fmla="val 16667"/>
            </a:avLst>
          </a:prstGeom>
          <a:solidFill>
            <a:srgbClr val="1089BA">
              <a:alpha val="61960"/>
            </a:srgbClr>
          </a:solidFill>
          <a:ln w="19050">
            <a:solidFill>
              <a:srgbClr val="6ECFE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18790" name="Text Box 4"/>
          <p:cNvSpPr txBox="1">
            <a:spLocks noChangeArrowheads="1"/>
          </p:cNvSpPr>
          <p:nvPr/>
        </p:nvSpPr>
        <p:spPr bwMode="auto">
          <a:xfrm>
            <a:off x="1581944" y="17875"/>
            <a:ext cx="6172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3200" b="1" dirty="0"/>
              <a:t>Серия «Пять колец»</a:t>
            </a:r>
          </a:p>
        </p:txBody>
      </p:sp>
      <p:pic>
        <p:nvPicPr>
          <p:cNvPr id="11879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1937"/>
            <a:ext cx="1989720" cy="283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51860"/>
            <a:ext cx="1989720" cy="28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8809"/>
            <a:ext cx="1993722" cy="284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0116"/>
            <a:ext cx="1989506" cy="28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1624"/>
            <a:ext cx="1982322" cy="28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57" y="3411704"/>
            <a:ext cx="1982549" cy="28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ятно 1 13"/>
          <p:cNvSpPr/>
          <p:nvPr/>
        </p:nvSpPr>
        <p:spPr>
          <a:xfrm>
            <a:off x="7092280" y="50500"/>
            <a:ext cx="2051720" cy="720080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C00000"/>
            </a:solidFill>
            <a:prstDash val="sysDot"/>
          </a:ln>
          <a:effectLst>
            <a:glow rad="635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Constantia" pitchFamily="18" charset="0"/>
              </a:rPr>
              <a:t>Новинка!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4837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0834"/>
            <a:ext cx="3995936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Серия «Сложные темы ЕГЭ»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2" name="Picture 1" descr="P:\Планы и отчеты ЦИПР\ОТДЕЛ РЕКЛАМЫ\logo\Фгос\FGOS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094" y="6429396"/>
            <a:ext cx="786049" cy="37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D:\Обложки\Математика\13-0709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9510"/>
            <a:ext cx="2331423" cy="3055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Обложки\Математика\13-0708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71" y="3372336"/>
            <a:ext cx="2332523" cy="3057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10-obl-pratus-kat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1389510"/>
            <a:ext cx="2233608" cy="2880295"/>
          </a:xfrm>
          <a:prstGeom prst="rect">
            <a:avLst/>
          </a:prstGeom>
          <a:ln w="9525">
            <a:solidFill>
              <a:schemeClr val="bg1">
                <a:lumMod val="9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1333" y="3354689"/>
            <a:ext cx="2338388" cy="2926879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914843" y="353121"/>
            <a:ext cx="3995936" cy="92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УМК М.Я.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Пратусевича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  <a:ea typeface="+mj-ea"/>
                <a:cs typeface="+mj-cs"/>
              </a:rPr>
              <a:t> «Алгебра и начала математического анализа» (профильный уровень)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Constant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685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84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/>
              <a:t>Система мониторинга и контроля качества знаний </a:t>
            </a:r>
            <a:r>
              <a:rPr lang="en-US" sz="3200" dirty="0" err="1" smtClean="0"/>
              <a:t>PROClass</a:t>
            </a:r>
            <a:endParaRPr lang="ru-RU" sz="3200" dirty="0" smtClean="0"/>
          </a:p>
        </p:txBody>
      </p:sp>
      <p:pic>
        <p:nvPicPr>
          <p:cNvPr id="3072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4750" y="5229225"/>
            <a:ext cx="19288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5291138"/>
            <a:ext cx="1830388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C:\Users\trefilov\Desktop\PROClas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8100" y="908050"/>
            <a:ext cx="431958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" descr="C:\Users\trefilov\Desktop\vkladka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3879850"/>
            <a:ext cx="12096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 descr="C:\Users\trefilov\Desktop\proclass_dvd_2_CMYK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6113" y="3328988"/>
            <a:ext cx="12969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4770438" y="1443038"/>
            <a:ext cx="41529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>
                <a:solidFill>
                  <a:srgbClr val="2E5C2F"/>
                </a:solidFill>
                <a:latin typeface="Impact" pitchFamily="34" charset="0"/>
                <a:cs typeface="Arial" charset="0"/>
              </a:rPr>
              <a:t>  </a:t>
            </a:r>
            <a:endParaRPr lang="ru-RU" sz="1600" u="sng">
              <a:latin typeface="Impact" pitchFamily="34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E5C2F"/>
                </a:solidFill>
                <a:latin typeface="Impact" pitchFamily="34" charset="0"/>
                <a:cs typeface="Arial" charset="0"/>
              </a:rPr>
              <a:t>Система позволяет  быстро и эффективно осуществлять контроль и мониторинг качества знаний обучающихся, </a:t>
            </a:r>
            <a:r>
              <a:rPr lang="ru-RU" sz="1600">
                <a:solidFill>
                  <a:srgbClr val="235B40"/>
                </a:solidFill>
                <a:latin typeface="Impact" pitchFamily="34" charset="0"/>
              </a:rPr>
              <a:t>сохранять результаты контроля знаний в базе данных, выстраивать индивидуальную траекторию обучения; </a:t>
            </a:r>
            <a:endParaRPr lang="ru-RU" sz="1600">
              <a:solidFill>
                <a:srgbClr val="235B40"/>
              </a:solidFill>
              <a:latin typeface="Impact" pitchFamily="34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E5C2F"/>
                </a:solidFill>
                <a:latin typeface="Impact" pitchFamily="34" charset="0"/>
                <a:cs typeface="Arial" charset="0"/>
              </a:rPr>
              <a:t> Система легко подключается к компьютеру, программное обеспечение имеет простой, дружественный интерфейс, легко осваивается педагогом;</a:t>
            </a: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E5C2F"/>
                </a:solidFill>
                <a:latin typeface="Impact" pitchFamily="34" charset="0"/>
                <a:cs typeface="Arial" charset="0"/>
              </a:rPr>
              <a:t>Пульты не перегружены управляющими элементами, имеют съемный индивидуальный идентификационный чип;</a:t>
            </a:r>
          </a:p>
          <a:p>
            <a:pPr>
              <a:buFont typeface="Arial" charset="0"/>
              <a:buChar char="•"/>
            </a:pPr>
            <a:r>
              <a:rPr lang="ru-RU" sz="1600">
                <a:solidFill>
                  <a:srgbClr val="2E5C2F"/>
                </a:solidFill>
                <a:latin typeface="Impact" pitchFamily="34" charset="0"/>
                <a:cs typeface="Arial" charset="0"/>
              </a:rPr>
              <a:t>Возможность подготовки и использования тестов в любом стандартном приложении </a:t>
            </a:r>
            <a:r>
              <a:rPr lang="en-US" sz="1600">
                <a:solidFill>
                  <a:srgbClr val="2E5C2F"/>
                </a:solidFill>
                <a:latin typeface="Impact" pitchFamily="34" charset="0"/>
                <a:cs typeface="Arial" charset="0"/>
              </a:rPr>
              <a:t>MS Office</a:t>
            </a:r>
            <a:endParaRPr lang="ru-RU">
              <a:solidFill>
                <a:srgbClr val="2E5C2F"/>
              </a:solidFill>
              <a:latin typeface="Impact" pitchFamily="34" charset="0"/>
              <a:cs typeface="Arial" charset="0"/>
            </a:endParaRPr>
          </a:p>
        </p:txBody>
      </p:sp>
      <p:pic>
        <p:nvPicPr>
          <p:cNvPr id="9" name="Picture 2" descr="C:\Users\trefilov\Desktop\vkladka_proquest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785182"/>
            <a:ext cx="1158858" cy="117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28812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-99392"/>
            <a:ext cx="8856663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Пособие для учителя </a:t>
            </a:r>
          </a:p>
          <a:p>
            <a:pPr algn="ctr">
              <a:defRPr/>
            </a:pPr>
            <a:r>
              <a:rPr lang="ru-RU" sz="25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Серия «Современные образовательные технологии»</a:t>
            </a:r>
            <a:endParaRPr lang="ru-RU" sz="25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730" y="692696"/>
            <a:ext cx="8785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«Интерактивное оборудование и интернет-ресурсы в школе»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500174"/>
            <a:ext cx="204222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Начальная школа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Биология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Физика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Математика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Алгебра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Геометрия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Информатика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Обществознание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География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Русский Язык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Естествознание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ОБЖ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Технология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1122" y="1182005"/>
            <a:ext cx="1001712" cy="1460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 descr="E:\каталог 2014\Папка class_233ffff3\Links\bio_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285992"/>
            <a:ext cx="728518" cy="75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214422"/>
            <a:ext cx="1021973" cy="145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 descr="E:\каталог 2014\Папка class_233ffff3\Links\him_1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2357430"/>
            <a:ext cx="747015" cy="80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214422"/>
            <a:ext cx="1001712" cy="1460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Рисунок 42" descr="E:\каталог 2014\Папка class_233ffff3\Links\math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2357430"/>
            <a:ext cx="746838" cy="81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1214422"/>
            <a:ext cx="1000310" cy="142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Рисунок 44" descr="E:\каталог 2014\Папка class_233ffff3\Links\inform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2357430"/>
            <a:ext cx="749545" cy="76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1214422"/>
            <a:ext cx="1001030" cy="142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48" descr="E:\каталог 2014\Папка class_233ffff3\Links\his_9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2428868"/>
            <a:ext cx="771243" cy="81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48" y="1214422"/>
            <a:ext cx="1002234" cy="139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 descr="E:\каталог 2014\Папка class_233ffff3\Links\obsch_1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9586" y="2428868"/>
            <a:ext cx="819111" cy="82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00430" y="3071810"/>
            <a:ext cx="1005539" cy="145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 descr="E:\каталог 2014\Папка class_233ffff3\Links\geo_2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71934" y="4357694"/>
            <a:ext cx="804943" cy="8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 descr="C:\Documents and Settings\didayeva\Рабочий стол\literatura-5-11.tif"/>
          <p:cNvPicPr>
            <a:picLocks noChangeAspect="1" noChangeArrowheads="1"/>
          </p:cNvPicPr>
          <p:nvPr/>
        </p:nvPicPr>
        <p:blipFill>
          <a:blip r:embed="rId16" cstate="print"/>
          <a:srcRect l="49403"/>
          <a:stretch>
            <a:fillRect/>
          </a:stretch>
        </p:blipFill>
        <p:spPr bwMode="auto">
          <a:xfrm>
            <a:off x="5143504" y="3071810"/>
            <a:ext cx="1024932" cy="147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 descr="E:\каталог 2014\Папка class_233ffff3\Links\literatura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00760" y="4429132"/>
            <a:ext cx="746838" cy="748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Рисунок 58"/>
          <p:cNvPicPr/>
          <p:nvPr/>
        </p:nvPicPr>
        <p:blipFill>
          <a:blip r:embed="rId18" cstate="print"/>
          <a:srcRect l="51266"/>
          <a:stretch>
            <a:fillRect/>
          </a:stretch>
        </p:blipFill>
        <p:spPr bwMode="auto">
          <a:xfrm>
            <a:off x="7786710" y="3143248"/>
            <a:ext cx="927524" cy="147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86248" y="3071810"/>
            <a:ext cx="950006" cy="138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Рисунок 62" descr="E:\каталог 2014\Папка class_233ffff3\Links\chteniye.pn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29190" y="4357694"/>
            <a:ext cx="823322" cy="82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43636" y="3071810"/>
            <a:ext cx="1001712" cy="145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 descr="E:\каталог 2014\Папка class_233ffff3\Links\geom_1_1.pn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786578" y="4357694"/>
            <a:ext cx="734793" cy="804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Рисунок 59"/>
          <p:cNvPicPr/>
          <p:nvPr/>
        </p:nvPicPr>
        <p:blipFill>
          <a:blip r:embed="rId23" cstate="print"/>
          <a:srcRect l="51787"/>
          <a:stretch>
            <a:fillRect/>
          </a:stretch>
        </p:blipFill>
        <p:spPr bwMode="auto">
          <a:xfrm>
            <a:off x="7000892" y="3143248"/>
            <a:ext cx="987753" cy="145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2285984" y="5226784"/>
            <a:ext cx="63579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Настольная книга педагога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медианавигатор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содержит примерное тематическое планирование, разработки уроков с указанием на размещенные в Интернете электронные образовательные ресурсы.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887517"/>
      </p:ext>
    </p:extLst>
  </p:cSld>
  <p:clrMapOvr>
    <a:masterClrMapping/>
  </p:clrMapOvr>
  <p:transition spd="slow" advTm="20204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472518" cy="2000264"/>
          </a:xfrm>
        </p:spPr>
        <p:txBody>
          <a:bodyPr>
            <a:normAutofit fontScale="90000"/>
          </a:bodyPr>
          <a:lstStyle/>
          <a:p>
            <a:r>
              <a:rPr lang="ru-RU" sz="2000" b="0" dirty="0" smtClean="0"/>
              <a:t>ПЛАНИРУЕМЫЕ РЕЗУЛЬТАТЫ</a:t>
            </a:r>
            <a:br>
              <a:rPr lang="ru-RU" sz="2000" b="0" dirty="0" smtClean="0"/>
            </a:br>
            <a:r>
              <a:rPr lang="ru-RU" sz="2000" b="0" dirty="0" smtClean="0"/>
              <a:t>Представлена система заданий по физике, ориентированная в основном не на проверку освоения отдельных знаний, а на оценку способности школьников решать учебные и практические задачи на основе сформированных предметных знаний и умений, а также универсальных учебных действий. В пособии предлагается демонстрационный вариант итоговой работы по курсу. 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http://static2.ozone.ru/multimedia/books_covers/c300/10106126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808717"/>
            <a:ext cx="3214710" cy="5049283"/>
          </a:xfrm>
          <a:prstGeom prst="rect">
            <a:avLst/>
          </a:prstGeom>
          <a:noFill/>
        </p:spPr>
      </p:pic>
      <p:pic>
        <p:nvPicPr>
          <p:cNvPr id="1030" name="Picture 6" descr="Геометрия. . 7-9 классы. . Планируемые результаты. . Система заданий. . Пособие для учителей 2014 - купить книгу в Киеве: цены,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67121"/>
            <a:ext cx="3235269" cy="4990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-3699"/>
            <a:ext cx="8856663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Пособие для учителя</a:t>
            </a:r>
          </a:p>
          <a:p>
            <a:pPr algn="ctr">
              <a:defRPr/>
            </a:pPr>
            <a:r>
              <a:rPr lang="ru-RU" sz="25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Серия «Современные образовательные технологии»</a:t>
            </a:r>
            <a:endParaRPr lang="ru-RU" sz="25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14356"/>
            <a:ext cx="69294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«Система инновационных средств обучения на уроке»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571612"/>
            <a:ext cx="2643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Начальная школа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Физика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Информатика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Алгебра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Геометрия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Биология</a:t>
            </a:r>
          </a:p>
        </p:txBody>
      </p:sp>
      <p:pic>
        <p:nvPicPr>
          <p:cNvPr id="35" name="Рисунок 34"/>
          <p:cNvPicPr/>
          <p:nvPr/>
        </p:nvPicPr>
        <p:blipFill>
          <a:blip r:embed="rId3" cstate="print"/>
          <a:srcRect l="49866" t="47596" r="7688" b="14904"/>
          <a:stretch>
            <a:fillRect/>
          </a:stretch>
        </p:blipFill>
        <p:spPr bwMode="auto">
          <a:xfrm>
            <a:off x="3214678" y="1714488"/>
            <a:ext cx="1571636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/>
          <p:nvPr/>
        </p:nvPicPr>
        <p:blipFill>
          <a:blip r:embed="rId4" cstate="print"/>
          <a:srcRect l="50508" t="47596" r="7528" b="15224"/>
          <a:stretch>
            <a:fillRect/>
          </a:stretch>
        </p:blipFill>
        <p:spPr bwMode="auto">
          <a:xfrm>
            <a:off x="5143504" y="1571612"/>
            <a:ext cx="1573437" cy="135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49"/>
          <p:cNvPicPr/>
          <p:nvPr/>
        </p:nvPicPr>
        <p:blipFill>
          <a:blip r:embed="rId5" cstate="print"/>
          <a:srcRect l="49706" t="47115" r="7643" b="15224"/>
          <a:stretch>
            <a:fillRect/>
          </a:stretch>
        </p:blipFill>
        <p:spPr bwMode="auto">
          <a:xfrm>
            <a:off x="5206789" y="3212976"/>
            <a:ext cx="1597459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/>
          <p:cNvPicPr/>
          <p:nvPr/>
        </p:nvPicPr>
        <p:blipFill>
          <a:blip r:embed="rId6" cstate="print"/>
          <a:srcRect l="50414" t="47328" r="7193" b="15076"/>
          <a:stretch>
            <a:fillRect/>
          </a:stretch>
        </p:blipFill>
        <p:spPr bwMode="auto">
          <a:xfrm>
            <a:off x="3269706" y="3212976"/>
            <a:ext cx="1597459" cy="136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Рисунок 63"/>
          <p:cNvPicPr/>
          <p:nvPr/>
        </p:nvPicPr>
        <p:blipFill>
          <a:blip r:embed="rId7" cstate="print"/>
          <a:srcRect l="50989" t="46154" r="7643" b="15224"/>
          <a:stretch>
            <a:fillRect/>
          </a:stretch>
        </p:blipFill>
        <p:spPr bwMode="auto">
          <a:xfrm>
            <a:off x="3286116" y="4786322"/>
            <a:ext cx="1556148" cy="144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Рисунок 64"/>
          <p:cNvPicPr/>
          <p:nvPr/>
        </p:nvPicPr>
        <p:blipFill>
          <a:blip r:embed="rId8" cstate="print"/>
          <a:srcRect l="49706" t="46795" r="7643" b="15224"/>
          <a:stretch>
            <a:fillRect/>
          </a:stretch>
        </p:blipFill>
        <p:spPr bwMode="auto">
          <a:xfrm>
            <a:off x="5242441" y="4784940"/>
            <a:ext cx="1561807" cy="145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Рисунок 65"/>
          <p:cNvPicPr/>
          <p:nvPr/>
        </p:nvPicPr>
        <p:blipFill>
          <a:blip r:embed="rId9" cstate="print"/>
          <a:srcRect l="50187" t="46955" r="8009" b="15224"/>
          <a:stretch>
            <a:fillRect/>
          </a:stretch>
        </p:blipFill>
        <p:spPr bwMode="auto">
          <a:xfrm>
            <a:off x="7176097" y="3212976"/>
            <a:ext cx="1541139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Рисунок 66"/>
          <p:cNvPicPr/>
          <p:nvPr/>
        </p:nvPicPr>
        <p:blipFill>
          <a:blip r:embed="rId10" cstate="print"/>
          <a:srcRect l="50347" t="47756" r="7483" b="15224"/>
          <a:stretch>
            <a:fillRect/>
          </a:stretch>
        </p:blipFill>
        <p:spPr bwMode="auto">
          <a:xfrm>
            <a:off x="7215206" y="1643050"/>
            <a:ext cx="1552948" cy="135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Рисунок 67"/>
          <p:cNvPicPr/>
          <p:nvPr/>
        </p:nvPicPr>
        <p:blipFill>
          <a:blip r:embed="rId11" cstate="print"/>
          <a:srcRect l="49385" t="47436" r="7322" b="14904"/>
          <a:stretch>
            <a:fillRect/>
          </a:stretch>
        </p:blipFill>
        <p:spPr bwMode="auto">
          <a:xfrm>
            <a:off x="7202202" y="4797152"/>
            <a:ext cx="1581040" cy="144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3857628"/>
            <a:ext cx="31432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Методическое пособие предназначено для учителей общеобразовательных школ и методистов. Приведены проекты уроков с использованием современных средств обучения и электронных образовательных ресурсов. Проекты уроков выполнены в соответствии с требованиями ФГОС и отвечают новейшим тенденциям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71658" y="706496"/>
            <a:ext cx="1571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xmlns="" val="893402244"/>
      </p:ext>
    </p:extLst>
  </p:cSld>
  <p:clrMapOvr>
    <a:masterClrMapping/>
  </p:clrMapOvr>
  <p:transition spd="slow" advTm="35562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50" y="-3699"/>
            <a:ext cx="8856663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Пособие для учителя</a:t>
            </a:r>
          </a:p>
          <a:p>
            <a:pPr algn="ctr">
              <a:defRPr/>
            </a:pPr>
            <a:r>
              <a:rPr lang="ru-RU" sz="25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Серия «Современные образовательные технологии»</a:t>
            </a:r>
            <a:endParaRPr lang="ru-RU" sz="25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14356"/>
            <a:ext cx="69294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«Система инновационных средств обучения на уроке»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571612"/>
            <a:ext cx="2643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Начальная школа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Физика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Математика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Информатика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Алгебра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Геометрия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Биология</a:t>
            </a:r>
          </a:p>
        </p:txBody>
      </p:sp>
      <p:pic>
        <p:nvPicPr>
          <p:cNvPr id="35" name="Рисунок 34"/>
          <p:cNvPicPr/>
          <p:nvPr/>
        </p:nvPicPr>
        <p:blipFill>
          <a:blip r:embed="rId3" cstate="print"/>
          <a:srcRect l="49866" t="47596" r="7688" b="14904"/>
          <a:stretch>
            <a:fillRect/>
          </a:stretch>
        </p:blipFill>
        <p:spPr bwMode="auto">
          <a:xfrm>
            <a:off x="3214678" y="1714488"/>
            <a:ext cx="1571636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/>
          <p:nvPr/>
        </p:nvPicPr>
        <p:blipFill>
          <a:blip r:embed="rId4" cstate="print"/>
          <a:srcRect l="50508" t="47596" r="7528" b="15224"/>
          <a:stretch>
            <a:fillRect/>
          </a:stretch>
        </p:blipFill>
        <p:spPr bwMode="auto">
          <a:xfrm>
            <a:off x="5143504" y="1571612"/>
            <a:ext cx="1573437" cy="135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49"/>
          <p:cNvPicPr/>
          <p:nvPr/>
        </p:nvPicPr>
        <p:blipFill>
          <a:blip r:embed="rId5" cstate="print"/>
          <a:srcRect l="49706" t="47115" r="7643" b="15224"/>
          <a:stretch>
            <a:fillRect/>
          </a:stretch>
        </p:blipFill>
        <p:spPr bwMode="auto">
          <a:xfrm>
            <a:off x="5206789" y="3212976"/>
            <a:ext cx="1597459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/>
          <p:cNvPicPr/>
          <p:nvPr/>
        </p:nvPicPr>
        <p:blipFill>
          <a:blip r:embed="rId6" cstate="print"/>
          <a:srcRect l="50414" t="47328" r="7193" b="15076"/>
          <a:stretch>
            <a:fillRect/>
          </a:stretch>
        </p:blipFill>
        <p:spPr bwMode="auto">
          <a:xfrm>
            <a:off x="3269706" y="3212976"/>
            <a:ext cx="1597459" cy="136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" name="Рисунок 63"/>
          <p:cNvPicPr/>
          <p:nvPr/>
        </p:nvPicPr>
        <p:blipFill>
          <a:blip r:embed="rId7" cstate="print"/>
          <a:srcRect l="50989" t="46154" r="7643" b="15224"/>
          <a:stretch>
            <a:fillRect/>
          </a:stretch>
        </p:blipFill>
        <p:spPr bwMode="auto">
          <a:xfrm>
            <a:off x="3286116" y="4786322"/>
            <a:ext cx="1556148" cy="144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Рисунок 64"/>
          <p:cNvPicPr/>
          <p:nvPr/>
        </p:nvPicPr>
        <p:blipFill>
          <a:blip r:embed="rId8" cstate="print"/>
          <a:srcRect l="49706" t="46795" r="7643" b="15224"/>
          <a:stretch>
            <a:fillRect/>
          </a:stretch>
        </p:blipFill>
        <p:spPr bwMode="auto">
          <a:xfrm>
            <a:off x="5242441" y="4784940"/>
            <a:ext cx="1561807" cy="145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Рисунок 65"/>
          <p:cNvPicPr/>
          <p:nvPr/>
        </p:nvPicPr>
        <p:blipFill>
          <a:blip r:embed="rId9" cstate="print"/>
          <a:srcRect l="50187" t="46955" r="8009" b="15224"/>
          <a:stretch>
            <a:fillRect/>
          </a:stretch>
        </p:blipFill>
        <p:spPr bwMode="auto">
          <a:xfrm>
            <a:off x="7176097" y="3212976"/>
            <a:ext cx="1541139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Рисунок 66"/>
          <p:cNvPicPr/>
          <p:nvPr/>
        </p:nvPicPr>
        <p:blipFill>
          <a:blip r:embed="rId10" cstate="print"/>
          <a:srcRect l="50347" t="47756" r="7483" b="15224"/>
          <a:stretch>
            <a:fillRect/>
          </a:stretch>
        </p:blipFill>
        <p:spPr bwMode="auto">
          <a:xfrm>
            <a:off x="7215206" y="1643050"/>
            <a:ext cx="1552948" cy="135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Рисунок 67"/>
          <p:cNvPicPr/>
          <p:nvPr/>
        </p:nvPicPr>
        <p:blipFill>
          <a:blip r:embed="rId11" cstate="print"/>
          <a:srcRect l="49385" t="47436" r="7322" b="14904"/>
          <a:stretch>
            <a:fillRect/>
          </a:stretch>
        </p:blipFill>
        <p:spPr bwMode="auto">
          <a:xfrm>
            <a:off x="7202202" y="4797152"/>
            <a:ext cx="1581040" cy="144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3857628"/>
            <a:ext cx="31432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Методическое пособие предназначено для учителей общеобразовательных школ и методистов. Приведены проекты уроков с использованием современных средств обучения и электронных образовательных ресурсов. Проекты уроков выполнены в соответствии с требованиями ФГОС и отвечают новейшим тенденциям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71658" y="706496"/>
            <a:ext cx="15716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93402244"/>
      </p:ext>
    </p:extLst>
  </p:cSld>
  <p:clrMapOvr>
    <a:masterClrMapping/>
  </p:clrMapOvr>
  <p:transition spd="slow" advTm="35562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Untitled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096" y="165430"/>
            <a:ext cx="571283" cy="705702"/>
          </a:xfrm>
          <a:prstGeom prst="rect">
            <a:avLst/>
          </a:prstGeom>
        </p:spPr>
      </p:pic>
      <p:pic>
        <p:nvPicPr>
          <p:cNvPr id="68612" name="Picture 3" descr="W:\Обложки\Математика\57-0098-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2" y="1308573"/>
            <a:ext cx="1561232" cy="212042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2" descr="W:\Обложки\Математика\57-0096-01.jp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6" y="1537335"/>
            <a:ext cx="1588679" cy="215750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4" descr="W:\Обложки\Математика\57-0100-01.jp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52736"/>
            <a:ext cx="1555148" cy="23762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5" descr="W:\Обложки\Математика\57-0102-01.jp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32484"/>
            <a:ext cx="1610440" cy="218794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6" descr="W:\Обложки\Математика\57-0103-01.jpg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6" y="4437112"/>
            <a:ext cx="1583333" cy="215283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7" descr="W:\Обложки\Математика\57-0104-01.jpg"/>
          <p:cNvPicPr>
            <a:picLocks noChangeAspect="1" noChangeArrowheads="1"/>
          </p:cNvPicPr>
          <p:nvPr/>
        </p:nvPicPr>
        <p:blipFill>
          <a:blip r:embed="rId9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0" y="3861048"/>
            <a:ext cx="1547664" cy="236376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89742" y="163246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043056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Оценка образовательных достижений. </a:t>
            </a:r>
          </a:p>
          <a:p>
            <a:pPr marL="0" lvl="1" defTabSz="1043056">
              <a:spcBef>
                <a:spcPct val="0"/>
              </a:spcBef>
              <a:defRPr/>
            </a:pPr>
            <a:r>
              <a:rPr lang="ru-RU" altLang="ru-RU" sz="2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Метапредметные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результаты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0149" y="1371129"/>
            <a:ext cx="432048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Пособие для учителя содержит: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 Методические рекомендации по проведению комплексной работы, проверке и оценке результатов выполнения заданий и работы в целом  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Рекомендации по интерпретации и использованию результатов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Компакт-диск, на котором содержится компьютерная программа для ввода и обработки результатов выполнения работы, а также задания четырёх вариантов комплексной работы. </a:t>
            </a:r>
          </a:p>
          <a:p>
            <a:pPr algn="just"/>
            <a:endParaRPr lang="ru-RU" sz="16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Тексты комплексной работы приводятся в пособиях «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</a:rPr>
              <a:t>Метапредметные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</a:rPr>
              <a:t> результаты: Стандартизированные материалы для промежуточной аттестации: Варианты 1, 2 и 3, 4».</a:t>
            </a:r>
          </a:p>
        </p:txBody>
      </p:sp>
    </p:spTree>
    <p:extLst>
      <p:ext uri="{BB962C8B-B14F-4D97-AF65-F5344CB8AC3E}">
        <p14:creationId xmlns="" xmlns:p14="http://schemas.microsoft.com/office/powerpoint/2010/main" val="1746922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>
            <a:spLocks/>
          </p:cNvSpPr>
          <p:nvPr/>
        </p:nvSpPr>
        <p:spPr>
          <a:xfrm>
            <a:off x="468737" y="219336"/>
            <a:ext cx="8219177" cy="1023231"/>
          </a:xfrm>
          <a:prstGeom prst="rect">
            <a:avLst/>
          </a:prstGeom>
        </p:spPr>
        <p:txBody>
          <a:bodyPr lIns="80133" tIns="40067" rIns="80133" bIns="40067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ПЛАНИРУЕМЫЕ РЕЗУЛЬТАТЫ ОБУЧЕНИЯ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НОВЫЕ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ФОРМЫ ОЦЕНИВАНИЯ 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688611" y="730952"/>
            <a:ext cx="4701011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100" dirty="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792" y="1350802"/>
            <a:ext cx="8027116" cy="472382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Комплект «Мой портфолио. 5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9 классы» включает: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8269" y="1988840"/>
            <a:ext cx="3789227" cy="139357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Брошюры-организаторы</a:t>
            </a:r>
            <a:r>
              <a:rPr lang="ru-RU" dirty="0" smtClean="0"/>
              <a:t>,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002060"/>
                </a:solidFill>
              </a:rPr>
              <a:t>позволяющие обучающимся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представить </a:t>
            </a:r>
            <a:r>
              <a:rPr lang="ru-RU" sz="1600" dirty="0">
                <a:solidFill>
                  <a:srgbClr val="002060"/>
                </a:solidFill>
              </a:rPr>
              <a:t>и самостоятельно оценить свои достижения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в различных видах деятельности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93690" y="2492896"/>
            <a:ext cx="3919190" cy="3771012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Пособие для учителя</a:t>
            </a:r>
            <a:r>
              <a:rPr lang="ru-RU" sz="1600" dirty="0"/>
              <a:t>,</a:t>
            </a:r>
            <a:br>
              <a:rPr lang="ru-RU" sz="1600" dirty="0"/>
            </a:br>
            <a:r>
              <a:rPr lang="ru-RU" sz="1600" dirty="0" smtClean="0">
                <a:solidFill>
                  <a:srgbClr val="002060"/>
                </a:solidFill>
              </a:rPr>
              <a:t>представляющее</a:t>
            </a:r>
            <a:r>
              <a:rPr lang="ru-RU" sz="1600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возможности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использования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портфолио в основной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школе;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этапы формирования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портфеля достижений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в каждом классе основной школы;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</a:rPr>
              <a:t>ценные  советы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по привлечению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к работе с портфолио 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родителей обучающихся</a:t>
            </a:r>
          </a:p>
          <a:p>
            <a:endParaRPr lang="ru-RU" dirty="0"/>
          </a:p>
        </p:txBody>
      </p:sp>
      <p:pic>
        <p:nvPicPr>
          <p:cNvPr id="25" name="Picture 2" descr="C:\Users\idrozhzhina\Desktop\Лина\Каталоги\Литература\Обложки\41-0367 Портфолио. 5 класс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6" y="4579531"/>
            <a:ext cx="1419915" cy="184099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idrozhzhina\Desktop\Лина\Каталоги\Литература\Обложки\41-0368 Портфолио. 6 класс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13" y="3776806"/>
            <a:ext cx="1419915" cy="184099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idrozhzhina\Desktop\Лина\Каталоги\Литература\Обложки\41-0369 Портфолио. 7 кл. (в коллаж).jp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75" y="4540332"/>
            <a:ext cx="1406793" cy="184099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idrozhzhina\Desktop\Лина\Каталоги\Литература\Обложки\41-0262 Портфолио. 8 класс (в коллаж).jp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83" y="3645992"/>
            <a:ext cx="1420259" cy="182307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idrozhzhina\Desktop\Лина\Каталоги\Литература\Обложки\41-0366 Портфолио. 9 класс (в коллаж).jpg"/>
          <p:cNvPicPr>
            <a:picLocks noChangeAspect="1" noChangeArrowheads="1"/>
          </p:cNvPicPr>
          <p:nvPr/>
        </p:nvPicPr>
        <p:blipFill>
          <a:blip r:embed="rId7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16" y="4156925"/>
            <a:ext cx="1420258" cy="185861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idrozhzhina\Desktop\Лина\Каталоги\Литература\Обложки\41-0263 Портфолио. Метод. рекоменд. (в коллаж).jpg"/>
          <p:cNvPicPr>
            <a:picLocks noChangeAspect="1" noChangeArrowheads="1"/>
          </p:cNvPicPr>
          <p:nvPr/>
        </p:nvPicPr>
        <p:blipFill>
          <a:blip r:embed="rId8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870388"/>
            <a:ext cx="1523626" cy="22865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Untitled-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3096" y="165430"/>
            <a:ext cx="571283" cy="705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20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>
            <a:spLocks/>
          </p:cNvSpPr>
          <p:nvPr/>
        </p:nvSpPr>
        <p:spPr>
          <a:xfrm>
            <a:off x="1286637" y="280099"/>
            <a:ext cx="7859137" cy="1023231"/>
          </a:xfrm>
          <a:prstGeom prst="rect">
            <a:avLst/>
          </a:prstGeom>
        </p:spPr>
        <p:txBody>
          <a:bodyPr lIns="80133" tIns="40067" rIns="80133" bIns="40067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ОЦЕНКА ПРОФЕССИОНАЛЬНОЙ ДЕЯТЕЛЬНОСТИ ПЕДАГОГА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688611" y="730952"/>
            <a:ext cx="4701011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100" dirty="0">
              <a:solidFill>
                <a:srgbClr val="000066"/>
              </a:solidFill>
              <a:latin typeface="Trebuchet MS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9" y="2262714"/>
            <a:ext cx="2117871" cy="330447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lum bright="-10000" contrast="3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58" y="4725144"/>
            <a:ext cx="1282830" cy="150406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78299" y="1782581"/>
            <a:ext cx="6047625" cy="275150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20000"/>
              </a:lnSpc>
            </a:pPr>
            <a:endParaRPr lang="ru-RU" dirty="0" smtClean="0">
              <a:solidFill>
                <a:srgbClr val="000066"/>
              </a:solidFill>
              <a:latin typeface="Trebuchet MS" pitchFamily="34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rgbClr val="000066"/>
                </a:solidFill>
                <a:latin typeface="Trebuchet MS" pitchFamily="34" charset="0"/>
              </a:rPr>
              <a:t>«</a:t>
            </a:r>
            <a:r>
              <a:rPr lang="ru-RU" i="1" dirty="0">
                <a:solidFill>
                  <a:srgbClr val="000066"/>
                </a:solidFill>
                <a:latin typeface="Trebuchet MS" pitchFamily="34" charset="0"/>
              </a:rPr>
              <a:t>Будучи в профессии более сорока лет, разделяя вполне понятные мне опасения коллег, затеваю этот разговор, острую необходимость которого продемонстрировала дискуссия, развернувшаяся по поводу нового профессионального стандарта </a:t>
            </a:r>
            <a:r>
              <a:rPr lang="en-US" i="1" dirty="0" smtClean="0">
                <a:solidFill>
                  <a:srgbClr val="000066"/>
                </a:solidFill>
                <a:latin typeface="Trebuchet MS" pitchFamily="34" charset="0"/>
              </a:rPr>
              <a:t/>
            </a:r>
            <a:br>
              <a:rPr lang="en-US" i="1" dirty="0" smtClean="0">
                <a:solidFill>
                  <a:srgbClr val="000066"/>
                </a:solidFill>
                <a:latin typeface="Trebuchet MS" pitchFamily="34" charset="0"/>
              </a:rPr>
            </a:br>
            <a:r>
              <a:rPr lang="ru-RU" i="1" dirty="0" smtClean="0">
                <a:solidFill>
                  <a:srgbClr val="000066"/>
                </a:solidFill>
                <a:latin typeface="Trebuchet MS" pitchFamily="34" charset="0"/>
              </a:rPr>
              <a:t>педагога</a:t>
            </a:r>
            <a:r>
              <a:rPr lang="ru-RU" dirty="0">
                <a:solidFill>
                  <a:srgbClr val="000066"/>
                </a:solidFill>
                <a:latin typeface="Trebuchet MS" pitchFamily="34" charset="0"/>
              </a:rPr>
              <a:t>». </a:t>
            </a:r>
            <a:r>
              <a:rPr lang="en-US" dirty="0" smtClean="0">
                <a:solidFill>
                  <a:srgbClr val="000066"/>
                </a:solidFill>
                <a:latin typeface="Trebuchet MS" pitchFamily="34" charset="0"/>
              </a:rPr>
              <a:t/>
            </a:r>
            <a:br>
              <a:rPr lang="en-US" dirty="0" smtClean="0">
                <a:solidFill>
                  <a:srgbClr val="000066"/>
                </a:solidFill>
                <a:latin typeface="Trebuchet MS" pitchFamily="34" charset="0"/>
              </a:rPr>
            </a:br>
            <a:endParaRPr lang="ru-RU" dirty="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3927" y="4660079"/>
            <a:ext cx="5040559" cy="1575667"/>
          </a:xfrm>
          <a:prstGeom prst="rect">
            <a:avLst/>
          </a:prstGeom>
          <a:noFill/>
        </p:spPr>
        <p:txBody>
          <a:bodyPr wrap="square" lIns="0" tIns="45712" rIns="0" bIns="45712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6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rebuchet MS" pitchFamily="34" charset="0"/>
              </a:rPr>
              <a:t>Е. А. Ямбург, </a:t>
            </a:r>
          </a:p>
          <a:p>
            <a:pPr lvl="0">
              <a:lnSpc>
                <a:spcPct val="120000"/>
              </a:lnSpc>
            </a:pPr>
            <a:endParaRPr lang="ru-RU" sz="1600" b="1" dirty="0">
              <a:solidFill>
                <a:prstClr val="black"/>
              </a:solidFill>
              <a:latin typeface="Trebuchet MS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1600" dirty="0">
                <a:solidFill>
                  <a:prstClr val="black"/>
                </a:solidFill>
                <a:latin typeface="Trebuchet MS" pitchFamily="34" charset="0"/>
              </a:rPr>
              <a:t>Руководитель группы разработчиков </a:t>
            </a:r>
            <a:endParaRPr lang="ru-RU" sz="1600" dirty="0" smtClean="0">
              <a:solidFill>
                <a:prstClr val="black"/>
              </a:solidFill>
              <a:latin typeface="Trebuchet MS" pitchFamily="34" charset="0"/>
            </a:endParaRPr>
          </a:p>
          <a:p>
            <a:pPr lvl="0">
              <a:lnSpc>
                <a:spcPct val="12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rebuchet MS" pitchFamily="34" charset="0"/>
              </a:rPr>
              <a:t>концепции </a:t>
            </a:r>
            <a:r>
              <a:rPr lang="ru-RU" sz="1600" dirty="0" err="1">
                <a:solidFill>
                  <a:prstClr val="black"/>
                </a:solidFill>
                <a:latin typeface="Trebuchet MS" pitchFamily="34" charset="0"/>
              </a:rPr>
              <a:t>профстандарта</a:t>
            </a:r>
            <a:r>
              <a:rPr lang="ru-RU" sz="1600" dirty="0">
                <a:solidFill>
                  <a:prstClr val="black"/>
                </a:solidFill>
                <a:latin typeface="Trebuchet MS" pitchFamily="34" charset="0"/>
              </a:rPr>
              <a:t> педагога</a:t>
            </a:r>
            <a:r>
              <a:rPr lang="ru-RU" sz="1600" dirty="0" smtClean="0">
                <a:solidFill>
                  <a:prstClr val="black"/>
                </a:solidFill>
                <a:latin typeface="Trebuchet MS" pitchFamily="34" charset="0"/>
              </a:rPr>
              <a:t>,</a:t>
            </a:r>
          </a:p>
          <a:p>
            <a:pPr lvl="0">
              <a:lnSpc>
                <a:spcPct val="120000"/>
              </a:lnSpc>
            </a:pPr>
            <a:r>
              <a:rPr lang="ru-RU" sz="1600" dirty="0" smtClean="0">
                <a:solidFill>
                  <a:prstClr val="black"/>
                </a:solidFill>
                <a:latin typeface="Trebuchet MS" pitchFamily="34" charset="0"/>
              </a:rPr>
              <a:t>директор </a:t>
            </a:r>
            <a:r>
              <a:rPr lang="ru-RU" sz="1600" dirty="0">
                <a:solidFill>
                  <a:prstClr val="black"/>
                </a:solidFill>
                <a:latin typeface="Trebuchet MS" pitchFamily="34" charset="0"/>
              </a:rPr>
              <a:t>Центра образования № 109 Москвы </a:t>
            </a:r>
            <a:endParaRPr lang="ru-RU" sz="1600" dirty="0"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84497"/>
            <a:ext cx="9144000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Trebuchet MS" pitchFamily="34" charset="0"/>
              </a:rPr>
              <a:t>ПРОФЕССИОНАЛЬНЫЙ СТАНДАРТ ПЕДАГОГА</a:t>
            </a:r>
            <a:endParaRPr lang="ru-RU" b="1" dirty="0">
              <a:solidFill>
                <a:srgbClr val="000066"/>
              </a:solidFill>
              <a:latin typeface="Trebuchet MS" pitchFamily="34" charset="0"/>
            </a:endParaRPr>
          </a:p>
        </p:txBody>
      </p:sp>
      <p:pic>
        <p:nvPicPr>
          <p:cNvPr id="17" name="Рисунок 16" descr="Untitled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096" y="165430"/>
            <a:ext cx="571283" cy="705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97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7" t="1889" r="28190" b="4179"/>
          <a:stretch/>
        </p:blipFill>
        <p:spPr bwMode="auto">
          <a:xfrm>
            <a:off x="769849" y="850810"/>
            <a:ext cx="7632848" cy="589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2843808" y="160749"/>
            <a:ext cx="4176464" cy="576064"/>
          </a:xfrm>
          <a:prstGeom prst="wedgeRoundRectCallout">
            <a:avLst>
              <a:gd name="adj1" fmla="val -66663"/>
              <a:gd name="adj2" fmla="val 116432"/>
              <a:gd name="adj3" fmla="val 16667"/>
            </a:avLst>
          </a:prstGeom>
          <a:solidFill>
            <a:schemeClr val="bg2"/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ru-RU" sz="14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50224" y="349527"/>
            <a:ext cx="2963632" cy="3872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cs typeface="Tahoma" pitchFamily="34" charset="0"/>
                <a:hlinkClick r:id="rId4"/>
              </a:rPr>
              <a:t>www.prosv.ru</a:t>
            </a:r>
            <a:r>
              <a:rPr lang="ru-RU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cs typeface="Tahoma" pitchFamily="34" charset="0"/>
              </a:rPr>
              <a:t>  </a:t>
            </a:r>
          </a:p>
        </p:txBody>
      </p:sp>
      <p:pic>
        <p:nvPicPr>
          <p:cNvPr id="10" name="Рисунок 9" descr="Untitled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096" y="165430"/>
            <a:ext cx="571283" cy="7057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2155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 descr="E:\МО\ОБЛОЖКИ 2013-2014\Математика\13-0157-0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059832" y="620688"/>
            <a:ext cx="794626" cy="108012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7313" y="195847"/>
            <a:ext cx="8100244" cy="40048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ru-RU" sz="1600" b="1" dirty="0" smtClean="0">
                <a:solidFill>
                  <a:srgbClr val="558AD0"/>
                </a:solidFill>
                <a:ea typeface="+mn-ea"/>
                <a:cs typeface="+mn-cs"/>
              </a:rPr>
              <a:t>Федеральный перечень учебников. Часть 1. Раздел. 2.  Математика и информатика</a:t>
            </a:r>
            <a:endParaRPr lang="ru-RU" sz="1600" b="1" dirty="0">
              <a:solidFill>
                <a:srgbClr val="558AD0"/>
              </a:solidFill>
              <a:ea typeface="+mn-ea"/>
              <a:cs typeface="+mn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76" y="882063"/>
            <a:ext cx="2016227" cy="11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308" y="1398696"/>
            <a:ext cx="20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Математика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1.2.3.1.2.1-2</a:t>
            </a: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060847"/>
            <a:ext cx="2232248" cy="479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995936" y="980728"/>
            <a:ext cx="3096344" cy="50405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Математика. 5-6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59713" y="1621951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accent1"/>
                </a:solidFill>
              </a:rPr>
              <a:t>Бунимович</a:t>
            </a:r>
            <a:r>
              <a:rPr lang="ru-RU" dirty="0" smtClean="0">
                <a:solidFill>
                  <a:schemeClr val="accent1"/>
                </a:solidFill>
              </a:rPr>
              <a:t> Е.А. и др.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88439" y="1621951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Под ред. Дорофеева Г.В., </a:t>
            </a:r>
            <a:r>
              <a:rPr lang="ru-RU" dirty="0" err="1" smtClean="0">
                <a:solidFill>
                  <a:schemeClr val="accent1"/>
                </a:solidFill>
              </a:rPr>
              <a:t>Шарыгина</a:t>
            </a:r>
            <a:r>
              <a:rPr lang="ru-RU" dirty="0" smtClean="0">
                <a:solidFill>
                  <a:schemeClr val="accent1"/>
                </a:solidFill>
              </a:rPr>
              <a:t> И.Ф.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992" y="2126007"/>
            <a:ext cx="201622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6">
                    <a:lumMod val="50000"/>
                  </a:schemeClr>
                </a:solidFill>
              </a:rPr>
              <a:t>Математика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Под ред. Дорофеева Г.В., </a:t>
            </a:r>
            <a:r>
              <a:rPr lang="ru-RU" sz="1100" b="1" dirty="0" err="1" smtClean="0">
                <a:solidFill>
                  <a:schemeClr val="accent6">
                    <a:lumMod val="50000"/>
                  </a:schemeClr>
                </a:solidFill>
              </a:rPr>
              <a:t>Шарыгина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 И.Ф.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1.2.3.1.5.1-2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Никольский С.М. и др.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1.2.3.1.12.1-2</a:t>
            </a:r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1200" b="1" u="sng" dirty="0" smtClean="0">
                <a:solidFill>
                  <a:schemeClr val="accent6">
                    <a:lumMod val="50000"/>
                  </a:schemeClr>
                </a:solidFill>
              </a:rPr>
              <a:t>Алгебра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Дорофеев и др. 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1.2.3.2.3.1-3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Колягин Ю.М. и др.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1.2.3.2.4.1-3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Макарычев Ю.Н. и др.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1.2.3.2.5.1-3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Никольский С.М. и др.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1.2.3.2.11.1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Геометрия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Александров и др.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1.2.3.3.1-3</a:t>
            </a:r>
          </a:p>
          <a:p>
            <a:pPr algn="ctr"/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</a:rPr>
              <a:t>Атанасян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 Л.С. И др.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1.2.3.3.2.1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Бутузов В.Ф. и др.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1.2.3.3.3.1-3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Погорелов А.В.</a:t>
            </a:r>
          </a:p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1.2.3.3.6.1</a:t>
            </a:r>
          </a:p>
          <a:p>
            <a:pPr algn="ctr"/>
            <a:endParaRPr lang="ru-RU" sz="12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86314" y="3143287"/>
            <a:ext cx="3096344" cy="50405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Геометрия. 7-9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608681" y="4869160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Макарычев Ю.Н. и др.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588439" y="3143287"/>
            <a:ext cx="3096344" cy="50405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Clr>
                <a:srgbClr val="558AD0"/>
              </a:buClr>
              <a:buSzPct val="150000"/>
            </a:pPr>
            <a:r>
              <a:rPr lang="ru-RU" dirty="0" smtClean="0">
                <a:solidFill>
                  <a:srgbClr val="558AD0"/>
                </a:solidFill>
              </a:rPr>
              <a:t>Алгебра. 7-9</a:t>
            </a:r>
            <a:endParaRPr lang="ru-RU" dirty="0">
              <a:solidFill>
                <a:srgbClr val="558AD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08681" y="4311232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Колягин Ю.М., Ткачёва М.В., Фёдорова Н.Е. и др.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621316" y="3739320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Дорофеев Г.В., Суворова С.Б., </a:t>
            </a:r>
            <a:r>
              <a:rPr lang="ru-RU" sz="1400" dirty="0" err="1" smtClean="0">
                <a:solidFill>
                  <a:schemeClr val="accent1"/>
                </a:solidFill>
              </a:rPr>
              <a:t>Бунимович</a:t>
            </a:r>
            <a:r>
              <a:rPr lang="ru-RU" sz="1400" dirty="0" smtClean="0">
                <a:solidFill>
                  <a:schemeClr val="accent1"/>
                </a:solidFill>
              </a:rPr>
              <a:t> Е.А. и др. 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4098" name="Picture 2" descr="УМК Сфер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74" y="949868"/>
            <a:ext cx="1781336" cy="3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УМК Сфер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4680" y="1371618"/>
            <a:ext cx="1781336" cy="3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2555776" y="2276872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Никольский С.М. и др.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621316" y="5452380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Никольский С.М. и др.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838232" y="4869160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Погорелов А.В.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38232" y="4311232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Бутузов Л.С. И др./ под ред. В.А. </a:t>
            </a:r>
            <a:r>
              <a:rPr lang="ru-RU" dirty="0" err="1" smtClean="0">
                <a:solidFill>
                  <a:schemeClr val="accent1"/>
                </a:solidFill>
              </a:rPr>
              <a:t>Садовничего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850867" y="3739320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/>
                </a:solidFill>
              </a:rPr>
              <a:t>Александров А.Д., Вернер А.Л., Рыжик В.И.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0867" y="5452380"/>
            <a:ext cx="3096344" cy="504056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4000"/>
            </a:schemeClr>
          </a:solidFill>
          <a:ln>
            <a:solidFill>
              <a:schemeClr val="tx2">
                <a:lumMod val="60000"/>
                <a:lumOff val="40000"/>
                <a:alpha val="4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accent1"/>
                </a:solidFill>
              </a:rPr>
              <a:t>Атанасян</a:t>
            </a:r>
            <a:r>
              <a:rPr lang="ru-RU" dirty="0" smtClean="0">
                <a:solidFill>
                  <a:schemeClr val="accent1"/>
                </a:solidFill>
              </a:rPr>
              <a:t> Л.С. И др. 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4" name="Picture 3" descr="F:\Учебники ФГОС ООО\Математика\Бунимович 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6987" y="1988840"/>
            <a:ext cx="808632" cy="10801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" descr="E:\Математика\nikolski_6disk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845824" cy="112809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 descr="Untitled-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496" y="59002"/>
            <a:ext cx="571283" cy="7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5202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FFC000"/>
      </a:dk2>
      <a:lt2>
        <a:srgbClr val="EEECE1"/>
      </a:lt2>
      <a:accent1>
        <a:srgbClr val="4F81BD"/>
      </a:accent1>
      <a:accent2>
        <a:srgbClr val="17365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FFC000"/>
    </a:dk2>
    <a:lt2>
      <a:srgbClr val="EEECE1"/>
    </a:lt2>
    <a:accent1>
      <a:srgbClr val="4F81BD"/>
    </a:accent1>
    <a:accent2>
      <a:srgbClr val="17365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FFC000"/>
    </a:dk2>
    <a:lt2>
      <a:srgbClr val="EEECE1"/>
    </a:lt2>
    <a:accent1>
      <a:srgbClr val="4F81BD"/>
    </a:accent1>
    <a:accent2>
      <a:srgbClr val="17365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FFC000"/>
    </a:dk2>
    <a:lt2>
      <a:srgbClr val="EEECE1"/>
    </a:lt2>
    <a:accent1>
      <a:srgbClr val="4F81BD"/>
    </a:accent1>
    <a:accent2>
      <a:srgbClr val="17365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Другая 2">
    <a:dk1>
      <a:sysClr val="windowText" lastClr="000000"/>
    </a:dk1>
    <a:lt1>
      <a:sysClr val="window" lastClr="FFFFFF"/>
    </a:lt1>
    <a:dk2>
      <a:srgbClr val="FFC000"/>
    </a:dk2>
    <a:lt2>
      <a:srgbClr val="EEECE1"/>
    </a:lt2>
    <a:accent1>
      <a:srgbClr val="4F81BD"/>
    </a:accent1>
    <a:accent2>
      <a:srgbClr val="17365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15594</TotalTime>
  <Words>5566</Words>
  <Application>Microsoft Office PowerPoint</Application>
  <PresentationFormat>Экран (4:3)</PresentationFormat>
  <Paragraphs>662</Paragraphs>
  <Slides>41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ПЛАНИРУЕМЫЕ РЕЗУЛЬТАТЫ Представлена система заданий по физике, ориентированная в основном не на проверку освоения отдельных знаний, а на оценку способности школьников решать учебные и практические задачи на основе сформированных предметных знаний и умений, а также универсальных учебных действий. В пособии предлагается демонстрационный вариант итоговой работы по курсу.   </vt:lpstr>
      <vt:lpstr>Слайд 5</vt:lpstr>
      <vt:lpstr>Слайд 6</vt:lpstr>
      <vt:lpstr>Слайд 7</vt:lpstr>
      <vt:lpstr>Слайд 8</vt:lpstr>
      <vt:lpstr>Федеральный перечень учебников. Часть 1. Раздел. 2.  Математика и информатика</vt:lpstr>
      <vt:lpstr>Слайд 10</vt:lpstr>
      <vt:lpstr>Слайд 11</vt:lpstr>
      <vt:lpstr>Слайд 12</vt:lpstr>
      <vt:lpstr>Слайд 13</vt:lpstr>
      <vt:lpstr>Слайд 14</vt:lpstr>
      <vt:lpstr>Слайд 15</vt:lpstr>
      <vt:lpstr>УМК  «Математика 5-6» под ред. Г. В. Дорофеева</vt:lpstr>
      <vt:lpstr>Слайд 17</vt:lpstr>
      <vt:lpstr>Слайд 18</vt:lpstr>
      <vt:lpstr>МАТЕМАТИКА</vt:lpstr>
      <vt:lpstr>Слайд 20</vt:lpstr>
      <vt:lpstr>Слайд 21</vt:lpstr>
      <vt:lpstr>Слайд 22</vt:lpstr>
      <vt:lpstr>Слайд 23</vt:lpstr>
      <vt:lpstr>Слайд 24</vt:lpstr>
      <vt:lpstr>УМК  «Алгебра 7-9» под ред. Г. В. Дорофеева</vt:lpstr>
      <vt:lpstr>Слайд 26</vt:lpstr>
      <vt:lpstr>Слайд 27</vt:lpstr>
      <vt:lpstr>Слайд 28</vt:lpstr>
      <vt:lpstr>АЛГЕБРА</vt:lpstr>
      <vt:lpstr>Слайд 30</vt:lpstr>
      <vt:lpstr>Слайд 31</vt:lpstr>
      <vt:lpstr>Слайд 32</vt:lpstr>
      <vt:lpstr>Слайд 33</vt:lpstr>
      <vt:lpstr>Федеральный перечень учебников. Часть 1. Раздел. 3.  Математика и информатика</vt:lpstr>
      <vt:lpstr>Слайд 35</vt:lpstr>
      <vt:lpstr>Слайд 36</vt:lpstr>
      <vt:lpstr>Слайд 37</vt:lpstr>
      <vt:lpstr>Система мониторинга и контроля качества знаний PROClass</vt:lpstr>
      <vt:lpstr>Слайд 39</vt:lpstr>
      <vt:lpstr>Слайд 40</vt:lpstr>
      <vt:lpstr>Слайд 41</vt:lpstr>
    </vt:vector>
  </TitlesOfParts>
  <Company>prosv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Vmuskatinev</dc:creator>
  <cp:lastModifiedBy>Syromyatnikova</cp:lastModifiedBy>
  <cp:revision>1351</cp:revision>
  <cp:lastPrinted>2014-03-06T08:18:30Z</cp:lastPrinted>
  <dcterms:created xsi:type="dcterms:W3CDTF">2011-08-03T13:25:08Z</dcterms:created>
  <dcterms:modified xsi:type="dcterms:W3CDTF">2015-04-07T08:48:10Z</dcterms:modified>
</cp:coreProperties>
</file>