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53" r:id="rId2"/>
    <p:sldId id="260" r:id="rId3"/>
    <p:sldId id="269" r:id="rId4"/>
    <p:sldId id="275" r:id="rId5"/>
    <p:sldId id="308" r:id="rId6"/>
    <p:sldId id="322" r:id="rId7"/>
    <p:sldId id="324" r:id="rId8"/>
    <p:sldId id="323" r:id="rId9"/>
    <p:sldId id="318" r:id="rId10"/>
    <p:sldId id="319" r:id="rId11"/>
    <p:sldId id="281" r:id="rId12"/>
    <p:sldId id="280" r:id="rId13"/>
    <p:sldId id="352" r:id="rId14"/>
    <p:sldId id="320" r:id="rId15"/>
    <p:sldId id="354" r:id="rId16"/>
    <p:sldId id="261" r:id="rId17"/>
    <p:sldId id="284" r:id="rId18"/>
    <p:sldId id="288" r:id="rId19"/>
    <p:sldId id="326" r:id="rId20"/>
    <p:sldId id="328" r:id="rId21"/>
    <p:sldId id="327" r:id="rId22"/>
    <p:sldId id="325" r:id="rId23"/>
    <p:sldId id="282" r:id="rId24"/>
    <p:sldId id="355" r:id="rId25"/>
    <p:sldId id="356" r:id="rId26"/>
    <p:sldId id="357" r:id="rId27"/>
    <p:sldId id="358" r:id="rId28"/>
    <p:sldId id="359" r:id="rId29"/>
    <p:sldId id="286" r:id="rId30"/>
    <p:sldId id="287" r:id="rId31"/>
    <p:sldId id="360" r:id="rId32"/>
    <p:sldId id="262" r:id="rId33"/>
    <p:sldId id="329" r:id="rId34"/>
    <p:sldId id="330" r:id="rId35"/>
    <p:sldId id="362" r:id="rId36"/>
    <p:sldId id="363" r:id="rId37"/>
    <p:sldId id="332" r:id="rId38"/>
    <p:sldId id="333" r:id="rId39"/>
    <p:sldId id="335" r:id="rId40"/>
    <p:sldId id="336" r:id="rId41"/>
    <p:sldId id="342" r:id="rId42"/>
    <p:sldId id="290" r:id="rId43"/>
    <p:sldId id="291" r:id="rId44"/>
    <p:sldId id="361" r:id="rId45"/>
    <p:sldId id="341" r:id="rId46"/>
    <p:sldId id="364" r:id="rId47"/>
    <p:sldId id="366" r:id="rId48"/>
    <p:sldId id="367" r:id="rId49"/>
    <p:sldId id="368" r:id="rId50"/>
    <p:sldId id="369" r:id="rId51"/>
    <p:sldId id="370" r:id="rId52"/>
    <p:sldId id="371" r:id="rId53"/>
    <p:sldId id="372" r:id="rId54"/>
    <p:sldId id="373" r:id="rId55"/>
    <p:sldId id="374" r:id="rId56"/>
    <p:sldId id="331" r:id="rId57"/>
    <p:sldId id="379" r:id="rId58"/>
    <p:sldId id="263" r:id="rId59"/>
    <p:sldId id="312" r:id="rId60"/>
    <p:sldId id="309" r:id="rId61"/>
    <p:sldId id="343" r:id="rId62"/>
    <p:sldId id="375" r:id="rId63"/>
    <p:sldId id="376" r:id="rId64"/>
    <p:sldId id="377" r:id="rId65"/>
    <p:sldId id="378" r:id="rId66"/>
    <p:sldId id="380" r:id="rId67"/>
    <p:sldId id="264" r:id="rId68"/>
    <p:sldId id="310" r:id="rId69"/>
    <p:sldId id="313" r:id="rId70"/>
    <p:sldId id="314" r:id="rId71"/>
    <p:sldId id="382" r:id="rId72"/>
    <p:sldId id="383" r:id="rId73"/>
    <p:sldId id="384" r:id="rId74"/>
    <p:sldId id="385" r:id="rId75"/>
    <p:sldId id="386" r:id="rId76"/>
    <p:sldId id="387" r:id="rId77"/>
    <p:sldId id="388" r:id="rId78"/>
    <p:sldId id="381" r:id="rId7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78" d="100"/>
          <a:sy n="78" d="100"/>
        </p:scale>
        <p:origin x="642"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74FC453-DE43-45E5-BD0C-76CD1C7A89E8}" type="datetimeFigureOut">
              <a:rPr lang="ru-RU" smtClean="0"/>
              <a:pPr/>
              <a:t>20.10.2018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C851E78-9448-4655-9597-F9AA535272CE}" type="slidenum">
              <a:rPr lang="ru-RU" smtClean="0"/>
              <a:pPr/>
              <a:t>‹#›</a:t>
            </a:fld>
            <a:endParaRPr lang="ru-RU"/>
          </a:p>
        </p:txBody>
      </p:sp>
    </p:spTree>
    <p:extLst>
      <p:ext uri="{BB962C8B-B14F-4D97-AF65-F5344CB8AC3E}">
        <p14:creationId xmlns:p14="http://schemas.microsoft.com/office/powerpoint/2010/main" val="4011115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74FC453-DE43-45E5-BD0C-76CD1C7A89E8}" type="datetimeFigureOut">
              <a:rPr lang="ru-RU" smtClean="0"/>
              <a:pPr/>
              <a:t>20.10.2018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C851E78-9448-4655-9597-F9AA535272CE}" type="slidenum">
              <a:rPr lang="ru-RU" smtClean="0"/>
              <a:pPr/>
              <a:t>‹#›</a:t>
            </a:fld>
            <a:endParaRPr lang="ru-RU"/>
          </a:p>
        </p:txBody>
      </p:sp>
    </p:spTree>
    <p:extLst>
      <p:ext uri="{BB962C8B-B14F-4D97-AF65-F5344CB8AC3E}">
        <p14:creationId xmlns:p14="http://schemas.microsoft.com/office/powerpoint/2010/main" val="2381074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74FC453-DE43-45E5-BD0C-76CD1C7A89E8}" type="datetimeFigureOut">
              <a:rPr lang="ru-RU" smtClean="0"/>
              <a:pPr/>
              <a:t>20.10.2018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C851E78-9448-4655-9597-F9AA535272CE}" type="slidenum">
              <a:rPr lang="ru-RU" smtClean="0"/>
              <a:pPr/>
              <a:t>‹#›</a:t>
            </a:fld>
            <a:endParaRPr lang="ru-RU"/>
          </a:p>
        </p:txBody>
      </p:sp>
    </p:spTree>
    <p:extLst>
      <p:ext uri="{BB962C8B-B14F-4D97-AF65-F5344CB8AC3E}">
        <p14:creationId xmlns:p14="http://schemas.microsoft.com/office/powerpoint/2010/main" val="3905795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74FC453-DE43-45E5-BD0C-76CD1C7A89E8}" type="datetimeFigureOut">
              <a:rPr lang="ru-RU" smtClean="0"/>
              <a:pPr/>
              <a:t>20.10.2018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C851E78-9448-4655-9597-F9AA535272CE}" type="slidenum">
              <a:rPr lang="ru-RU" smtClean="0"/>
              <a:pPr/>
              <a:t>‹#›</a:t>
            </a:fld>
            <a:endParaRPr lang="ru-RU"/>
          </a:p>
        </p:txBody>
      </p:sp>
    </p:spTree>
    <p:extLst>
      <p:ext uri="{BB962C8B-B14F-4D97-AF65-F5344CB8AC3E}">
        <p14:creationId xmlns:p14="http://schemas.microsoft.com/office/powerpoint/2010/main" val="1327498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74FC453-DE43-45E5-BD0C-76CD1C7A89E8}" type="datetimeFigureOut">
              <a:rPr lang="ru-RU" smtClean="0"/>
              <a:pPr/>
              <a:t>20.10.2018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C851E78-9448-4655-9597-F9AA535272CE}" type="slidenum">
              <a:rPr lang="ru-RU" smtClean="0"/>
              <a:pPr/>
              <a:t>‹#›</a:t>
            </a:fld>
            <a:endParaRPr lang="ru-RU"/>
          </a:p>
        </p:txBody>
      </p:sp>
    </p:spTree>
    <p:extLst>
      <p:ext uri="{BB962C8B-B14F-4D97-AF65-F5344CB8AC3E}">
        <p14:creationId xmlns:p14="http://schemas.microsoft.com/office/powerpoint/2010/main" val="3058353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74FC453-DE43-45E5-BD0C-76CD1C7A89E8}" type="datetimeFigureOut">
              <a:rPr lang="ru-RU" smtClean="0"/>
              <a:pPr/>
              <a:t>20.10.2018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C851E78-9448-4655-9597-F9AA535272CE}" type="slidenum">
              <a:rPr lang="ru-RU" smtClean="0"/>
              <a:pPr/>
              <a:t>‹#›</a:t>
            </a:fld>
            <a:endParaRPr lang="ru-RU"/>
          </a:p>
        </p:txBody>
      </p:sp>
    </p:spTree>
    <p:extLst>
      <p:ext uri="{BB962C8B-B14F-4D97-AF65-F5344CB8AC3E}">
        <p14:creationId xmlns:p14="http://schemas.microsoft.com/office/powerpoint/2010/main" val="1039934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74FC453-DE43-45E5-BD0C-76CD1C7A89E8}" type="datetimeFigureOut">
              <a:rPr lang="ru-RU" smtClean="0"/>
              <a:pPr/>
              <a:t>20.10.2018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FC851E78-9448-4655-9597-F9AA535272CE}" type="slidenum">
              <a:rPr lang="ru-RU" smtClean="0"/>
              <a:pPr/>
              <a:t>‹#›</a:t>
            </a:fld>
            <a:endParaRPr lang="ru-RU"/>
          </a:p>
        </p:txBody>
      </p:sp>
    </p:spTree>
    <p:extLst>
      <p:ext uri="{BB962C8B-B14F-4D97-AF65-F5344CB8AC3E}">
        <p14:creationId xmlns:p14="http://schemas.microsoft.com/office/powerpoint/2010/main" val="4102186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74FC453-DE43-45E5-BD0C-76CD1C7A89E8}" type="datetimeFigureOut">
              <a:rPr lang="ru-RU" smtClean="0"/>
              <a:pPr/>
              <a:t>20.10.2018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C851E78-9448-4655-9597-F9AA535272CE}" type="slidenum">
              <a:rPr lang="ru-RU" smtClean="0"/>
              <a:pPr/>
              <a:t>‹#›</a:t>
            </a:fld>
            <a:endParaRPr lang="ru-RU"/>
          </a:p>
        </p:txBody>
      </p:sp>
    </p:spTree>
    <p:extLst>
      <p:ext uri="{BB962C8B-B14F-4D97-AF65-F5344CB8AC3E}">
        <p14:creationId xmlns:p14="http://schemas.microsoft.com/office/powerpoint/2010/main" val="404973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74FC453-DE43-45E5-BD0C-76CD1C7A89E8}" type="datetimeFigureOut">
              <a:rPr lang="ru-RU" smtClean="0"/>
              <a:pPr/>
              <a:t>20.10.2018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C851E78-9448-4655-9597-F9AA535272CE}" type="slidenum">
              <a:rPr lang="ru-RU" smtClean="0"/>
              <a:pPr/>
              <a:t>‹#›</a:t>
            </a:fld>
            <a:endParaRPr lang="ru-RU"/>
          </a:p>
        </p:txBody>
      </p:sp>
    </p:spTree>
    <p:extLst>
      <p:ext uri="{BB962C8B-B14F-4D97-AF65-F5344CB8AC3E}">
        <p14:creationId xmlns:p14="http://schemas.microsoft.com/office/powerpoint/2010/main" val="2234397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074FC453-DE43-45E5-BD0C-76CD1C7A89E8}" type="datetimeFigureOut">
              <a:rPr lang="ru-RU" smtClean="0"/>
              <a:pPr/>
              <a:t>20.10.2018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C851E78-9448-4655-9597-F9AA535272CE}" type="slidenum">
              <a:rPr lang="ru-RU" smtClean="0"/>
              <a:pPr/>
              <a:t>‹#›</a:t>
            </a:fld>
            <a:endParaRPr lang="ru-RU"/>
          </a:p>
        </p:txBody>
      </p:sp>
    </p:spTree>
    <p:extLst>
      <p:ext uri="{BB962C8B-B14F-4D97-AF65-F5344CB8AC3E}">
        <p14:creationId xmlns:p14="http://schemas.microsoft.com/office/powerpoint/2010/main" val="186529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074FC453-DE43-45E5-BD0C-76CD1C7A89E8}" type="datetimeFigureOut">
              <a:rPr lang="ru-RU" smtClean="0"/>
              <a:pPr/>
              <a:t>20.10.2018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C851E78-9448-4655-9597-F9AA535272CE}" type="slidenum">
              <a:rPr lang="ru-RU" smtClean="0"/>
              <a:pPr/>
              <a:t>‹#›</a:t>
            </a:fld>
            <a:endParaRPr lang="ru-RU"/>
          </a:p>
        </p:txBody>
      </p:sp>
    </p:spTree>
    <p:extLst>
      <p:ext uri="{BB962C8B-B14F-4D97-AF65-F5344CB8AC3E}">
        <p14:creationId xmlns:p14="http://schemas.microsoft.com/office/powerpoint/2010/main" val="2429561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4FC453-DE43-45E5-BD0C-76CD1C7A89E8}" type="datetimeFigureOut">
              <a:rPr lang="ru-RU" smtClean="0"/>
              <a:pPr/>
              <a:t>20.10.2018</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851E78-9448-4655-9597-F9AA535272CE}" type="slidenum">
              <a:rPr lang="ru-RU" smtClean="0"/>
              <a:pPr/>
              <a:t>‹#›</a:t>
            </a:fld>
            <a:endParaRPr lang="ru-RU"/>
          </a:p>
        </p:txBody>
      </p:sp>
    </p:spTree>
    <p:extLst>
      <p:ext uri="{BB962C8B-B14F-4D97-AF65-F5344CB8AC3E}">
        <p14:creationId xmlns:p14="http://schemas.microsoft.com/office/powerpoint/2010/main" val="13427121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4.gif"/><Relationship Id="rId5" Type="http://schemas.microsoft.com/office/2007/relationships/hdphoto" Target="../media/hdphoto1.wdp"/><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4.gif"/><Relationship Id="rId5" Type="http://schemas.microsoft.com/office/2007/relationships/hdphoto" Target="../media/hdphoto1.wdp"/><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hyperlink" Target="http://www.&#1074;&#1086;&#1082;&#1072;&#1073;&#1091;&#1083;&#1072;.&#1088;&#1092;/&#1089;&#1083;&#1086;&#1074;&#1072;&#1088;&#1080;/&#1090;&#1086;&#1083;&#1082;&#1086;&#1074;&#1099;&#1081;-&#1089;&#1083;&#1086;&#1074;&#1072;&#1088;&#1100;-&#1086;&#1078;&#1077;&#1075;&#1086;&#1074;&#1072;/&#1074;&#1077;&#1097;&#1100;" TargetMode="External"/><Relationship Id="rId3" Type="http://schemas.openxmlformats.org/officeDocument/2006/relationships/hyperlink" Target="http://www.&#1074;&#1086;&#1082;&#1072;&#1073;&#1091;&#1083;&#1072;.&#1088;&#1092;/&#1089;&#1083;&#1086;&#1074;&#1072;&#1088;&#1080;/&#1090;&#1086;&#1083;&#1082;&#1086;&#1074;&#1099;&#1081;-&#1089;&#1083;&#1086;&#1074;&#1072;&#1088;&#1100;-&#1086;&#1078;&#1077;&#1075;&#1086;&#1074;&#1072;/&#1089;&#1095;&#1072;&#1089;&#1090;&#1100;&#1077;" TargetMode="External"/><Relationship Id="rId7" Type="http://schemas.openxmlformats.org/officeDocument/2006/relationships/hyperlink" Target="http://www.&#1074;&#1086;&#1082;&#1072;&#1073;&#1091;&#1083;&#1072;.&#1088;&#1092;/&#1089;&#1083;&#1086;&#1074;&#1072;&#1088;&#1080;/&#1090;&#1086;&#1083;&#1082;&#1086;&#1074;&#1099;&#1081;-&#1089;&#1083;&#1086;&#1074;&#1072;&#1088;&#1100;-&#1086;&#1078;&#1077;&#1075;&#1086;&#1074;&#1072;/&#1085;&#1077;" TargetMode="External"/><Relationship Id="rId2" Type="http://schemas.openxmlformats.org/officeDocument/2006/relationships/hyperlink" Target="http://www.&#1074;&#1086;&#1082;&#1072;&#1073;&#1091;&#1083;&#1072;.&#1088;&#1092;/&#1089;&#1083;&#1086;&#1074;&#1072;&#1088;&#1080;/&#1090;&#1086;&#1083;&#1082;&#1086;&#1074;&#1099;&#1081;-&#1089;&#1083;&#1086;&#1074;&#1072;&#1088;&#1100;-&#1086;&#1078;&#1077;&#1075;&#1086;&#1074;&#1072;/&#1078;" TargetMode="External"/><Relationship Id="rId1" Type="http://schemas.openxmlformats.org/officeDocument/2006/relationships/slideLayout" Target="../slideLayouts/slideLayout7.xml"/><Relationship Id="rId6" Type="http://schemas.openxmlformats.org/officeDocument/2006/relationships/hyperlink" Target="http://www.&#1074;&#1086;&#1082;&#1072;&#1073;&#1091;&#1083;&#1072;.&#1088;&#1092;/&#1089;&#1083;&#1086;&#1074;&#1072;&#1088;&#1080;/&#1090;&#1086;&#1083;&#1082;&#1086;&#1074;&#1099;&#1081;-&#1089;&#1083;&#1086;&#1074;&#1072;&#1088;&#1100;-&#1086;&#1078;&#1077;&#1075;&#1086;&#1074;&#1072;/&#1086;&#1095;&#1077;&#1085;&#1100;" TargetMode="External"/><Relationship Id="rId5" Type="http://schemas.openxmlformats.org/officeDocument/2006/relationships/hyperlink" Target="http://www.&#1074;&#1086;&#1082;&#1072;&#1073;&#1091;&#1083;&#1072;.&#1088;&#1092;/&#1089;&#1083;&#1086;&#1074;&#1072;&#1088;&#1080;/&#1090;&#1086;&#1083;&#1082;&#1086;&#1074;&#1099;&#1081;-&#1089;&#1083;&#1086;&#1074;&#1072;&#1088;&#1100;-&#1086;&#1078;&#1077;&#1075;&#1086;&#1074;&#1072;/&#1089;&#1082;&#1072;&#1079;" TargetMode="External"/><Relationship Id="rId4" Type="http://schemas.openxmlformats.org/officeDocument/2006/relationships/hyperlink" Target="http://www.&#1074;&#1086;&#1082;&#1072;&#1073;&#1091;&#1083;&#1072;.&#1088;&#1092;/&#1089;&#1083;&#1086;&#1074;&#1072;&#1088;&#1080;/&#1090;&#1086;&#1083;&#1082;&#1086;&#1074;&#1099;&#1081;-&#1089;&#1083;&#1086;&#1074;&#1072;&#1088;&#1100;-&#1086;&#1078;&#1077;&#1075;&#1086;&#1074;&#1072;/&#1087;&#1088;&#1077;&#1076;&#1084;&#1077;&#109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hyperlink" Target="https://slovar.cc/rus/abramov/1375243.html"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hyperlink" Target="https://slovar.cc/rus/epitet/1470760.html"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4.gif"/><Relationship Id="rId5" Type="http://schemas.microsoft.com/office/2007/relationships/hdphoto" Target="../media/hdphoto1.wdp"/><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4.gif"/><Relationship Id="rId5" Type="http://schemas.microsoft.com/office/2007/relationships/hdphoto" Target="../media/hdphoto1.wdp"/><Relationship Id="rId4" Type="http://schemas.openxmlformats.org/officeDocument/2006/relationships/image" Target="../media/image3.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4.gif"/><Relationship Id="rId5" Type="http://schemas.microsoft.com/office/2007/relationships/hdphoto" Target="../media/hdphoto1.wdp"/><Relationship Id="rId4" Type="http://schemas.openxmlformats.org/officeDocument/2006/relationships/image" Target="../media/image3.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http://www.wisdoms.ru/aforizmi_alber_kamy.html"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524000" y="-9128"/>
            <a:ext cx="9156171" cy="6867128"/>
          </a:xfrm>
          <a:prstGeom prst="rect">
            <a:avLst/>
          </a:prstGeom>
        </p:spPr>
      </p:pic>
      <p:pic>
        <p:nvPicPr>
          <p:cNvPr id="8" name="Picture 2" descr="http://gov.spb.ru/static/writable/cache/33/f8/33f88153cc85399827c6278f04976366.jpg"/>
          <p:cNvPicPr>
            <a:picLocks noChangeAspect="1" noChangeArrowheads="1"/>
          </p:cNvPicPr>
          <p:nvPr/>
        </p:nvPicPr>
        <p:blipFill rotWithShape="1">
          <a:blip r:embed="rId3" cstate="print">
            <a:lum bright="70000" contrast="-70000"/>
            <a:extLst>
              <a:ext uri="{28A0092B-C50C-407E-A947-70E740481C1C}">
                <a14:useLocalDpi xmlns:a14="http://schemas.microsoft.com/office/drawing/2010/main" val="0"/>
              </a:ext>
            </a:extLst>
          </a:blip>
          <a:srcRect t="15655"/>
          <a:stretch/>
        </p:blipFill>
        <p:spPr bwMode="auto">
          <a:xfrm>
            <a:off x="2985434" y="3140968"/>
            <a:ext cx="7717680" cy="3811334"/>
          </a:xfrm>
          <a:prstGeom prst="rect">
            <a:avLst/>
          </a:prstGeom>
          <a:noFill/>
          <a:ln>
            <a:noFill/>
          </a:ln>
          <a:effectLst>
            <a:softEdge rad="355600"/>
          </a:effectLst>
          <a:extLst>
            <a:ext uri="{909E8E84-426E-40DD-AFC4-6F175D3DCCD1}">
              <a14:hiddenFill xmlns:a14="http://schemas.microsoft.com/office/drawing/2010/main">
                <a:solidFill>
                  <a:srgbClr val="FFFFFF"/>
                </a:solidFill>
              </a14:hiddenFill>
            </a:ext>
          </a:extLst>
        </p:spPr>
      </p:pic>
      <p:pic>
        <p:nvPicPr>
          <p:cNvPr id="9" name="Picture 4" descr="http://static.diary.ru/userdir/3/3/7/5/337549/65316557.jpg"/>
          <p:cNvPicPr>
            <a:picLocks noChangeAspect="1" noChangeArrowheads="1"/>
          </p:cNvPicPr>
          <p:nvPr/>
        </p:nvPicPr>
        <p:blipFill>
          <a:blip r:embed="rId4" cstate="print">
            <a:lum bright="70000" contrast="-70000"/>
            <a:extLst>
              <a:ext uri="{BEBA8EAE-BF5A-486C-A8C5-ECC9F3942E4B}">
                <a14:imgProps xmlns:a14="http://schemas.microsoft.com/office/drawing/2010/main">
                  <a14:imgLayer r:embed="rId5">
                    <a14:imgEffect>
                      <a14:colorTemperature colorTemp="112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526085" y="-112338"/>
            <a:ext cx="7110567" cy="5341538"/>
          </a:xfrm>
          <a:prstGeom prst="rect">
            <a:avLst/>
          </a:prstGeom>
          <a:noFill/>
          <a:effectLst>
            <a:softEdge rad="1104900"/>
          </a:effectLst>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840260" y="2924944"/>
            <a:ext cx="10441459" cy="2031325"/>
          </a:xfrm>
          <a:prstGeom prst="rect">
            <a:avLst/>
          </a:prstGeom>
        </p:spPr>
        <p:txBody>
          <a:bodyPr wrap="square">
            <a:spAutoFit/>
            <a:scene3d>
              <a:camera prst="orthographicFront"/>
              <a:lightRig rig="threePt" dir="t"/>
            </a:scene3d>
            <a:sp3d extrusionH="57150">
              <a:bevelT w="38100" h="38100" prst="angle"/>
            </a:sp3d>
          </a:bodyPr>
          <a:lstStyle/>
          <a:p>
            <a:r>
              <a:rPr lang="ru-RU" sz="7200" b="1" dirty="0" smtClean="0">
                <a:ln w="18000">
                  <a:solidFill>
                    <a:schemeClr val="bg1"/>
                  </a:solidFill>
                  <a:prstDash val="solid"/>
                  <a:miter lim="800000"/>
                </a:ln>
                <a:blipFill dpi="0" rotWithShape="1">
                  <a:blip r:embed="rId6">
                    <a:extLst>
                      <a:ext uri="{28A0092B-C50C-407E-A947-70E740481C1C}">
                        <a14:useLocalDpi xmlns:a14="http://schemas.microsoft.com/office/drawing/2010/main" val="0"/>
                      </a:ext>
                    </a:extLst>
                  </a:blip>
                  <a:srcRect/>
                  <a:stretch>
                    <a:fillRect/>
                  </a:stretch>
                </a:blipFill>
                <a:effectLst>
                  <a:outerShdw blurRad="25500" dist="23000" dir="7020000" algn="tl">
                    <a:srgbClr val="000000">
                      <a:alpha val="50000"/>
                    </a:srgbClr>
                  </a:outerShdw>
                </a:effectLst>
                <a:latin typeface="Georgia" panose="02040502050405020303" pitchFamily="18" charset="0"/>
              </a:rPr>
              <a:t>Итоговое сочинение</a:t>
            </a:r>
          </a:p>
          <a:p>
            <a:pPr algn="ctr"/>
            <a:r>
              <a:rPr lang="ru-RU" sz="5400" b="1" dirty="0" smtClean="0">
                <a:ln w="18000">
                  <a:solidFill>
                    <a:schemeClr val="bg1"/>
                  </a:solidFill>
                  <a:prstDash val="solid"/>
                  <a:miter lim="800000"/>
                </a:ln>
                <a:blipFill dpi="0" rotWithShape="1">
                  <a:blip r:embed="rId6">
                    <a:extLst>
                      <a:ext uri="{28A0092B-C50C-407E-A947-70E740481C1C}">
                        <a14:useLocalDpi xmlns:a14="http://schemas.microsoft.com/office/drawing/2010/main" val="0"/>
                      </a:ext>
                    </a:extLst>
                  </a:blip>
                  <a:srcRect/>
                  <a:stretch>
                    <a:fillRect/>
                  </a:stretch>
                </a:blipFill>
                <a:effectLst>
                  <a:outerShdw blurRad="25500" dist="23000" dir="7020000" algn="tl">
                    <a:srgbClr val="000000">
                      <a:alpha val="50000"/>
                    </a:srgbClr>
                  </a:outerShdw>
                </a:effectLst>
                <a:latin typeface="Georgia" panose="02040502050405020303" pitchFamily="18" charset="0"/>
              </a:rPr>
              <a:t>2018-19 учебный год</a:t>
            </a:r>
            <a:endParaRPr lang="ru-RU" sz="5400" b="1" dirty="0">
              <a:ln w="18000">
                <a:solidFill>
                  <a:schemeClr val="bg1"/>
                </a:solidFill>
                <a:prstDash val="solid"/>
                <a:miter lim="800000"/>
              </a:ln>
              <a:blipFill dpi="0" rotWithShape="1">
                <a:blip r:embed="rId6">
                  <a:extLst>
                    <a:ext uri="{28A0092B-C50C-407E-A947-70E740481C1C}">
                      <a14:useLocalDpi xmlns:a14="http://schemas.microsoft.com/office/drawing/2010/main" val="0"/>
                    </a:ext>
                  </a:extLst>
                </a:blip>
                <a:srcRect/>
                <a:stretch>
                  <a:fillRect/>
                </a:stretch>
              </a:blipFill>
              <a:effectLst>
                <a:outerShdw blurRad="25500" dist="23000" dir="7020000" algn="tl">
                  <a:srgbClr val="000000">
                    <a:alpha val="50000"/>
                  </a:srgbClr>
                </a:outerShdw>
              </a:effectLst>
              <a:latin typeface="Georgia" panose="02040502050405020303" pitchFamily="18" charset="0"/>
            </a:endParaRPr>
          </a:p>
        </p:txBody>
      </p:sp>
      <p:sp>
        <p:nvSpPr>
          <p:cNvPr id="7" name="Прямоугольник 6"/>
          <p:cNvSpPr/>
          <p:nvPr/>
        </p:nvSpPr>
        <p:spPr>
          <a:xfrm>
            <a:off x="3118370" y="5229200"/>
            <a:ext cx="5734262" cy="923330"/>
          </a:xfrm>
          <a:prstGeom prst="rect">
            <a:avLst/>
          </a:prstGeom>
        </p:spPr>
        <p:txBody>
          <a:bodyPr wrap="none">
            <a:spAutoFit/>
            <a:scene3d>
              <a:camera prst="orthographicFront"/>
              <a:lightRig rig="threePt" dir="t"/>
            </a:scene3d>
            <a:sp3d extrusionH="57150">
              <a:bevelT w="38100" h="38100" prst="angle"/>
            </a:sp3d>
          </a:bodyPr>
          <a:lstStyle/>
          <a:p>
            <a:r>
              <a:rPr lang="ru-RU" sz="5400" dirty="0" smtClean="0">
                <a:ln w="18000">
                  <a:solidFill>
                    <a:schemeClr val="bg1"/>
                  </a:solidFill>
                  <a:prstDash val="solid"/>
                  <a:miter lim="800000"/>
                </a:ln>
                <a:blipFill dpi="0" rotWithShape="1">
                  <a:blip r:embed="rId6">
                    <a:extLst>
                      <a:ext uri="{28A0092B-C50C-407E-A947-70E740481C1C}">
                        <a14:useLocalDpi xmlns:a14="http://schemas.microsoft.com/office/drawing/2010/main" val="0"/>
                      </a:ext>
                    </a:extLst>
                  </a:blip>
                  <a:srcRect/>
                  <a:stretch>
                    <a:fillRect/>
                  </a:stretch>
                </a:blipFill>
                <a:effectLst>
                  <a:outerShdw blurRad="25500" dist="23000" dir="7020000" algn="tl">
                    <a:srgbClr val="000000">
                      <a:alpha val="50000"/>
                    </a:srgbClr>
                  </a:outerShdw>
                </a:effectLst>
                <a:latin typeface="Georgia" panose="02040502050405020303" pitchFamily="18" charset="0"/>
              </a:rPr>
              <a:t>Санкт-Петербург</a:t>
            </a:r>
          </a:p>
        </p:txBody>
      </p:sp>
      <p:sp>
        <p:nvSpPr>
          <p:cNvPr id="2" name="Прямоугольник 1"/>
          <p:cNvSpPr/>
          <p:nvPr/>
        </p:nvSpPr>
        <p:spPr>
          <a:xfrm>
            <a:off x="7265774" y="643944"/>
            <a:ext cx="3414398" cy="135767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dirty="0">
                <a:ln w="18000">
                  <a:solidFill>
                    <a:schemeClr val="bg1"/>
                  </a:solidFill>
                  <a:prstDash val="solid"/>
                  <a:miter lim="800000"/>
                </a:ln>
                <a:blipFill dpi="0" rotWithShape="1">
                  <a:blip r:embed="rId6">
                    <a:extLst>
                      <a:ext uri="{28A0092B-C50C-407E-A947-70E740481C1C}">
                        <a14:useLocalDpi xmlns:a14="http://schemas.microsoft.com/office/drawing/2010/main" val="0"/>
                      </a:ext>
                    </a:extLst>
                  </a:blip>
                  <a:srcRect/>
                  <a:stretch>
                    <a:fillRect/>
                  </a:stretch>
                </a:blipFill>
                <a:effectLst>
                  <a:outerShdw blurRad="25500" dist="23000" dir="7020000" algn="tl">
                    <a:srgbClr val="000000">
                      <a:alpha val="50000"/>
                    </a:srgbClr>
                  </a:outerShdw>
                </a:effectLst>
                <a:latin typeface="Georgia" panose="02040502050405020303" pitchFamily="18" charset="0"/>
              </a:rPr>
              <a:t>Часть </a:t>
            </a:r>
            <a:r>
              <a:rPr lang="ru-RU" sz="4800" dirty="0" smtClean="0">
                <a:ln w="18000">
                  <a:solidFill>
                    <a:schemeClr val="bg1"/>
                  </a:solidFill>
                  <a:prstDash val="solid"/>
                  <a:miter lim="800000"/>
                </a:ln>
                <a:blipFill dpi="0" rotWithShape="1">
                  <a:blip r:embed="rId6">
                    <a:extLst>
                      <a:ext uri="{28A0092B-C50C-407E-A947-70E740481C1C}">
                        <a14:useLocalDpi xmlns:a14="http://schemas.microsoft.com/office/drawing/2010/main" val="0"/>
                      </a:ext>
                    </a:extLst>
                  </a:blip>
                  <a:srcRect/>
                  <a:stretch>
                    <a:fillRect/>
                  </a:stretch>
                </a:blipFill>
                <a:effectLst>
                  <a:outerShdw blurRad="25500" dist="23000" dir="7020000" algn="tl">
                    <a:srgbClr val="000000">
                      <a:alpha val="50000"/>
                    </a:srgbClr>
                  </a:outerShdw>
                </a:effectLst>
                <a:latin typeface="Georgia" panose="02040502050405020303" pitchFamily="18" charset="0"/>
              </a:rPr>
              <a:t>2</a:t>
            </a:r>
          </a:p>
          <a:p>
            <a:pPr algn="ctr"/>
            <a:r>
              <a:rPr lang="ru-RU" sz="2800" dirty="0" smtClean="0">
                <a:ln w="18000">
                  <a:solidFill>
                    <a:schemeClr val="bg1"/>
                  </a:solidFill>
                  <a:prstDash val="solid"/>
                  <a:miter lim="800000"/>
                </a:ln>
                <a:blipFill dpi="0" rotWithShape="1">
                  <a:blip r:embed="rId6">
                    <a:extLst>
                      <a:ext uri="{28A0092B-C50C-407E-A947-70E740481C1C}">
                        <a14:useLocalDpi xmlns:a14="http://schemas.microsoft.com/office/drawing/2010/main" val="0"/>
                      </a:ext>
                    </a:extLst>
                  </a:blip>
                  <a:srcRect/>
                  <a:stretch>
                    <a:fillRect/>
                  </a:stretch>
                </a:blipFill>
                <a:effectLst>
                  <a:outerShdw blurRad="25500" dist="23000" dir="7020000" algn="tl">
                    <a:srgbClr val="000000">
                      <a:alpha val="50000"/>
                    </a:srgbClr>
                  </a:outerShdw>
                </a:effectLst>
                <a:latin typeface="Georgia" panose="02040502050405020303" pitchFamily="18" charset="0"/>
              </a:rPr>
              <a:t>«Отцы и дети»</a:t>
            </a:r>
            <a:endParaRPr lang="ru-RU" sz="2800" dirty="0">
              <a:ln w="18000">
                <a:solidFill>
                  <a:schemeClr val="bg1"/>
                </a:solidFill>
                <a:prstDash val="solid"/>
                <a:miter lim="800000"/>
              </a:ln>
              <a:blipFill dpi="0" rotWithShape="1">
                <a:blip r:embed="rId6">
                  <a:extLst>
                    <a:ext uri="{28A0092B-C50C-407E-A947-70E740481C1C}">
                      <a14:useLocalDpi xmlns:a14="http://schemas.microsoft.com/office/drawing/2010/main" val="0"/>
                    </a:ext>
                  </a:extLst>
                </a:blip>
                <a:srcRect/>
                <a:stretch>
                  <a:fillRect/>
                </a:stretch>
              </a:blipFill>
              <a:effectLst>
                <a:outerShdw blurRad="25500" dist="23000" dir="7020000" algn="tl">
                  <a:srgbClr val="000000">
                    <a:alpha val="50000"/>
                  </a:srgbClr>
                </a:outerShdw>
              </a:effectLst>
              <a:latin typeface="Georgia" panose="02040502050405020303" pitchFamily="18" charset="0"/>
            </a:endParaRPr>
          </a:p>
        </p:txBody>
      </p:sp>
    </p:spTree>
    <p:extLst>
      <p:ext uri="{BB962C8B-B14F-4D97-AF65-F5344CB8AC3E}">
        <p14:creationId xmlns:p14="http://schemas.microsoft.com/office/powerpoint/2010/main" val="303308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par>
                          <p:cTn id="8" fill="hold">
                            <p:stCondLst>
                              <p:cond delay="1300"/>
                            </p:stCondLst>
                            <p:childTnLst>
                              <p:par>
                                <p:cTn id="9" presetID="22" presetClass="entr" presetSubtype="8" fill="hold" nodeType="afterEffect">
                                  <p:stCondLst>
                                    <p:cond delay="0"/>
                                  </p:stCondLst>
                                  <p:iterate type="lt">
                                    <p:tmPct val="10000"/>
                                  </p:iterate>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left)">
                                      <p:cBhvr>
                                        <p:cTn id="11" dur="500"/>
                                        <p:tgtEl>
                                          <p:spTgt spid="6">
                                            <p:txEl>
                                              <p:pRg st="1" end="1"/>
                                            </p:txEl>
                                          </p:spTgt>
                                        </p:tgtEl>
                                      </p:cBhvr>
                                    </p:animEffect>
                                  </p:childTnLst>
                                </p:cTn>
                              </p:par>
                            </p:childTnLst>
                          </p:cTn>
                        </p:par>
                        <p:par>
                          <p:cTn id="12" fill="hold">
                            <p:stCondLst>
                              <p:cond delay="2600"/>
                            </p:stCondLst>
                            <p:childTnLst>
                              <p:par>
                                <p:cTn id="13" presetID="22" presetClass="entr" presetSubtype="8" fill="hold" nodeType="afterEffect">
                                  <p:stCondLst>
                                    <p:cond delay="0"/>
                                  </p:stCondLst>
                                  <p:iterate type="lt">
                                    <p:tmPct val="10000"/>
                                  </p:iterate>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tx2">
              <a:lumMod val="20000"/>
              <a:lumOff val="80000"/>
            </a:schemeClr>
          </a:solidFill>
        </p:spPr>
        <p:txBody>
          <a:bodyPr>
            <a:normAutofit/>
          </a:bodyPr>
          <a:lstStyle/>
          <a:p>
            <a:r>
              <a:rPr lang="ru-RU" sz="4000" dirty="0"/>
              <a:t>3) Неизбежен ли конфликт «отцов» и «детей»?</a:t>
            </a:r>
          </a:p>
        </p:txBody>
      </p:sp>
      <p:sp>
        <p:nvSpPr>
          <p:cNvPr id="3" name="TextBox 2"/>
          <p:cNvSpPr txBox="1"/>
          <p:nvPr/>
        </p:nvSpPr>
        <p:spPr>
          <a:xfrm>
            <a:off x="518985" y="2063578"/>
            <a:ext cx="11009870" cy="3970318"/>
          </a:xfrm>
          <a:prstGeom prst="rect">
            <a:avLst/>
          </a:prstGeom>
          <a:solidFill>
            <a:schemeClr val="accent4">
              <a:lumMod val="20000"/>
              <a:lumOff val="80000"/>
            </a:schemeClr>
          </a:solidFill>
        </p:spPr>
        <p:txBody>
          <a:bodyPr wrap="square" rtlCol="0">
            <a:spAutoFit/>
          </a:bodyPr>
          <a:lstStyle/>
          <a:p>
            <a:r>
              <a:rPr lang="ru-RU" sz="2800" dirty="0" smtClean="0"/>
              <a:t>А) Неизбежен в той или иной форме. В каком-то смысле это вечный конфликт.       </a:t>
            </a:r>
          </a:p>
          <a:p>
            <a:r>
              <a:rPr lang="ru-RU" sz="2800" dirty="0" smtClean="0"/>
              <a:t>Б) Можно избежать. Для этого нужно: взаимопонимание, уважение, терпимость, уступчивость, сближение, правильное понимание главных понятий.</a:t>
            </a:r>
          </a:p>
          <a:p>
            <a:r>
              <a:rPr lang="ru-RU" sz="2800" dirty="0" smtClean="0"/>
              <a:t>Формулируем тезис и выбираем произведения, которые помогут его раскрыть: «Капитанская дочка», «Отцы и дети», «Обломов», «Война и мир», «Авиатор», «Дети мои», «Собачье сердце», «Гроза», «Вишнёвый сад» «Недоросль»</a:t>
            </a:r>
            <a:endParaRPr lang="ru-RU" sz="2800" dirty="0"/>
          </a:p>
        </p:txBody>
      </p:sp>
    </p:spTree>
    <p:extLst>
      <p:ext uri="{BB962C8B-B14F-4D97-AF65-F5344CB8AC3E}">
        <p14:creationId xmlns:p14="http://schemas.microsoft.com/office/powerpoint/2010/main" val="36719764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80768" y="1087395"/>
            <a:ext cx="11170508" cy="5329729"/>
          </a:xfrm>
          <a:prstGeom prst="rect">
            <a:avLst/>
          </a:prstGeom>
          <a:solidFill>
            <a:schemeClr val="accent4">
              <a:lumMod val="20000"/>
              <a:lumOff val="80000"/>
            </a:schemeClr>
          </a:solidFill>
        </p:spPr>
        <p:txBody>
          <a:bodyPr wrap="square">
            <a:spAutoFit/>
          </a:bodyPr>
          <a:lstStyle/>
          <a:p>
            <a:pPr>
              <a:lnSpc>
                <a:spcPct val="107000"/>
              </a:lnSpc>
              <a:spcAft>
                <a:spcPts val="800"/>
              </a:spcAft>
            </a:pPr>
            <a:r>
              <a:rPr lang="ru-RU" sz="2800" b="1" dirty="0" smtClean="0">
                <a:effectLst/>
                <a:latin typeface="Arial" panose="020B0604020202020204" pitchFamily="34" charset="0"/>
                <a:ea typeface="Times New Roman" panose="02020603050405020304" pitchFamily="18" charset="0"/>
                <a:cs typeface="Times New Roman" panose="02020603050405020304" pitchFamily="18" charset="0"/>
              </a:rPr>
              <a:t>А.С. Пушкин. “Капитанская дочка”</a:t>
            </a:r>
            <a:endParaRPr lang="ru-RU"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dirty="0">
                <a:latin typeface="Arial" panose="020B0604020202020204" pitchFamily="34" charset="0"/>
                <a:ea typeface="Times New Roman" panose="02020603050405020304" pitchFamily="18" charset="0"/>
                <a:cs typeface="Times New Roman" panose="02020603050405020304" pitchFamily="18" charset="0"/>
              </a:rPr>
              <a:t>Отец, отправляя Петра Гринева на службу, сказал очень важную и правильную вещь: “Береги рубаху </a:t>
            </a:r>
            <a:r>
              <a:rPr lang="ru-RU" dirty="0" err="1">
                <a:latin typeface="Arial" panose="020B0604020202020204" pitchFamily="34" charset="0"/>
                <a:ea typeface="Times New Roman" panose="02020603050405020304" pitchFamily="18" charset="0"/>
                <a:cs typeface="Times New Roman" panose="02020603050405020304" pitchFamily="18" charset="0"/>
              </a:rPr>
              <a:t>снову</a:t>
            </a:r>
            <a:r>
              <a:rPr lang="ru-RU" dirty="0">
                <a:latin typeface="Arial" panose="020B0604020202020204" pitchFamily="34" charset="0"/>
                <a:ea typeface="Times New Roman" panose="02020603050405020304" pitchFamily="18" charset="0"/>
                <a:cs typeface="Times New Roman" panose="02020603050405020304" pitchFamily="18" charset="0"/>
              </a:rPr>
              <a:t>, а честь смолоду”. Слова отца стали для молодого человека важнейшим нравственным ориентиром. В самых сложных условиях, грозящих смертью, Петр Гринев сохранил свою честь. Для него было по-настоящему важно не предать отца и Родину. Этот пример – яркое подтверждение того, что наставления родителей помогают ребенку усвоить важнейшие нравственные ценности</a:t>
            </a:r>
            <a:r>
              <a:rPr lang="ru-RU" dirty="0" smtClean="0">
                <a:latin typeface="Arial" panose="020B0604020202020204" pitchFamily="34" charset="0"/>
                <a:ea typeface="Times New Roman" panose="02020603050405020304" pitchFamily="18" charset="0"/>
                <a:cs typeface="Times New Roman" panose="02020603050405020304" pitchFamily="18" charset="0"/>
              </a:rPr>
              <a:t>. (62 слова)</a:t>
            </a:r>
          </a:p>
          <a:p>
            <a:pPr>
              <a:lnSpc>
                <a:spcPct val="107000"/>
              </a:lnSpc>
              <a:spcAft>
                <a:spcPts val="800"/>
              </a:spcAft>
            </a:pPr>
            <a:r>
              <a:rPr lang="ru-RU" sz="1600" dirty="0" smtClean="0">
                <a:solidFill>
                  <a:schemeClr val="accent6">
                    <a:lumMod val="50000"/>
                  </a:schemeClr>
                </a:solidFill>
                <a:latin typeface="Arial" panose="020B0604020202020204" pitchFamily="34" charset="0"/>
                <a:ea typeface="Calibri" panose="020F0502020204030204" pitchFamily="34" charset="0"/>
                <a:cs typeface="Times New Roman" panose="02020603050405020304" pitchFamily="18" charset="0"/>
              </a:rPr>
              <a:t>Что собой представляет этот текст?</a:t>
            </a:r>
          </a:p>
          <a:p>
            <a:pPr>
              <a:lnSpc>
                <a:spcPct val="107000"/>
              </a:lnSpc>
              <a:spcAft>
                <a:spcPts val="800"/>
              </a:spcAft>
            </a:pPr>
            <a:r>
              <a:rPr lang="ru-RU" sz="1600" dirty="0" smtClean="0">
                <a:solidFill>
                  <a:schemeClr val="accent6">
                    <a:lumMod val="50000"/>
                  </a:schemeClr>
                </a:solidFill>
                <a:effectLst/>
                <a:latin typeface="Arial" panose="020B0604020202020204" pitchFamily="34" charset="0"/>
                <a:ea typeface="Calibri" panose="020F0502020204030204" pitchFamily="34" charset="0"/>
                <a:cs typeface="Times New Roman" panose="02020603050405020304" pitchFamily="18" charset="0"/>
              </a:rPr>
              <a:t>Можно считать, поправив, что это вступление?</a:t>
            </a:r>
          </a:p>
          <a:p>
            <a:pPr>
              <a:lnSpc>
                <a:spcPct val="107000"/>
              </a:lnSpc>
              <a:spcAft>
                <a:spcPts val="800"/>
              </a:spcAft>
            </a:pPr>
            <a:r>
              <a:rPr lang="ru-RU" sz="1600" dirty="0" smtClean="0">
                <a:solidFill>
                  <a:schemeClr val="accent6">
                    <a:lumMod val="50000"/>
                  </a:schemeClr>
                </a:solidFill>
                <a:latin typeface="Arial" panose="020B0604020202020204" pitchFamily="34" charset="0"/>
                <a:ea typeface="Calibri" panose="020F0502020204030204" pitchFamily="34" charset="0"/>
                <a:cs typeface="Times New Roman" panose="02020603050405020304" pitchFamily="18" charset="0"/>
              </a:rPr>
              <a:t>Значит, пишем вступление, затем  основную часть. </a:t>
            </a:r>
          </a:p>
          <a:p>
            <a:pPr>
              <a:lnSpc>
                <a:spcPct val="107000"/>
              </a:lnSpc>
              <a:spcAft>
                <a:spcPts val="800"/>
              </a:spcAft>
            </a:pPr>
            <a:r>
              <a:rPr lang="ru-RU" sz="1600" dirty="0" smtClean="0">
                <a:solidFill>
                  <a:schemeClr val="accent6">
                    <a:lumMod val="50000"/>
                  </a:schemeClr>
                </a:solidFill>
                <a:effectLst/>
                <a:latin typeface="Arial" panose="020B0604020202020204" pitchFamily="34" charset="0"/>
                <a:ea typeface="Calibri" panose="020F0502020204030204" pitchFamily="34" charset="0"/>
                <a:cs typeface="Times New Roman" panose="02020603050405020304" pitchFamily="18" charset="0"/>
              </a:rPr>
              <a:t>Продолжим аргументацию. Нужно осмыслить и проанализировать примеры того, как Пётр следовал наставлению отца.</a:t>
            </a:r>
          </a:p>
          <a:p>
            <a:pPr>
              <a:lnSpc>
                <a:spcPct val="107000"/>
              </a:lnSpc>
              <a:spcAft>
                <a:spcPts val="800"/>
              </a:spcAft>
            </a:pPr>
            <a:r>
              <a:rPr lang="ru-RU" sz="1600" dirty="0" smtClean="0">
                <a:solidFill>
                  <a:schemeClr val="accent6">
                    <a:lumMod val="50000"/>
                  </a:schemeClr>
                </a:solidFill>
                <a:latin typeface="Arial" panose="020B0604020202020204" pitchFamily="34" charset="0"/>
                <a:ea typeface="Calibri" panose="020F0502020204030204" pitchFamily="34" charset="0"/>
                <a:cs typeface="Times New Roman" panose="02020603050405020304" pitchFamily="18" charset="0"/>
              </a:rPr>
              <a:t>А)Карточный проигрыш – падение – покаяние, примирение с Савельичем. Сама линия романа Гринёв – Савельич.</a:t>
            </a:r>
          </a:p>
          <a:p>
            <a:pPr>
              <a:lnSpc>
                <a:spcPct val="107000"/>
              </a:lnSpc>
              <a:spcAft>
                <a:spcPts val="800"/>
              </a:spcAft>
            </a:pPr>
            <a:r>
              <a:rPr lang="ru-RU" sz="1600" dirty="0" smtClean="0">
                <a:solidFill>
                  <a:schemeClr val="accent6">
                    <a:lumMod val="50000"/>
                  </a:schemeClr>
                </a:solidFill>
                <a:effectLst/>
                <a:latin typeface="Arial" panose="020B0604020202020204" pitchFamily="34" charset="0"/>
                <a:ea typeface="Calibri" panose="020F0502020204030204" pitchFamily="34" charset="0"/>
                <a:cs typeface="Times New Roman" panose="02020603050405020304" pitchFamily="18" charset="0"/>
              </a:rPr>
              <a:t>Б)неизменное следование присяге, воинскому долгу. Какие сцены здесь можно прокомментировать.</a:t>
            </a:r>
          </a:p>
          <a:p>
            <a:pPr>
              <a:lnSpc>
                <a:spcPct val="107000"/>
              </a:lnSpc>
              <a:spcAft>
                <a:spcPts val="800"/>
              </a:spcAft>
            </a:pPr>
            <a:r>
              <a:rPr lang="ru-RU" sz="1600" dirty="0" smtClean="0">
                <a:solidFill>
                  <a:schemeClr val="accent6">
                    <a:lumMod val="50000"/>
                  </a:schemeClr>
                </a:solidFill>
                <a:latin typeface="Arial" panose="020B0604020202020204" pitchFamily="34" charset="0"/>
                <a:ea typeface="Calibri" panose="020F0502020204030204" pitchFamily="34" charset="0"/>
                <a:cs typeface="Times New Roman" panose="02020603050405020304" pitchFamily="18" charset="0"/>
              </a:rPr>
              <a:t>В)верность в любви. Путь Петра и Маши к счастью. Милость и любовь как мерило благополучия.</a:t>
            </a:r>
          </a:p>
          <a:p>
            <a:pPr>
              <a:lnSpc>
                <a:spcPct val="107000"/>
              </a:lnSpc>
              <a:spcAft>
                <a:spcPts val="800"/>
              </a:spcAft>
            </a:pPr>
            <a:r>
              <a:rPr lang="ru-RU" sz="1600" dirty="0" smtClean="0">
                <a:solidFill>
                  <a:schemeClr val="accent6">
                    <a:lumMod val="50000"/>
                  </a:schemeClr>
                </a:solidFill>
                <a:effectLst/>
                <a:latin typeface="Arial" panose="020B0604020202020204" pitchFamily="34" charset="0"/>
                <a:ea typeface="Calibri" panose="020F0502020204030204" pitchFamily="34" charset="0"/>
                <a:cs typeface="Times New Roman" panose="02020603050405020304" pitchFamily="18" charset="0"/>
              </a:rPr>
              <a:t>Выводы: Конфликта может не быть, напротив, П. показывает пример здоровой преемственности поколений.</a:t>
            </a:r>
            <a:endParaRPr lang="ru-RU" sz="16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Скругленный прямоугольник 2"/>
          <p:cNvSpPr/>
          <p:nvPr/>
        </p:nvSpPr>
        <p:spPr>
          <a:xfrm>
            <a:off x="3163331" y="160638"/>
            <a:ext cx="6573794" cy="827903"/>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t>Неизбежен ли конфликт «отцов» и «детей»?</a:t>
            </a:r>
            <a:endParaRPr lang="ru-RU" sz="2400" b="1" dirty="0"/>
          </a:p>
        </p:txBody>
      </p:sp>
    </p:spTree>
    <p:extLst>
      <p:ext uri="{BB962C8B-B14F-4D97-AF65-F5344CB8AC3E}">
        <p14:creationId xmlns:p14="http://schemas.microsoft.com/office/powerpoint/2010/main" val="145739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1000"/>
                                        <p:tgtEl>
                                          <p:spTgt spid="2">
                                            <p:txEl>
                                              <p:pRg st="3" end="3"/>
                                            </p:txEl>
                                          </p:spTgt>
                                        </p:tgtEl>
                                      </p:cBhvr>
                                    </p:animEffect>
                                    <p:anim calcmode="lin" valueType="num">
                                      <p:cBhvr>
                                        <p:cTn id="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animEffect transition="in" filter="fade">
                                      <p:cBhvr>
                                        <p:cTn id="14" dur="1000"/>
                                        <p:tgtEl>
                                          <p:spTgt spid="2">
                                            <p:txEl>
                                              <p:pRg st="4" end="4"/>
                                            </p:txEl>
                                          </p:spTgt>
                                        </p:tgtEl>
                                      </p:cBhvr>
                                    </p:animEffect>
                                    <p:anim calcmode="lin" valueType="num">
                                      <p:cBhvr>
                                        <p:cTn id="1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fade">
                                      <p:cBhvr>
                                        <p:cTn id="21" dur="1000"/>
                                        <p:tgtEl>
                                          <p:spTgt spid="2">
                                            <p:txEl>
                                              <p:pRg st="5" end="5"/>
                                            </p:txEl>
                                          </p:spTgt>
                                        </p:tgtEl>
                                      </p:cBhvr>
                                    </p:animEffect>
                                    <p:anim calcmode="lin" valueType="num">
                                      <p:cBhvr>
                                        <p:cTn id="22"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Effect transition="in" filter="fade">
                                      <p:cBhvr>
                                        <p:cTn id="28" dur="1000"/>
                                        <p:tgtEl>
                                          <p:spTgt spid="2">
                                            <p:txEl>
                                              <p:pRg st="6" end="6"/>
                                            </p:txEl>
                                          </p:spTgt>
                                        </p:tgtEl>
                                      </p:cBhvr>
                                    </p:animEffect>
                                    <p:anim calcmode="lin" valueType="num">
                                      <p:cBhvr>
                                        <p:cTn id="29"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Effect transition="in" filter="fade">
                                      <p:cBhvr>
                                        <p:cTn id="35" dur="1000"/>
                                        <p:tgtEl>
                                          <p:spTgt spid="2">
                                            <p:txEl>
                                              <p:pRg st="7" end="7"/>
                                            </p:txEl>
                                          </p:spTgt>
                                        </p:tgtEl>
                                      </p:cBhvr>
                                    </p:animEffect>
                                    <p:anim calcmode="lin" valueType="num">
                                      <p:cBhvr>
                                        <p:cTn id="36"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fade">
                                      <p:cBhvr>
                                        <p:cTn id="42" dur="1000"/>
                                        <p:tgtEl>
                                          <p:spTgt spid="2">
                                            <p:txEl>
                                              <p:pRg st="8" end="8"/>
                                            </p:txEl>
                                          </p:spTgt>
                                        </p:tgtEl>
                                      </p:cBhvr>
                                    </p:animEffect>
                                    <p:anim calcmode="lin" valueType="num">
                                      <p:cBhvr>
                                        <p:cTn id="43"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9" end="9"/>
                                            </p:txEl>
                                          </p:spTgt>
                                        </p:tgtEl>
                                        <p:attrNameLst>
                                          <p:attrName>style.visibility</p:attrName>
                                        </p:attrNameLst>
                                      </p:cBhvr>
                                      <p:to>
                                        <p:strVal val="visible"/>
                                      </p:to>
                                    </p:set>
                                    <p:animEffect transition="in" filter="fade">
                                      <p:cBhvr>
                                        <p:cTn id="49" dur="1000"/>
                                        <p:tgtEl>
                                          <p:spTgt spid="2">
                                            <p:txEl>
                                              <p:pRg st="9" end="9"/>
                                            </p:txEl>
                                          </p:spTgt>
                                        </p:tgtEl>
                                      </p:cBhvr>
                                    </p:animEffect>
                                    <p:anim calcmode="lin" valueType="num">
                                      <p:cBhvr>
                                        <p:cTn id="50"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81914" y="296563"/>
            <a:ext cx="11269361" cy="5738622"/>
          </a:xfrm>
          <a:prstGeom prst="rect">
            <a:avLst/>
          </a:prstGeom>
          <a:solidFill>
            <a:schemeClr val="accent4">
              <a:lumMod val="20000"/>
              <a:lumOff val="80000"/>
            </a:schemeClr>
          </a:solidFill>
        </p:spPr>
        <p:txBody>
          <a:bodyPr wrap="square">
            <a:spAutoFit/>
          </a:bodyPr>
          <a:lstStyle/>
          <a:p>
            <a:pPr algn="just">
              <a:lnSpc>
                <a:spcPct val="107000"/>
              </a:lnSpc>
              <a:spcAft>
                <a:spcPts val="800"/>
              </a:spcAft>
            </a:pPr>
            <a:r>
              <a:rPr lang="ru-RU" b="1" dirty="0" smtClean="0">
                <a:effectLst/>
                <a:latin typeface="Arial" panose="020B0604020202020204" pitchFamily="34" charset="0"/>
                <a:ea typeface="Times New Roman" panose="02020603050405020304" pitchFamily="18" charset="0"/>
                <a:cs typeface="Times New Roman" panose="02020603050405020304" pitchFamily="18" charset="0"/>
              </a:rPr>
              <a:t>И.С. Тургенев. “Отцы и дети”.</a:t>
            </a:r>
            <a:r>
              <a:rPr lang="ru-RU" dirty="0">
                <a:latin typeface="Calibri" panose="020F0502020204030204" pitchFamily="34" charset="0"/>
                <a:ea typeface="Times New Roman" panose="02020603050405020304" pitchFamily="18" charset="0"/>
                <a:cs typeface="Times New Roman" panose="02020603050405020304" pitchFamily="18" charset="0"/>
              </a:rPr>
              <a:t> </a:t>
            </a:r>
            <a:r>
              <a:rPr lang="ru-RU" dirty="0" smtClean="0">
                <a:latin typeface="Arial" panose="020B0604020202020204" pitchFamily="34" charset="0"/>
                <a:ea typeface="Times New Roman" panose="02020603050405020304" pitchFamily="18" charset="0"/>
                <a:cs typeface="Times New Roman" panose="02020603050405020304" pitchFamily="18" charset="0"/>
              </a:rPr>
              <a:t>В </a:t>
            </a:r>
            <a:r>
              <a:rPr lang="ru-RU" dirty="0">
                <a:latin typeface="Arial" panose="020B0604020202020204" pitchFamily="34" charset="0"/>
                <a:ea typeface="Times New Roman" panose="02020603050405020304" pitchFamily="18" charset="0"/>
                <a:cs typeface="Times New Roman" panose="02020603050405020304" pitchFamily="18" charset="0"/>
              </a:rPr>
              <a:t>данном произведении мы видим самый настоящий конфликт поколений. К поколению “отцов” можно отнести Павла Петровича и Николая Петровича Кирсановых. Поколение “детей” – это Евгений Базаров и Аркадий Кирсанов. Молодые люди придерживаются одних и тех же взглядов: они говорят, что являются нигилистами – людьми, отрицающими общепринятые ценности. Старшее поколение не понимает их. Конфликт доходит до ожесточенных споров и дуэли Евгения Базарова и Павла Петровича Кирсанова. Постепенно Аркадий Кирсанов осознает, что его ценности не совпадают с учением Базарова, и возвращается в семью</a:t>
            </a:r>
            <a:r>
              <a:rPr lang="ru-RU" dirty="0" smtClean="0">
                <a:latin typeface="Arial" panose="020B0604020202020204" pitchFamily="34" charset="0"/>
                <a:ea typeface="Times New Roman" panose="02020603050405020304" pitchFamily="18" charset="0"/>
                <a:cs typeface="Times New Roman" panose="02020603050405020304" pitchFamily="18" charset="0"/>
              </a:rPr>
              <a:t>. (79 слов)</a:t>
            </a:r>
          </a:p>
          <a:p>
            <a:pPr>
              <a:lnSpc>
                <a:spcPct val="107000"/>
              </a:lnSpc>
              <a:spcAft>
                <a:spcPts val="800"/>
              </a:spcAft>
            </a:pPr>
            <a:r>
              <a:rPr lang="ru-RU" sz="2400"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Оцените.</a:t>
            </a:r>
            <a:endParaRPr lang="ru-RU" sz="2400" dirty="0" smtClean="0">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ru-RU" sz="2400" dirty="0" smtClean="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Как, зная это, написать сочинение?</a:t>
            </a:r>
          </a:p>
          <a:p>
            <a:pPr algn="just">
              <a:lnSpc>
                <a:spcPct val="107000"/>
              </a:lnSpc>
              <a:spcAft>
                <a:spcPts val="800"/>
              </a:spcAft>
            </a:pPr>
            <a:r>
              <a:rPr lang="ru-RU" sz="2400" dirty="0" smtClean="0">
                <a:solidFill>
                  <a:srgbClr val="FF0000"/>
                </a:solidFill>
                <a:latin typeface="Arial" panose="020B0604020202020204" pitchFamily="34" charset="0"/>
                <a:ea typeface="Calibri" panose="020F0502020204030204" pitchFamily="34" charset="0"/>
                <a:cs typeface="Times New Roman" panose="02020603050405020304" pitchFamily="18" charset="0"/>
              </a:rPr>
              <a:t>Пример очень частой оплошности, когда во вступлении (его здесь практически нет) пропишут всё содержание произведения, как его понимает пишущий, а дальше писать нечего. Этого делать не нужно. Пишите вступление, исходя из темы. Рассуждайте.</a:t>
            </a:r>
          </a:p>
          <a:p>
            <a:pPr>
              <a:lnSpc>
                <a:spcPct val="107000"/>
              </a:lnSpc>
              <a:spcAft>
                <a:spcPts val="800"/>
              </a:spcAft>
            </a:pPr>
            <a:r>
              <a:rPr lang="ru-RU" sz="2400" dirty="0" smtClean="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Напишите вступления к темам, которые указаны сверху, понимая, что будете аргументировать, прибегая к роману Тургенева.</a:t>
            </a:r>
            <a:endParaRPr lang="ru-RU"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0927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1000"/>
                                        <p:tgtEl>
                                          <p:spTgt spid="2">
                                            <p:txEl>
                                              <p:pRg st="3" end="3"/>
                                            </p:txEl>
                                          </p:spTgt>
                                        </p:tgtEl>
                                      </p:cBhvr>
                                    </p:animEffect>
                                    <p:anim calcmode="lin" valueType="num">
                                      <p:cBhvr>
                                        <p:cTn id="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animEffect transition="in" filter="fade">
                                      <p:cBhvr>
                                        <p:cTn id="14" dur="1000"/>
                                        <p:tgtEl>
                                          <p:spTgt spid="2">
                                            <p:txEl>
                                              <p:pRg st="4" end="4"/>
                                            </p:txEl>
                                          </p:spTgt>
                                        </p:tgtEl>
                                      </p:cBhvr>
                                    </p:animEffect>
                                    <p:anim calcmode="lin" valueType="num">
                                      <p:cBhvr>
                                        <p:cTn id="1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877330" y="593124"/>
            <a:ext cx="10861589" cy="538754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nSpc>
                <a:spcPct val="107000"/>
              </a:lnSpc>
              <a:spcAft>
                <a:spcPts val="800"/>
              </a:spcAft>
              <a:buSzPts val="1000"/>
              <a:buFont typeface="Symbol" panose="05050102010706020507" pitchFamily="18" charset="2"/>
              <a:buChar char=""/>
              <a:tabLst>
                <a:tab pos="457200" algn="l"/>
              </a:tabLst>
            </a:pPr>
            <a:r>
              <a:rPr lang="ru-RU" sz="2400" b="1" dirty="0">
                <a:solidFill>
                  <a:schemeClr val="accent6">
                    <a:lumMod val="50000"/>
                  </a:schemeClr>
                </a:solidFill>
                <a:latin typeface="Arial" panose="020B0604020202020204" pitchFamily="34" charset="0"/>
                <a:ea typeface="Times New Roman" panose="02020603050405020304" pitchFamily="18" charset="0"/>
                <a:cs typeface="Times New Roman" panose="02020603050405020304" pitchFamily="18" charset="0"/>
              </a:rPr>
              <a:t>Почему тема «отцов и детей» часто присутствует во многих произведениях литературы?</a:t>
            </a:r>
          </a:p>
          <a:p>
            <a:pPr marL="342900" lvl="0" indent="-342900">
              <a:lnSpc>
                <a:spcPct val="107000"/>
              </a:lnSpc>
              <a:spcAft>
                <a:spcPts val="800"/>
              </a:spcAft>
              <a:buSzPts val="1000"/>
              <a:buFont typeface="Symbol" panose="05050102010706020507" pitchFamily="18" charset="2"/>
              <a:buChar char=""/>
              <a:tabLst>
                <a:tab pos="457200" algn="l"/>
              </a:tabLst>
            </a:pPr>
            <a:r>
              <a:rPr lang="ru-RU" sz="2400" b="1" dirty="0">
                <a:solidFill>
                  <a:schemeClr val="accent6">
                    <a:lumMod val="50000"/>
                  </a:schemeClr>
                </a:solidFill>
                <a:latin typeface="Arial" panose="020B0604020202020204" pitchFamily="34" charset="0"/>
                <a:ea typeface="Times New Roman" panose="02020603050405020304" pitchFamily="18" charset="0"/>
                <a:cs typeface="Times New Roman" panose="02020603050405020304" pitchFamily="18" charset="0"/>
              </a:rPr>
              <a:t>Неизбежен ли конфликт «отцов» и «детей»?</a:t>
            </a:r>
            <a:endParaRPr lang="ru-RU" sz="2400" b="1"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400" b="1" dirty="0">
                <a:solidFill>
                  <a:schemeClr val="accent6">
                    <a:lumMod val="50000"/>
                  </a:schemeClr>
                </a:solidFill>
                <a:latin typeface="Arial" panose="020B0604020202020204" pitchFamily="34" charset="0"/>
                <a:ea typeface="Times New Roman" panose="02020603050405020304" pitchFamily="18" charset="0"/>
                <a:cs typeface="Times New Roman" panose="02020603050405020304" pitchFamily="18" charset="0"/>
              </a:rPr>
              <a:t>В чём истоки непонимания между людьми разных поколений?</a:t>
            </a:r>
            <a:endParaRPr lang="ru-RU" sz="2400" b="1"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400" b="1" dirty="0">
                <a:solidFill>
                  <a:schemeClr val="accent6">
                    <a:lumMod val="50000"/>
                  </a:schemeClr>
                </a:solidFill>
                <a:latin typeface="Arial" panose="020B0604020202020204" pitchFamily="34" charset="0"/>
                <a:ea typeface="Times New Roman" panose="02020603050405020304" pitchFamily="18" charset="0"/>
                <a:cs typeface="Times New Roman" panose="02020603050405020304" pitchFamily="18" charset="0"/>
              </a:rPr>
              <a:t>Что может мешать отцам и детям понять друг друга?</a:t>
            </a:r>
            <a:endParaRPr lang="ru-RU" sz="2400" b="1"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400" b="1" dirty="0">
                <a:solidFill>
                  <a:schemeClr val="accent6">
                    <a:lumMod val="50000"/>
                  </a:schemeClr>
                </a:solidFill>
                <a:latin typeface="Arial" panose="020B0604020202020204" pitchFamily="34" charset="0"/>
                <a:ea typeface="Times New Roman" panose="02020603050405020304" pitchFamily="18" charset="0"/>
                <a:cs typeface="Times New Roman" panose="02020603050405020304" pitchFamily="18" charset="0"/>
              </a:rPr>
              <a:t>Чем может быть ценен для детей опыт отцов?</a:t>
            </a:r>
            <a:endParaRPr lang="ru-RU" sz="2400" b="1"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Овал 2"/>
          <p:cNvSpPr/>
          <p:nvPr/>
        </p:nvSpPr>
        <p:spPr>
          <a:xfrm>
            <a:off x="7797114" y="123569"/>
            <a:ext cx="4065372" cy="1544593"/>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Полезно потренировать в составлении тезисов к разным темам</a:t>
            </a:r>
            <a:endParaRPr lang="ru-RU" dirty="0"/>
          </a:p>
        </p:txBody>
      </p:sp>
    </p:spTree>
    <p:extLst>
      <p:ext uri="{BB962C8B-B14F-4D97-AF65-F5344CB8AC3E}">
        <p14:creationId xmlns:p14="http://schemas.microsoft.com/office/powerpoint/2010/main" val="88272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1260389" y="172996"/>
            <a:ext cx="10317892" cy="6672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smtClean="0"/>
              <a:t>Сочинение по цитате</a:t>
            </a:r>
            <a:endParaRPr lang="ru-RU" sz="2800" dirty="0"/>
          </a:p>
        </p:txBody>
      </p:sp>
      <p:sp>
        <p:nvSpPr>
          <p:cNvPr id="3" name="TextBox 2"/>
          <p:cNvSpPr txBox="1"/>
          <p:nvPr/>
        </p:nvSpPr>
        <p:spPr>
          <a:xfrm>
            <a:off x="518984" y="1235676"/>
            <a:ext cx="11392930" cy="1322285"/>
          </a:xfrm>
          <a:prstGeom prst="rect">
            <a:avLst/>
          </a:prstGeom>
          <a:blipFill>
            <a:blip r:embed="rId2" cstate="print"/>
            <a:tile tx="0" ty="0" sx="100000" sy="100000" flip="none" algn="tl"/>
          </a:blipFill>
        </p:spPr>
        <p:txBody>
          <a:bodyPr wrap="square" rtlCol="0">
            <a:spAutoFit/>
          </a:bodyPr>
          <a:lstStyle/>
          <a:p>
            <a:pPr>
              <a:lnSpc>
                <a:spcPct val="107000"/>
              </a:lnSpc>
              <a:spcAft>
                <a:spcPts val="800"/>
              </a:spcAft>
              <a:buSzPts val="1000"/>
              <a:tabLst>
                <a:tab pos="457200" algn="l"/>
              </a:tabLst>
            </a:pPr>
            <a:r>
              <a:rPr lang="ru-RU" dirty="0"/>
              <a:t>«Любовь и уважение к </a:t>
            </a:r>
            <a:r>
              <a:rPr lang="ru-RU" dirty="0" smtClean="0"/>
              <a:t>родителям, </a:t>
            </a:r>
            <a:r>
              <a:rPr lang="ru-RU" dirty="0"/>
              <a:t>без всякого </a:t>
            </a:r>
            <a:r>
              <a:rPr lang="ru-RU" dirty="0" smtClean="0"/>
              <a:t>сомнения, </a:t>
            </a:r>
            <a:r>
              <a:rPr lang="ru-RU" dirty="0"/>
              <a:t>есть чувство святое» (</a:t>
            </a:r>
            <a:r>
              <a:rPr lang="ru-RU" dirty="0" err="1"/>
              <a:t>В.Г.Белинский</a:t>
            </a:r>
            <a:r>
              <a:rPr lang="ru-RU" dirty="0"/>
              <a:t>).</a:t>
            </a:r>
          </a:p>
          <a:p>
            <a:pPr lvl="0"/>
            <a:r>
              <a:rPr lang="ru-RU" dirty="0"/>
              <a:t>«Любовь к родителям – основа всех добродетелей» (Цицерон).</a:t>
            </a:r>
          </a:p>
          <a:p>
            <a:pPr lvl="0"/>
            <a:r>
              <a:rPr lang="ru-RU" dirty="0" smtClean="0"/>
              <a:t>«</a:t>
            </a:r>
            <a:r>
              <a:rPr lang="ru-RU" dirty="0"/>
              <a:t>Неуважение к предкам есть первый признак безнравственности» (</a:t>
            </a:r>
            <a:r>
              <a:rPr lang="ru-RU" dirty="0" err="1"/>
              <a:t>А.С.Пушкин</a:t>
            </a:r>
            <a:r>
              <a:rPr lang="ru-RU" dirty="0"/>
              <a:t>).</a:t>
            </a:r>
          </a:p>
          <a:p>
            <a:pPr lvl="0"/>
            <a:r>
              <a:rPr lang="ru-RU" dirty="0"/>
              <a:t>«Острее жалит боль, когда ее причиняет кто-нибудь из близких» (</a:t>
            </a:r>
            <a:r>
              <a:rPr lang="ru-RU" dirty="0" err="1"/>
              <a:t>Бабрий</a:t>
            </a:r>
            <a:r>
              <a:rPr lang="ru-RU" dirty="0"/>
              <a:t>).</a:t>
            </a:r>
          </a:p>
        </p:txBody>
      </p:sp>
      <p:sp>
        <p:nvSpPr>
          <p:cNvPr id="4" name="TextBox 3"/>
          <p:cNvSpPr txBox="1"/>
          <p:nvPr/>
        </p:nvSpPr>
        <p:spPr>
          <a:xfrm>
            <a:off x="605481" y="2767914"/>
            <a:ext cx="10972800" cy="341632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rtlCol="0">
            <a:spAutoFit/>
          </a:bodyPr>
          <a:lstStyle/>
          <a:p>
            <a:r>
              <a:rPr lang="ru-RU" sz="2400" dirty="0" smtClean="0"/>
              <a:t>Что сближает эти темы?</a:t>
            </a:r>
          </a:p>
          <a:p>
            <a:r>
              <a:rPr lang="ru-RU" sz="2400" b="1" dirty="0" smtClean="0"/>
              <a:t>Понимание того, что </a:t>
            </a:r>
            <a:r>
              <a:rPr lang="ru-RU" sz="2400" dirty="0" smtClean="0"/>
              <a:t>любовь к родителям – основа благополучия, счастья. </a:t>
            </a:r>
          </a:p>
          <a:p>
            <a:r>
              <a:rPr lang="ru-RU" sz="2400" dirty="0" smtClean="0"/>
              <a:t>О чём можно рассуждать во вступлении к таким темам.</a:t>
            </a:r>
          </a:p>
          <a:p>
            <a:r>
              <a:rPr lang="ru-RU" sz="2400" dirty="0" smtClean="0"/>
              <a:t>О тесной связи родителей и детей, о заповеди почитания родителей, о сыновнем-дочернем долге, о святости чувств любви, уважения, о безнравственности попрания сыновнего долга, о несчастье родителей, которых предают дети.</a:t>
            </a:r>
          </a:p>
          <a:p>
            <a:r>
              <a:rPr lang="ru-RU" sz="2400" dirty="0" smtClean="0"/>
              <a:t>Написали вступление.</a:t>
            </a:r>
          </a:p>
          <a:p>
            <a:r>
              <a:rPr lang="ru-RU" sz="2400" dirty="0" smtClean="0"/>
              <a:t>Отбираем произведения. «Недоросль», «Капитанская дочка», «Отцы и дети», «Обломов», «Война и мир», «Телеграмма», «Ночь исцеления»</a:t>
            </a:r>
            <a:endParaRPr lang="ru-RU" sz="2400" dirty="0"/>
          </a:p>
        </p:txBody>
      </p:sp>
    </p:spTree>
    <p:extLst>
      <p:ext uri="{BB962C8B-B14F-4D97-AF65-F5344CB8AC3E}">
        <p14:creationId xmlns:p14="http://schemas.microsoft.com/office/powerpoint/2010/main" val="176727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Effect transition="in" filter="fade">
                                      <p:cBhvr>
                                        <p:cTn id="33" dur="1000"/>
                                        <p:tgtEl>
                                          <p:spTgt spid="4">
                                            <p:txEl>
                                              <p:pRg st="5" end="5"/>
                                            </p:txEl>
                                          </p:spTgt>
                                        </p:tgtEl>
                                      </p:cBhvr>
                                    </p:animEffect>
                                    <p:anim calcmode="lin" valueType="num">
                                      <p:cBhvr>
                                        <p:cTn id="34"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524000" y="-9128"/>
            <a:ext cx="9156171" cy="6867128"/>
          </a:xfrm>
          <a:prstGeom prst="rect">
            <a:avLst/>
          </a:prstGeom>
        </p:spPr>
      </p:pic>
      <p:pic>
        <p:nvPicPr>
          <p:cNvPr id="8" name="Picture 2" descr="http://gov.spb.ru/static/writable/cache/33/f8/33f88153cc85399827c6278f04976366.jpg"/>
          <p:cNvPicPr>
            <a:picLocks noChangeAspect="1" noChangeArrowheads="1"/>
          </p:cNvPicPr>
          <p:nvPr/>
        </p:nvPicPr>
        <p:blipFill rotWithShape="1">
          <a:blip r:embed="rId3" cstate="print">
            <a:lum bright="70000" contrast="-70000"/>
            <a:extLst>
              <a:ext uri="{28A0092B-C50C-407E-A947-70E740481C1C}">
                <a14:useLocalDpi xmlns:a14="http://schemas.microsoft.com/office/drawing/2010/main" val="0"/>
              </a:ext>
            </a:extLst>
          </a:blip>
          <a:srcRect t="15655"/>
          <a:stretch/>
        </p:blipFill>
        <p:spPr bwMode="auto">
          <a:xfrm>
            <a:off x="2985434" y="3140968"/>
            <a:ext cx="7717680" cy="3811334"/>
          </a:xfrm>
          <a:prstGeom prst="rect">
            <a:avLst/>
          </a:prstGeom>
          <a:noFill/>
          <a:ln>
            <a:noFill/>
          </a:ln>
          <a:effectLst>
            <a:softEdge rad="355600"/>
          </a:effectLst>
          <a:extLst>
            <a:ext uri="{909E8E84-426E-40DD-AFC4-6F175D3DCCD1}">
              <a14:hiddenFill xmlns:a14="http://schemas.microsoft.com/office/drawing/2010/main">
                <a:solidFill>
                  <a:srgbClr val="FFFFFF"/>
                </a:solidFill>
              </a14:hiddenFill>
            </a:ext>
          </a:extLst>
        </p:spPr>
      </p:pic>
      <p:pic>
        <p:nvPicPr>
          <p:cNvPr id="9" name="Picture 4" descr="http://static.diary.ru/userdir/3/3/7/5/337549/65316557.jpg"/>
          <p:cNvPicPr>
            <a:picLocks noChangeAspect="1" noChangeArrowheads="1"/>
          </p:cNvPicPr>
          <p:nvPr/>
        </p:nvPicPr>
        <p:blipFill>
          <a:blip r:embed="rId4" cstate="print">
            <a:lum bright="70000" contrast="-70000"/>
            <a:extLst>
              <a:ext uri="{BEBA8EAE-BF5A-486C-A8C5-ECC9F3942E4B}">
                <a14:imgProps xmlns:a14="http://schemas.microsoft.com/office/drawing/2010/main">
                  <a14:imgLayer r:embed="rId5">
                    <a14:imgEffect>
                      <a14:colorTemperature colorTemp="112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526085" y="-112338"/>
            <a:ext cx="7110567" cy="5341538"/>
          </a:xfrm>
          <a:prstGeom prst="rect">
            <a:avLst/>
          </a:prstGeom>
          <a:noFill/>
          <a:effectLst>
            <a:softEdge rad="1104900"/>
          </a:effectLst>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840260" y="2924944"/>
            <a:ext cx="10441459" cy="2031325"/>
          </a:xfrm>
          <a:prstGeom prst="rect">
            <a:avLst/>
          </a:prstGeom>
        </p:spPr>
        <p:txBody>
          <a:bodyPr wrap="square">
            <a:spAutoFit/>
            <a:scene3d>
              <a:camera prst="orthographicFront"/>
              <a:lightRig rig="threePt" dir="t"/>
            </a:scene3d>
            <a:sp3d extrusionH="57150">
              <a:bevelT w="38100" h="38100" prst="angle"/>
            </a:sp3d>
          </a:bodyPr>
          <a:lstStyle/>
          <a:p>
            <a:r>
              <a:rPr lang="ru-RU" sz="7200" b="1" dirty="0" smtClean="0">
                <a:ln w="18000">
                  <a:solidFill>
                    <a:schemeClr val="bg1"/>
                  </a:solidFill>
                  <a:prstDash val="solid"/>
                  <a:miter lim="800000"/>
                </a:ln>
                <a:blipFill dpi="0" rotWithShape="1">
                  <a:blip r:embed="rId6">
                    <a:extLst>
                      <a:ext uri="{28A0092B-C50C-407E-A947-70E740481C1C}">
                        <a14:useLocalDpi xmlns:a14="http://schemas.microsoft.com/office/drawing/2010/main" val="0"/>
                      </a:ext>
                    </a:extLst>
                  </a:blip>
                  <a:srcRect/>
                  <a:stretch>
                    <a:fillRect/>
                  </a:stretch>
                </a:blipFill>
                <a:effectLst>
                  <a:outerShdw blurRad="25500" dist="23000" dir="7020000" algn="tl">
                    <a:srgbClr val="000000">
                      <a:alpha val="50000"/>
                    </a:srgbClr>
                  </a:outerShdw>
                </a:effectLst>
                <a:latin typeface="Georgia" panose="02040502050405020303" pitchFamily="18" charset="0"/>
              </a:rPr>
              <a:t>Итоговое сочинение</a:t>
            </a:r>
          </a:p>
          <a:p>
            <a:pPr algn="ctr"/>
            <a:r>
              <a:rPr lang="ru-RU" sz="5400" b="1" dirty="0" smtClean="0">
                <a:ln w="18000">
                  <a:solidFill>
                    <a:schemeClr val="bg1"/>
                  </a:solidFill>
                  <a:prstDash val="solid"/>
                  <a:miter lim="800000"/>
                </a:ln>
                <a:blipFill dpi="0" rotWithShape="1">
                  <a:blip r:embed="rId6">
                    <a:extLst>
                      <a:ext uri="{28A0092B-C50C-407E-A947-70E740481C1C}">
                        <a14:useLocalDpi xmlns:a14="http://schemas.microsoft.com/office/drawing/2010/main" val="0"/>
                      </a:ext>
                    </a:extLst>
                  </a:blip>
                  <a:srcRect/>
                  <a:stretch>
                    <a:fillRect/>
                  </a:stretch>
                </a:blipFill>
                <a:effectLst>
                  <a:outerShdw blurRad="25500" dist="23000" dir="7020000" algn="tl">
                    <a:srgbClr val="000000">
                      <a:alpha val="50000"/>
                    </a:srgbClr>
                  </a:outerShdw>
                </a:effectLst>
                <a:latin typeface="Georgia" panose="02040502050405020303" pitchFamily="18" charset="0"/>
              </a:rPr>
              <a:t>2018-19 учебный год</a:t>
            </a:r>
            <a:endParaRPr lang="ru-RU" sz="5400" b="1" dirty="0">
              <a:ln w="18000">
                <a:solidFill>
                  <a:schemeClr val="bg1"/>
                </a:solidFill>
                <a:prstDash val="solid"/>
                <a:miter lim="800000"/>
              </a:ln>
              <a:blipFill dpi="0" rotWithShape="1">
                <a:blip r:embed="rId6">
                  <a:extLst>
                    <a:ext uri="{28A0092B-C50C-407E-A947-70E740481C1C}">
                      <a14:useLocalDpi xmlns:a14="http://schemas.microsoft.com/office/drawing/2010/main" val="0"/>
                    </a:ext>
                  </a:extLst>
                </a:blip>
                <a:srcRect/>
                <a:stretch>
                  <a:fillRect/>
                </a:stretch>
              </a:blipFill>
              <a:effectLst>
                <a:outerShdw blurRad="25500" dist="23000" dir="7020000" algn="tl">
                  <a:srgbClr val="000000">
                    <a:alpha val="50000"/>
                  </a:srgbClr>
                </a:outerShdw>
              </a:effectLst>
              <a:latin typeface="Georgia" panose="02040502050405020303" pitchFamily="18" charset="0"/>
            </a:endParaRPr>
          </a:p>
        </p:txBody>
      </p:sp>
      <p:sp>
        <p:nvSpPr>
          <p:cNvPr id="7" name="Прямоугольник 6"/>
          <p:cNvSpPr/>
          <p:nvPr/>
        </p:nvSpPr>
        <p:spPr>
          <a:xfrm>
            <a:off x="3118370" y="5229200"/>
            <a:ext cx="5734262" cy="923330"/>
          </a:xfrm>
          <a:prstGeom prst="rect">
            <a:avLst/>
          </a:prstGeom>
        </p:spPr>
        <p:txBody>
          <a:bodyPr wrap="none">
            <a:spAutoFit/>
            <a:scene3d>
              <a:camera prst="orthographicFront"/>
              <a:lightRig rig="threePt" dir="t"/>
            </a:scene3d>
            <a:sp3d extrusionH="57150">
              <a:bevelT w="38100" h="38100" prst="angle"/>
            </a:sp3d>
          </a:bodyPr>
          <a:lstStyle/>
          <a:p>
            <a:r>
              <a:rPr lang="ru-RU" sz="5400" dirty="0" smtClean="0">
                <a:ln w="18000">
                  <a:solidFill>
                    <a:schemeClr val="bg1"/>
                  </a:solidFill>
                  <a:prstDash val="solid"/>
                  <a:miter lim="800000"/>
                </a:ln>
                <a:blipFill dpi="0" rotWithShape="1">
                  <a:blip r:embed="rId6">
                    <a:extLst>
                      <a:ext uri="{28A0092B-C50C-407E-A947-70E740481C1C}">
                        <a14:useLocalDpi xmlns:a14="http://schemas.microsoft.com/office/drawing/2010/main" val="0"/>
                      </a:ext>
                    </a:extLst>
                  </a:blip>
                  <a:srcRect/>
                  <a:stretch>
                    <a:fillRect/>
                  </a:stretch>
                </a:blipFill>
                <a:effectLst>
                  <a:outerShdw blurRad="25500" dist="23000" dir="7020000" algn="tl">
                    <a:srgbClr val="000000">
                      <a:alpha val="50000"/>
                    </a:srgbClr>
                  </a:outerShdw>
                </a:effectLst>
                <a:latin typeface="Georgia" panose="02040502050405020303" pitchFamily="18" charset="0"/>
              </a:rPr>
              <a:t>Санкт-Петербург</a:t>
            </a:r>
          </a:p>
        </p:txBody>
      </p:sp>
      <p:sp>
        <p:nvSpPr>
          <p:cNvPr id="2" name="Прямоугольник 1"/>
          <p:cNvSpPr/>
          <p:nvPr/>
        </p:nvSpPr>
        <p:spPr>
          <a:xfrm>
            <a:off x="8075054" y="643944"/>
            <a:ext cx="2605117" cy="1573694"/>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dirty="0">
                <a:ln w="18000">
                  <a:solidFill>
                    <a:schemeClr val="bg1"/>
                  </a:solidFill>
                  <a:prstDash val="solid"/>
                  <a:miter lim="800000"/>
                </a:ln>
                <a:blipFill dpi="0" rotWithShape="1">
                  <a:blip r:embed="rId6">
                    <a:extLst>
                      <a:ext uri="{28A0092B-C50C-407E-A947-70E740481C1C}">
                        <a14:useLocalDpi xmlns:a14="http://schemas.microsoft.com/office/drawing/2010/main" val="0"/>
                      </a:ext>
                    </a:extLst>
                  </a:blip>
                  <a:srcRect/>
                  <a:stretch>
                    <a:fillRect/>
                  </a:stretch>
                </a:blipFill>
                <a:effectLst>
                  <a:outerShdw blurRad="25500" dist="23000" dir="7020000" algn="tl">
                    <a:srgbClr val="000000">
                      <a:alpha val="50000"/>
                    </a:srgbClr>
                  </a:outerShdw>
                </a:effectLst>
                <a:latin typeface="Georgia" panose="02040502050405020303" pitchFamily="18" charset="0"/>
              </a:rPr>
              <a:t>Часть </a:t>
            </a:r>
            <a:r>
              <a:rPr lang="ru-RU" sz="4800" dirty="0" smtClean="0">
                <a:ln w="18000">
                  <a:solidFill>
                    <a:schemeClr val="bg1"/>
                  </a:solidFill>
                  <a:prstDash val="solid"/>
                  <a:miter lim="800000"/>
                </a:ln>
                <a:blipFill dpi="0" rotWithShape="1">
                  <a:blip r:embed="rId6">
                    <a:extLst>
                      <a:ext uri="{28A0092B-C50C-407E-A947-70E740481C1C}">
                        <a14:useLocalDpi xmlns:a14="http://schemas.microsoft.com/office/drawing/2010/main" val="0"/>
                      </a:ext>
                    </a:extLst>
                  </a:blip>
                  <a:srcRect/>
                  <a:stretch>
                    <a:fillRect/>
                  </a:stretch>
                </a:blipFill>
                <a:effectLst>
                  <a:outerShdw blurRad="25500" dist="23000" dir="7020000" algn="tl">
                    <a:srgbClr val="000000">
                      <a:alpha val="50000"/>
                    </a:srgbClr>
                  </a:outerShdw>
                </a:effectLst>
                <a:latin typeface="Georgia" panose="02040502050405020303" pitchFamily="18" charset="0"/>
              </a:rPr>
              <a:t>3</a:t>
            </a:r>
          </a:p>
          <a:p>
            <a:pPr algn="ctr"/>
            <a:r>
              <a:rPr lang="ru-RU" sz="2800" dirty="0" smtClean="0">
                <a:ln w="18000">
                  <a:solidFill>
                    <a:schemeClr val="bg1"/>
                  </a:solidFill>
                  <a:prstDash val="solid"/>
                  <a:miter lim="800000"/>
                </a:ln>
                <a:blipFill dpi="0" rotWithShape="1">
                  <a:blip r:embed="rId6">
                    <a:extLst>
                      <a:ext uri="{28A0092B-C50C-407E-A947-70E740481C1C}">
                        <a14:useLocalDpi xmlns:a14="http://schemas.microsoft.com/office/drawing/2010/main" val="0"/>
                      </a:ext>
                    </a:extLst>
                  </a:blip>
                  <a:srcRect/>
                  <a:stretch>
                    <a:fillRect/>
                  </a:stretch>
                </a:blipFill>
                <a:effectLst>
                  <a:outerShdw blurRad="25500" dist="23000" dir="7020000" algn="tl">
                    <a:srgbClr val="000000">
                      <a:alpha val="50000"/>
                    </a:srgbClr>
                  </a:outerShdw>
                </a:effectLst>
                <a:latin typeface="Georgia" panose="02040502050405020303" pitchFamily="18" charset="0"/>
              </a:rPr>
              <a:t>Мечта и реальность</a:t>
            </a:r>
            <a:endParaRPr lang="ru-RU" sz="2800" dirty="0">
              <a:ln w="18000">
                <a:solidFill>
                  <a:schemeClr val="bg1"/>
                </a:solidFill>
                <a:prstDash val="solid"/>
                <a:miter lim="800000"/>
              </a:ln>
              <a:blipFill dpi="0" rotWithShape="1">
                <a:blip r:embed="rId6">
                  <a:extLst>
                    <a:ext uri="{28A0092B-C50C-407E-A947-70E740481C1C}">
                      <a14:useLocalDpi xmlns:a14="http://schemas.microsoft.com/office/drawing/2010/main" val="0"/>
                    </a:ext>
                  </a:extLst>
                </a:blip>
                <a:srcRect/>
                <a:stretch>
                  <a:fillRect/>
                </a:stretch>
              </a:blipFill>
              <a:effectLst>
                <a:outerShdw blurRad="25500" dist="23000" dir="7020000" algn="tl">
                  <a:srgbClr val="000000">
                    <a:alpha val="50000"/>
                  </a:srgbClr>
                </a:outerShdw>
              </a:effectLst>
              <a:latin typeface="Georgia" panose="02040502050405020303" pitchFamily="18" charset="0"/>
            </a:endParaRPr>
          </a:p>
        </p:txBody>
      </p:sp>
    </p:spTree>
    <p:extLst>
      <p:ext uri="{BB962C8B-B14F-4D97-AF65-F5344CB8AC3E}">
        <p14:creationId xmlns:p14="http://schemas.microsoft.com/office/powerpoint/2010/main" val="127613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par>
                          <p:cTn id="8" fill="hold">
                            <p:stCondLst>
                              <p:cond delay="1300"/>
                            </p:stCondLst>
                            <p:childTnLst>
                              <p:par>
                                <p:cTn id="9" presetID="22" presetClass="entr" presetSubtype="8" fill="hold" nodeType="afterEffect">
                                  <p:stCondLst>
                                    <p:cond delay="0"/>
                                  </p:stCondLst>
                                  <p:iterate type="lt">
                                    <p:tmPct val="10000"/>
                                  </p:iterate>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left)">
                                      <p:cBhvr>
                                        <p:cTn id="11" dur="500"/>
                                        <p:tgtEl>
                                          <p:spTgt spid="6">
                                            <p:txEl>
                                              <p:pRg st="1" end="1"/>
                                            </p:txEl>
                                          </p:spTgt>
                                        </p:tgtEl>
                                      </p:cBhvr>
                                    </p:animEffect>
                                  </p:childTnLst>
                                </p:cTn>
                              </p:par>
                            </p:childTnLst>
                          </p:cTn>
                        </p:par>
                        <p:par>
                          <p:cTn id="12" fill="hold">
                            <p:stCondLst>
                              <p:cond delay="2600"/>
                            </p:stCondLst>
                            <p:childTnLst>
                              <p:par>
                                <p:cTn id="13" presetID="22" presetClass="entr" presetSubtype="8" fill="hold" nodeType="afterEffect">
                                  <p:stCondLst>
                                    <p:cond delay="0"/>
                                  </p:stCondLst>
                                  <p:iterate type="lt">
                                    <p:tmPct val="10000"/>
                                  </p:iterate>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lnSpc>
                <a:spcPct val="107000"/>
              </a:lnSpc>
              <a:spcAft>
                <a:spcPts val="1440"/>
              </a:spcAft>
            </a:pPr>
            <a:r>
              <a:rPr lang="ru-RU"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2. Мечта и </a:t>
            </a:r>
            <a:r>
              <a:rPr lang="ru-RU" b="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реальность </a:t>
            </a:r>
            <a:r>
              <a:rPr lang="ru-RU" sz="16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Официальный комментарий:</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Прямоугольник 2"/>
          <p:cNvSpPr/>
          <p:nvPr/>
        </p:nvSpPr>
        <p:spPr>
          <a:xfrm>
            <a:off x="481914" y="1604655"/>
            <a:ext cx="11368216" cy="4679358"/>
          </a:xfrm>
          <a:prstGeom prst="rect">
            <a:avLst/>
          </a:prstGeom>
        </p:spPr>
        <p:txBody>
          <a:bodyPr wrap="square">
            <a:spAutoFit/>
          </a:bodyPr>
          <a:lstStyle/>
          <a:p>
            <a:pPr algn="just">
              <a:lnSpc>
                <a:spcPct val="107000"/>
              </a:lnSpc>
              <a:spcAft>
                <a:spcPts val="1440"/>
              </a:spcAft>
            </a:pPr>
            <a:r>
              <a:rPr lang="ru-RU" sz="2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Понятия «мечта» и «реальность» во многом </a:t>
            </a:r>
            <a:r>
              <a:rPr lang="ru-RU" sz="2800"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(1) </a:t>
            </a:r>
            <a:r>
              <a:rPr lang="ru-RU" sz="2800" i="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противопоставлены</a:t>
            </a:r>
            <a:r>
              <a:rPr lang="ru-RU" sz="28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ru-RU" sz="2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и одновременно тесно </a:t>
            </a:r>
            <a:r>
              <a:rPr lang="ru-RU" sz="2800"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связаны</a:t>
            </a:r>
            <a:r>
              <a:rPr lang="ru-RU" sz="2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они нацеливают на осмысление различных представлений о мире и смысле жизни, на раздумье о том, как </a:t>
            </a:r>
            <a:r>
              <a:rPr lang="ru-RU" sz="2800"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(2)</a:t>
            </a:r>
            <a:r>
              <a:rPr lang="ru-RU" sz="28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реальность </a:t>
            </a:r>
            <a:r>
              <a:rPr lang="ru-RU" sz="2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порождает мечту и как </a:t>
            </a:r>
            <a:r>
              <a:rPr lang="ru-RU" sz="2800"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(3)</a:t>
            </a:r>
            <a:r>
              <a:rPr lang="ru-RU" sz="28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мечта </a:t>
            </a:r>
            <a:r>
              <a:rPr lang="ru-RU" sz="2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человека поднимает его над обыденностью.</a:t>
            </a:r>
            <a:br>
              <a:rPr lang="ru-RU" sz="2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br>
            <a:r>
              <a:rPr lang="ru-RU" sz="2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В литературе немало героев, по-разному относящихся к мечте: одни воодушевлены благородными устремлениями и готовы их воплотить в жизнь, другие оказались в плену прекраснодушных мечтаний, третьи лишены высокой мечты и подчинены низменным целям.</a:t>
            </a:r>
            <a:endParaRPr lang="ru-RU"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11028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79623" y="111211"/>
            <a:ext cx="10948086" cy="7595669"/>
          </a:xfrm>
          <a:prstGeom prst="rect">
            <a:avLst/>
          </a:prstGeom>
        </p:spPr>
        <p:txBody>
          <a:bodyPr wrap="square">
            <a:spAutoFit/>
          </a:bodyPr>
          <a:lstStyle/>
          <a:p>
            <a:pPr marL="342900" lvl="0" indent="-342900">
              <a:lnSpc>
                <a:spcPct val="107000"/>
              </a:lnSpc>
              <a:spcAft>
                <a:spcPts val="800"/>
              </a:spcAft>
              <a:buSzPts val="1000"/>
              <a:buFont typeface="Symbol" panose="05050102010706020507" pitchFamily="18" charset="2"/>
              <a:buChar char=""/>
              <a:tabLst>
                <a:tab pos="457200" algn="l"/>
              </a:tabLst>
            </a:pPr>
            <a:endParaRPr lang="ru-RU" dirty="0" smtClean="0">
              <a:latin typeface="Arial" panose="020B0604020202020204" pitchFamily="34" charset="0"/>
              <a:ea typeface="Times New Roman" panose="02020603050405020304" pitchFamily="18" charset="0"/>
              <a:cs typeface="Times New Roman" panose="02020603050405020304" pitchFamily="18" charset="0"/>
            </a:endParaRPr>
          </a:p>
          <a:p>
            <a:pPr lvl="0" algn="ctr">
              <a:lnSpc>
                <a:spcPct val="107000"/>
              </a:lnSpc>
              <a:spcAft>
                <a:spcPts val="800"/>
              </a:spcAft>
              <a:buSzPts val="1000"/>
              <a:tabLst>
                <a:tab pos="457200" algn="l"/>
              </a:tabLst>
            </a:pPr>
            <a:r>
              <a:rPr lang="ru-RU" sz="2800" dirty="0" smtClean="0"/>
              <a:t>ТЕМЫ к направлению  </a:t>
            </a:r>
            <a:r>
              <a:rPr lang="ru-RU" sz="2800" dirty="0"/>
              <a:t>МЕЧТА и РЕАЛЬНОСТЬ</a:t>
            </a:r>
            <a:endParaRPr lang="ru-RU" sz="2800"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000" dirty="0" smtClean="0">
                <a:latin typeface="Arial" panose="020B0604020202020204" pitchFamily="34" charset="0"/>
                <a:ea typeface="Times New Roman" panose="02020603050405020304" pitchFamily="18" charset="0"/>
                <a:cs typeface="Times New Roman" panose="02020603050405020304" pitchFamily="18" charset="0"/>
              </a:rPr>
              <a:t>Когда </a:t>
            </a:r>
            <a:r>
              <a:rPr lang="ru-RU" sz="2000" dirty="0">
                <a:latin typeface="Arial" panose="020B0604020202020204" pitchFamily="34" charset="0"/>
                <a:ea typeface="Times New Roman" panose="02020603050405020304" pitchFamily="18" charset="0"/>
                <a:cs typeface="Times New Roman" panose="02020603050405020304" pitchFamily="18" charset="0"/>
              </a:rPr>
              <a:t>реальность разрушает мечту?</a:t>
            </a:r>
            <a:endParaRPr lang="ru-RU"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000" dirty="0">
                <a:latin typeface="Arial" panose="020B0604020202020204" pitchFamily="34" charset="0"/>
                <a:ea typeface="Times New Roman" panose="02020603050405020304" pitchFamily="18" charset="0"/>
                <a:cs typeface="Times New Roman" panose="02020603050405020304" pitchFamily="18" charset="0"/>
              </a:rPr>
              <a:t>Как вы понимаете высказывание А.Н. Крылова: «Мечтой тоже надо управлять, а то ее, как корабль без руля, занесет бог весть куда</a:t>
            </a:r>
            <a:r>
              <a:rPr lang="ru-RU" sz="2000" dirty="0" smtClean="0">
                <a:latin typeface="Arial" panose="020B0604020202020204" pitchFamily="34" charset="0"/>
                <a:ea typeface="Times New Roman" panose="02020603050405020304" pitchFamily="18" charset="0"/>
                <a:cs typeface="Times New Roman" panose="02020603050405020304" pitchFamily="18" charset="0"/>
              </a:rPr>
              <a:t>»?</a:t>
            </a:r>
          </a:p>
          <a:p>
            <a:pPr marL="342900" lvl="0" indent="-342900">
              <a:lnSpc>
                <a:spcPct val="107000"/>
              </a:lnSpc>
              <a:spcAft>
                <a:spcPts val="800"/>
              </a:spcAft>
              <a:buSzPts val="1000"/>
              <a:buFont typeface="Symbol" panose="05050102010706020507" pitchFamily="18" charset="2"/>
              <a:buChar char=""/>
              <a:tabLst>
                <a:tab pos="457200" algn="l"/>
              </a:tabLst>
            </a:pPr>
            <a:r>
              <a:rPr lang="ru-RU" sz="2000" dirty="0" smtClean="0">
                <a:effectLst/>
                <a:latin typeface="Arial" panose="020B0604020202020204" pitchFamily="34" charset="0"/>
                <a:ea typeface="Calibri" panose="020F0502020204030204" pitchFamily="34" charset="0"/>
                <a:cs typeface="Times New Roman" panose="02020603050405020304" pitchFamily="18" charset="0"/>
              </a:rPr>
              <a:t>Чем отличается мечта от цели?</a:t>
            </a:r>
            <a:endParaRPr lang="ru-RU"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000" dirty="0">
                <a:latin typeface="Arial" panose="020B0604020202020204" pitchFamily="34" charset="0"/>
                <a:ea typeface="Times New Roman" panose="02020603050405020304" pitchFamily="18" charset="0"/>
                <a:cs typeface="Times New Roman" panose="02020603050405020304" pitchFamily="18" charset="0"/>
              </a:rPr>
              <a:t>Почему не все мечты сбываются?</a:t>
            </a:r>
            <a:endParaRPr lang="ru-RU"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000" dirty="0">
                <a:latin typeface="Arial" panose="020B0604020202020204" pitchFamily="34" charset="0"/>
                <a:ea typeface="Times New Roman" panose="02020603050405020304" pitchFamily="18" charset="0"/>
                <a:cs typeface="Times New Roman" panose="02020603050405020304" pitchFamily="18" charset="0"/>
              </a:rPr>
              <a:t>В чем суть противоречия между мечтой и реальностью?</a:t>
            </a:r>
            <a:endParaRPr lang="ru-RU"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000" dirty="0">
                <a:latin typeface="Arial" panose="020B0604020202020204" pitchFamily="34" charset="0"/>
                <a:ea typeface="Times New Roman" panose="02020603050405020304" pitchFamily="18" charset="0"/>
                <a:cs typeface="Times New Roman" panose="02020603050405020304" pitchFamily="18" charset="0"/>
              </a:rPr>
              <a:t>Согласны ли вы с утверждением, что «человек без мечты, как птица без крыльев»?</a:t>
            </a:r>
            <a:endParaRPr lang="ru-RU"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000" dirty="0">
                <a:latin typeface="Arial" panose="020B0604020202020204" pitchFamily="34" charset="0"/>
                <a:ea typeface="Times New Roman" panose="02020603050405020304" pitchFamily="18" charset="0"/>
                <a:cs typeface="Times New Roman" panose="02020603050405020304" pitchFamily="18" charset="0"/>
              </a:rPr>
              <a:t>Когда мечта превращается в цель?</a:t>
            </a:r>
            <a:endParaRPr lang="ru-RU"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000" dirty="0">
                <a:latin typeface="Arial" panose="020B0604020202020204" pitchFamily="34" charset="0"/>
                <a:ea typeface="Times New Roman" panose="02020603050405020304" pitchFamily="18" charset="0"/>
                <a:cs typeface="Times New Roman" panose="02020603050405020304" pitchFamily="18" charset="0"/>
              </a:rPr>
              <a:t>Можно ли убежать от реальности?</a:t>
            </a:r>
            <a:endParaRPr lang="ru-RU"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000" dirty="0">
                <a:latin typeface="Arial" panose="020B0604020202020204" pitchFamily="34" charset="0"/>
                <a:ea typeface="Times New Roman" panose="02020603050405020304" pitchFamily="18" charset="0"/>
                <a:cs typeface="Times New Roman" panose="02020603050405020304" pitchFamily="18" charset="0"/>
              </a:rPr>
              <a:t>Что такое, по-вашему, «заветная мечта»?</a:t>
            </a:r>
            <a:endParaRPr lang="ru-RU"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000" dirty="0">
                <a:latin typeface="Arial" panose="020B0604020202020204" pitchFamily="34" charset="0"/>
                <a:ea typeface="Times New Roman" panose="02020603050405020304" pitchFamily="18" charset="0"/>
                <a:cs typeface="Times New Roman" panose="02020603050405020304" pitchFamily="18" charset="0"/>
              </a:rPr>
              <a:t>Как вы понимаете выражение «жестокая реальность»?</a:t>
            </a:r>
            <a:endParaRPr lang="ru-RU"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000" dirty="0">
                <a:latin typeface="Arial" panose="020B0604020202020204" pitchFamily="34" charset="0"/>
                <a:ea typeface="Times New Roman" panose="02020603050405020304" pitchFamily="18" charset="0"/>
                <a:cs typeface="Times New Roman" panose="02020603050405020304" pitchFamily="18" charset="0"/>
              </a:rPr>
              <a:t>Мечтатель – это фантазер или глупец</a:t>
            </a:r>
            <a:r>
              <a:rPr lang="ru-RU" sz="2000" dirty="0" smtClean="0">
                <a:latin typeface="Arial" panose="020B0604020202020204" pitchFamily="34" charset="0"/>
                <a:ea typeface="Times New Roman" panose="02020603050405020304" pitchFamily="18" charset="0"/>
                <a:cs typeface="Times New Roman" panose="02020603050405020304" pitchFamily="18" charset="0"/>
              </a:rPr>
              <a:t>?</a:t>
            </a:r>
          </a:p>
          <a:p>
            <a:pPr marL="342900" indent="-342900">
              <a:lnSpc>
                <a:spcPct val="107000"/>
              </a:lnSpc>
              <a:spcAft>
                <a:spcPts val="800"/>
              </a:spcAft>
              <a:buSzPts val="1000"/>
              <a:buFont typeface="Symbol" panose="05050102010706020507" pitchFamily="18" charset="2"/>
              <a:buChar char=""/>
              <a:tabLst>
                <a:tab pos="457200" algn="l"/>
              </a:tabLst>
            </a:pPr>
            <a:r>
              <a:rPr lang="ru-RU" sz="2000" dirty="0">
                <a:latin typeface="Arial" panose="020B0604020202020204" pitchFamily="34" charset="0"/>
                <a:ea typeface="Times New Roman" panose="02020603050405020304" pitchFamily="18" charset="0"/>
                <a:cs typeface="Times New Roman" panose="02020603050405020304" pitchFamily="18" charset="0"/>
              </a:rPr>
              <a:t>Нужно ли быть верным своей мечте</a:t>
            </a:r>
            <a:r>
              <a:rPr lang="ru-RU" sz="2000" dirty="0" smtClean="0">
                <a:latin typeface="Arial" panose="020B0604020202020204" pitchFamily="34" charset="0"/>
                <a:ea typeface="Times New Roman" panose="02020603050405020304" pitchFamily="18" charset="0"/>
                <a:cs typeface="Times New Roman" panose="02020603050405020304" pitchFamily="18" charset="0"/>
              </a:rPr>
              <a:t>?</a:t>
            </a:r>
          </a:p>
          <a:p>
            <a:pPr marL="342900" indent="-342900">
              <a:lnSpc>
                <a:spcPct val="107000"/>
              </a:lnSpc>
              <a:spcAft>
                <a:spcPts val="800"/>
              </a:spcAft>
              <a:buSzPts val="1000"/>
              <a:buFont typeface="Symbol" panose="05050102010706020507" pitchFamily="18" charset="2"/>
              <a:buChar char=""/>
              <a:tabLst>
                <a:tab pos="457200" algn="l"/>
              </a:tabLst>
            </a:pPr>
            <a:r>
              <a:rPr lang="ru-RU" sz="2000" dirty="0">
                <a:latin typeface="Arial" panose="020B0604020202020204" pitchFamily="34" charset="0"/>
                <a:ea typeface="Times New Roman" panose="02020603050405020304" pitchFamily="18" charset="0"/>
                <a:cs typeface="Times New Roman" panose="02020603050405020304" pitchFamily="18" charset="0"/>
              </a:rPr>
              <a:t>Что означает «высокая мечта»?</a:t>
            </a:r>
            <a:endParaRPr lang="ru-RU"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SzPts val="1000"/>
              <a:buFont typeface="Symbol" panose="05050102010706020507" pitchFamily="18" charset="2"/>
              <a:buChar char=""/>
              <a:tabLst>
                <a:tab pos="457200" algn="l"/>
              </a:tabLst>
            </a:pP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502206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821124"/>
          </a:xfrm>
          <a:solidFill>
            <a:schemeClr val="accent5">
              <a:lumMod val="20000"/>
              <a:lumOff val="80000"/>
            </a:schemeClr>
          </a:solidFill>
        </p:spPr>
        <p:txBody>
          <a:bodyPr>
            <a:normAutofit/>
          </a:bodyPr>
          <a:lstStyle/>
          <a:p>
            <a:pPr algn="ctr"/>
            <a:r>
              <a:rPr lang="ru-RU" dirty="0" smtClean="0"/>
              <a:t>ЛИТЕРАТУРА к теме «Мечта и реальность»</a:t>
            </a:r>
            <a:endParaRPr lang="ru-RU" dirty="0"/>
          </a:p>
        </p:txBody>
      </p:sp>
      <p:sp>
        <p:nvSpPr>
          <p:cNvPr id="3" name="Прямоугольник 2"/>
          <p:cNvSpPr/>
          <p:nvPr/>
        </p:nvSpPr>
        <p:spPr>
          <a:xfrm>
            <a:off x="1248033" y="1186250"/>
            <a:ext cx="9440562" cy="5078313"/>
          </a:xfrm>
          <a:prstGeom prst="rect">
            <a:avLst/>
          </a:prstGeom>
          <a:solidFill>
            <a:schemeClr val="tx2">
              <a:lumMod val="20000"/>
              <a:lumOff val="80000"/>
            </a:schemeClr>
          </a:solidFill>
        </p:spPr>
        <p:txBody>
          <a:bodyPr wrap="square">
            <a:spAutoFit/>
          </a:bodyPr>
          <a:lstStyle/>
          <a:p>
            <a:pPr marL="342900" indent="-342900">
              <a:buAutoNum type="arabicPeriod"/>
            </a:pPr>
            <a:r>
              <a:rPr lang="ru-RU" dirty="0" smtClean="0"/>
              <a:t>М.Ю. Лермонтов, «Герой нашего времени»;</a:t>
            </a:r>
          </a:p>
          <a:p>
            <a:pPr marL="342900" indent="-342900">
              <a:buAutoNum type="arabicPeriod"/>
            </a:pPr>
            <a:r>
              <a:rPr lang="ru-RU" dirty="0" smtClean="0"/>
              <a:t>А.С. Пушкин «Капитанская дочка», «Евгений Онегин», «Медный всадник»</a:t>
            </a:r>
          </a:p>
          <a:p>
            <a:r>
              <a:rPr lang="ru-RU" dirty="0" smtClean="0"/>
              <a:t>3.   И.А. Бунин, «Господин из Сан-Франциско»; «Чистый понедельник»</a:t>
            </a:r>
          </a:p>
          <a:p>
            <a:r>
              <a:rPr lang="ru-RU" dirty="0" smtClean="0"/>
              <a:t>4.   А.С. Грин «Алые паруса»</a:t>
            </a:r>
          </a:p>
          <a:p>
            <a:r>
              <a:rPr lang="ru-RU" dirty="0" smtClean="0"/>
              <a:t>5.   Л.Н. Толстой, «Война и мир»; «После бала»</a:t>
            </a:r>
          </a:p>
          <a:p>
            <a:r>
              <a:rPr lang="ru-RU" dirty="0" smtClean="0"/>
              <a:t>6.   А.П. Чехов: «Человек в футляре», «</a:t>
            </a:r>
            <a:r>
              <a:rPr lang="ru-RU" dirty="0" err="1" smtClean="0"/>
              <a:t>Ионыч</a:t>
            </a:r>
            <a:r>
              <a:rPr lang="ru-RU" dirty="0" smtClean="0"/>
              <a:t>»;</a:t>
            </a:r>
          </a:p>
          <a:p>
            <a:r>
              <a:rPr lang="ru-RU" dirty="0" smtClean="0"/>
              <a:t>7.   И.С. Тургенев, «Отцы и дети»; «Ася»</a:t>
            </a:r>
          </a:p>
          <a:p>
            <a:r>
              <a:rPr lang="ru-RU" dirty="0" smtClean="0"/>
              <a:t>7.    М.А. Шолохов, «Тихий Дон»;</a:t>
            </a:r>
          </a:p>
          <a:p>
            <a:r>
              <a:rPr lang="ru-RU" dirty="0" smtClean="0"/>
              <a:t>8.    А.И. Куприн, «Гранатовый браслет»;</a:t>
            </a:r>
          </a:p>
          <a:p>
            <a:r>
              <a:rPr lang="ru-RU" dirty="0" smtClean="0"/>
              <a:t>10.  Ф.М. Достоевский, «Преступление и наказание»;</a:t>
            </a:r>
          </a:p>
          <a:p>
            <a:r>
              <a:rPr lang="ru-RU" dirty="0" smtClean="0"/>
              <a:t>11.  А.Н. Островский, «Гроза»;</a:t>
            </a:r>
          </a:p>
          <a:p>
            <a:r>
              <a:rPr lang="ru-RU" dirty="0" smtClean="0"/>
              <a:t>12.   И.А. Гончаров, «Обломов»;</a:t>
            </a:r>
          </a:p>
          <a:p>
            <a:r>
              <a:rPr lang="ru-RU" dirty="0" smtClean="0"/>
              <a:t>13.   М.Ю. Лермонтов , «Мцыри»;</a:t>
            </a:r>
          </a:p>
          <a:p>
            <a:pPr marL="342900" indent="-342900">
              <a:buAutoNum type="arabicPeriod" startAt="14"/>
            </a:pPr>
            <a:r>
              <a:rPr lang="ru-RU" dirty="0" smtClean="0"/>
              <a:t>Н.В. Гоголь, «Шинель», «Портрет», «Ревизор».</a:t>
            </a:r>
          </a:p>
          <a:p>
            <a:pPr marL="342900" indent="-342900">
              <a:buAutoNum type="arabicPeriod" startAt="14"/>
            </a:pPr>
            <a:r>
              <a:rPr lang="ru-RU" dirty="0" err="1" smtClean="0"/>
              <a:t>Дж.Оруэл</a:t>
            </a:r>
            <a:r>
              <a:rPr lang="ru-RU" dirty="0" smtClean="0"/>
              <a:t>, «1984», «Скотный двор»</a:t>
            </a:r>
          </a:p>
          <a:p>
            <a:pPr marL="342900" indent="-342900">
              <a:buAutoNum type="arabicPeriod" startAt="14"/>
            </a:pPr>
            <a:r>
              <a:rPr lang="ru-RU" dirty="0" smtClean="0"/>
              <a:t>Рей </a:t>
            </a:r>
            <a:r>
              <a:rPr lang="ru-RU" dirty="0" err="1" smtClean="0"/>
              <a:t>Бредбери</a:t>
            </a:r>
            <a:r>
              <a:rPr lang="ru-RU" dirty="0" smtClean="0"/>
              <a:t>, «451 градус по Фаренгейту»</a:t>
            </a:r>
          </a:p>
          <a:p>
            <a:pPr marL="342900" indent="-342900">
              <a:buAutoNum type="arabicPeriod" startAt="14"/>
            </a:pPr>
            <a:r>
              <a:rPr lang="ru-RU" dirty="0" err="1" smtClean="0"/>
              <a:t>Е.Замятин</a:t>
            </a:r>
            <a:r>
              <a:rPr lang="ru-RU" dirty="0" smtClean="0"/>
              <a:t>, «Мы»</a:t>
            </a:r>
          </a:p>
          <a:p>
            <a:pPr marL="342900" indent="-342900">
              <a:buAutoNum type="arabicPeriod" startAt="14"/>
            </a:pPr>
            <a:r>
              <a:rPr lang="ru-RU" dirty="0" smtClean="0"/>
              <a:t>А. Платонов, «Котлован»</a:t>
            </a:r>
            <a:endParaRPr lang="ru-RU" dirty="0"/>
          </a:p>
        </p:txBody>
      </p:sp>
    </p:spTree>
    <p:extLst>
      <p:ext uri="{BB962C8B-B14F-4D97-AF65-F5344CB8AC3E}">
        <p14:creationId xmlns:p14="http://schemas.microsoft.com/office/powerpoint/2010/main" val="21122489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38" y="333632"/>
            <a:ext cx="10565027" cy="6166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3600" b="1" dirty="0"/>
              <a:t>Мечта</a:t>
            </a:r>
            <a:endParaRPr lang="ru-RU" sz="3600" dirty="0"/>
          </a:p>
          <a:p>
            <a:r>
              <a:rPr lang="ru-RU" sz="3600" b="1" dirty="0"/>
              <a:t>мечта</a:t>
            </a:r>
            <a:endParaRPr lang="ru-RU" sz="3600" dirty="0"/>
          </a:p>
          <a:p>
            <a:r>
              <a:rPr lang="ru-RU" sz="3600" dirty="0"/>
              <a:t>, -ы, в знач. род. мн. употр. мечтаний, </a:t>
            </a:r>
            <a:r>
              <a:rPr lang="ru-RU" sz="3600" dirty="0">
                <a:hlinkClick r:id="rId2"/>
              </a:rPr>
              <a:t>ж</a:t>
            </a:r>
            <a:r>
              <a:rPr lang="ru-RU" sz="3600" dirty="0"/>
              <a:t>. </a:t>
            </a:r>
          </a:p>
          <a:p>
            <a:r>
              <a:rPr lang="ru-RU" sz="3600" dirty="0"/>
              <a:t>1. Нечто, созданное воображением, мысленно представляемое. М. о </a:t>
            </a:r>
            <a:r>
              <a:rPr lang="ru-RU" sz="3600" dirty="0">
                <a:hlinkClick r:id="rId3"/>
              </a:rPr>
              <a:t>счастье</a:t>
            </a:r>
            <a:r>
              <a:rPr lang="ru-RU" sz="3600" dirty="0"/>
              <a:t>. М. сбылась. </a:t>
            </a:r>
          </a:p>
          <a:p>
            <a:r>
              <a:rPr lang="ru-RU" sz="3600" dirty="0"/>
              <a:t>2. ед. </a:t>
            </a:r>
            <a:r>
              <a:rPr lang="ru-RU" sz="3600" dirty="0">
                <a:hlinkClick r:id="rId4"/>
              </a:rPr>
              <a:t>Предмет</a:t>
            </a:r>
            <a:r>
              <a:rPr lang="ru-RU" sz="3600" dirty="0"/>
              <a:t> желаний, стремлений. М всей жизни. </a:t>
            </a:r>
          </a:p>
          <a:p>
            <a:r>
              <a:rPr lang="ru-RU" sz="3600" dirty="0"/>
              <a:t>3. мечта, в </a:t>
            </a:r>
            <a:r>
              <a:rPr lang="ru-RU" sz="3600" dirty="0" err="1"/>
              <a:t>знач</a:t>
            </a:r>
            <a:r>
              <a:rPr lang="ru-RU" sz="3600" dirty="0"/>
              <a:t>, </a:t>
            </a:r>
            <a:r>
              <a:rPr lang="ru-RU" sz="3600" dirty="0">
                <a:hlinkClick r:id="rId5"/>
              </a:rPr>
              <a:t>сказ</a:t>
            </a:r>
            <a:r>
              <a:rPr lang="ru-RU" sz="3600" dirty="0"/>
              <a:t>. О чём-н. </a:t>
            </a:r>
            <a:r>
              <a:rPr lang="ru-RU" sz="3600" dirty="0">
                <a:hlinkClick r:id="rId6"/>
              </a:rPr>
              <a:t>очень</a:t>
            </a:r>
            <a:r>
              <a:rPr lang="ru-RU" sz="3600" dirty="0"/>
              <a:t> хорошем (разг. шутл.). </a:t>
            </a:r>
            <a:r>
              <a:rPr lang="ru-RU" sz="3600" dirty="0">
                <a:hlinkClick r:id="rId7"/>
              </a:rPr>
              <a:t>Не</a:t>
            </a:r>
            <a:r>
              <a:rPr lang="ru-RU" sz="3600" dirty="0"/>
              <a:t> </a:t>
            </a:r>
            <a:r>
              <a:rPr lang="ru-RU" sz="3600" dirty="0">
                <a:hlinkClick r:id="rId8"/>
              </a:rPr>
              <a:t>вещь</a:t>
            </a:r>
            <a:r>
              <a:rPr lang="ru-RU" sz="3600" dirty="0"/>
              <a:t>, а м. </a:t>
            </a:r>
          </a:p>
        </p:txBody>
      </p:sp>
    </p:spTree>
    <p:extLst>
      <p:ext uri="{BB962C8B-B14F-4D97-AF65-F5344CB8AC3E}">
        <p14:creationId xmlns:p14="http://schemas.microsoft.com/office/powerpoint/2010/main" val="23022825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lnSpc>
                <a:spcPct val="107000"/>
              </a:lnSpc>
              <a:spcAft>
                <a:spcPts val="1440"/>
              </a:spcAft>
            </a:pPr>
            <a:r>
              <a:rPr lang="ru-RU"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1. Отцы и </a:t>
            </a:r>
            <a:r>
              <a:rPr lang="ru-RU" b="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дети </a:t>
            </a:r>
            <a:r>
              <a:rPr lang="ru-RU" sz="1600" b="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Официальный комментарий:</a:t>
            </a:r>
            <a:endParaRPr lang="ru-RU" sz="4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Прямоугольник 2"/>
          <p:cNvSpPr/>
          <p:nvPr/>
        </p:nvSpPr>
        <p:spPr>
          <a:xfrm>
            <a:off x="838199" y="1752836"/>
            <a:ext cx="10801865" cy="4679358"/>
          </a:xfrm>
          <a:prstGeom prst="rect">
            <a:avLst/>
          </a:prstGeom>
        </p:spPr>
        <p:txBody>
          <a:bodyPr wrap="square">
            <a:spAutoFit/>
          </a:bodyPr>
          <a:lstStyle/>
          <a:p>
            <a:pPr algn="just">
              <a:lnSpc>
                <a:spcPct val="107000"/>
              </a:lnSpc>
              <a:spcAft>
                <a:spcPts val="1440"/>
              </a:spcAft>
            </a:pPr>
            <a:r>
              <a:rPr lang="ru-RU" sz="2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Данное направление обращено к вечной проблеме человеческого бытия, связанной </a:t>
            </a:r>
            <a:r>
              <a:rPr lang="ru-RU" sz="2800"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(1) </a:t>
            </a:r>
            <a:r>
              <a:rPr lang="ru-RU" sz="28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с </a:t>
            </a:r>
            <a:r>
              <a:rPr lang="ru-RU" sz="2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неизбежностью смены поколений, </a:t>
            </a:r>
            <a:r>
              <a:rPr lang="ru-RU" sz="2800"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(2)  </a:t>
            </a:r>
            <a:r>
              <a:rPr lang="ru-RU" sz="2800" i="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гармоничными </a:t>
            </a:r>
            <a:r>
              <a:rPr lang="ru-RU" sz="2800"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и дисгармоничными взаимоотношениями «отцов» и «детей».</a:t>
            </a:r>
            <a:r>
              <a:rPr lang="ru-RU" sz="2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r>
            <a:br>
              <a:rPr lang="ru-RU" sz="2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br>
            <a:r>
              <a:rPr lang="ru-RU" sz="2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Эта тема затронута во многих произведениях литературы, где рассматриваются </a:t>
            </a:r>
            <a:r>
              <a:rPr lang="ru-RU" sz="2800"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(3) </a:t>
            </a:r>
            <a:r>
              <a:rPr lang="ru-RU" sz="28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различные </a:t>
            </a:r>
            <a:r>
              <a:rPr lang="ru-RU" sz="2800"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типы взаимодействия между представителями разных поколений (от конфликтного противостояния до взаимопонимания и преемственности) </a:t>
            </a:r>
            <a:r>
              <a:rPr lang="ru-RU" sz="2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и выявляются </a:t>
            </a:r>
            <a:r>
              <a:rPr lang="ru-RU" sz="2800"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(4)</a:t>
            </a:r>
            <a:r>
              <a:rPr lang="ru-RU" sz="2800" i="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причины </a:t>
            </a:r>
            <a:r>
              <a:rPr lang="ru-RU" sz="2800"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противоборства </a:t>
            </a:r>
            <a:r>
              <a:rPr lang="ru-RU" sz="2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между ними, а также </a:t>
            </a:r>
            <a:r>
              <a:rPr lang="ru-RU" sz="2800"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пути их духовного сближения</a:t>
            </a:r>
            <a:r>
              <a:rPr lang="ru-RU" sz="2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ru-RU"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167994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72747" y="1198605"/>
            <a:ext cx="10342604" cy="3583225"/>
          </a:xfrm>
          <a:prstGeom prst="rect">
            <a:avLst/>
          </a:prstGeom>
        </p:spPr>
        <p:txBody>
          <a:bodyPr wrap="square">
            <a:spAutoFit/>
          </a:bodyPr>
          <a:lstStyle/>
          <a:p>
            <a:pPr marL="342900" lvl="0" indent="-342900">
              <a:lnSpc>
                <a:spcPct val="107000"/>
              </a:lnSpc>
              <a:spcAft>
                <a:spcPts val="750"/>
              </a:spcAft>
              <a:buSzPts val="1000"/>
              <a:buFont typeface="Symbol" panose="05050102010706020507" pitchFamily="18" charset="2"/>
              <a:buChar char=""/>
              <a:tabLst>
                <a:tab pos="457200" algn="l"/>
              </a:tabLst>
            </a:pPr>
            <a:r>
              <a:rPr lang="ru-RU" sz="3200" b="1" u="sng"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2"/>
              </a:rPr>
              <a:t>МЕЧТА</a:t>
            </a:r>
            <a:r>
              <a:rPr lang="ru-RU"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200" b="1" dirty="0">
                <a:solidFill>
                  <a:srgbClr val="0080EC"/>
                </a:solidFill>
                <a:latin typeface="Times New Roman" panose="02020603050405020304" pitchFamily="18" charset="0"/>
                <a:ea typeface="Times New Roman" panose="02020603050405020304" pitchFamily="18" charset="0"/>
                <a:cs typeface="Times New Roman" panose="02020603050405020304" pitchFamily="18" charset="0"/>
              </a:rPr>
              <a:t>в Словаре синонимов Абрамова:</a:t>
            </a:r>
            <a:r>
              <a:rPr lang="ru-RU"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r>
            <a:br>
              <a:rPr lang="ru-RU"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ru-RU"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мечтание, бредни, греза, дума, видение, привидение, иллюзия, призрак, причуда, самообман, самообольщение, утопия, фантазия, химера, воздушный замок, игра воображения, сон, бред, …</a:t>
            </a:r>
            <a:endParaRPr lang="ru-RU"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Скругленный прямоугольник 2"/>
          <p:cNvSpPr/>
          <p:nvPr/>
        </p:nvSpPr>
        <p:spPr>
          <a:xfrm>
            <a:off x="1272747" y="4967416"/>
            <a:ext cx="10046042" cy="10503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Выделите слова с негативной окраской. Подумайте о том, какую роль мечта играет в жизни человека?</a:t>
            </a:r>
            <a:endParaRPr lang="ru-RU" dirty="0"/>
          </a:p>
        </p:txBody>
      </p:sp>
    </p:spTree>
    <p:extLst>
      <p:ext uri="{BB962C8B-B14F-4D97-AF65-F5344CB8AC3E}">
        <p14:creationId xmlns:p14="http://schemas.microsoft.com/office/powerpoint/2010/main" val="39061413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91979" y="976184"/>
            <a:ext cx="10836876" cy="5515612"/>
          </a:xfrm>
          <a:prstGeom prst="rect">
            <a:avLst/>
          </a:prstGeom>
        </p:spPr>
        <p:txBody>
          <a:bodyPr wrap="square">
            <a:spAutoFit/>
          </a:bodyPr>
          <a:lstStyle/>
          <a:p>
            <a:pPr marL="533400" fontAlgn="t">
              <a:lnSpc>
                <a:spcPct val="107000"/>
              </a:lnSpc>
              <a:spcAft>
                <a:spcPts val="1200"/>
              </a:spcAft>
            </a:pPr>
            <a:r>
              <a:rPr lang="ru-RU" sz="3200" b="1" u="sng"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2"/>
              </a:rPr>
              <a:t>МЕЧТА</a:t>
            </a:r>
            <a:r>
              <a:rPr lang="ru-RU" sz="32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200" b="1" dirty="0" smtClean="0">
                <a:solidFill>
                  <a:srgbClr val="0080EC"/>
                </a:solidFill>
                <a:latin typeface="Times New Roman" panose="02020603050405020304" pitchFamily="18" charset="0"/>
                <a:ea typeface="Times New Roman" panose="02020603050405020304" pitchFamily="18" charset="0"/>
                <a:cs typeface="Times New Roman" panose="02020603050405020304" pitchFamily="18" charset="0"/>
              </a:rPr>
              <a:t>в Словаре эпитетов:</a:t>
            </a:r>
            <a:r>
              <a:rPr lang="ru-RU" sz="32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r>
            <a:br>
              <a:rPr lang="ru-RU" sz="32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ru-RU"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Безбрежная, </a:t>
            </a:r>
            <a:r>
              <a:rPr lang="ru-RU"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беззаботная, безумная, бескрылая, беспечная, бесплодная, бесполезная, блаженная, бледная, </a:t>
            </a:r>
            <a:r>
              <a:rPr lang="ru-RU"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блестящая</a:t>
            </a:r>
            <a:r>
              <a:rPr lang="ru-RU"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болезненная, больная, большая, буйная, быстрая, вдохновенная, вековая, величавая, веселая, властная, (… Мечты кипят, в уме, подавленном тоской, теснится тяжких дум избыток. Пушкин. || первонач. Призрак, видение. Я видел страшные мечты. Пушкин</a:t>
            </a:r>
            <a:r>
              <a:rPr lang="ru-RU"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marL="533400" fontAlgn="t">
              <a:lnSpc>
                <a:spcPct val="107000"/>
              </a:lnSpc>
              <a:spcAft>
                <a:spcPts val="1200"/>
              </a:spcAft>
            </a:pPr>
            <a:r>
              <a:rPr lang="ru-RU" sz="32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Выделите эпитеты а) с позитивной; б)негативной окраской.</a:t>
            </a:r>
            <a:endParaRPr lang="ru-RU" sz="3200"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576057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5660159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45990" y="679621"/>
            <a:ext cx="11627708" cy="5792487"/>
          </a:xfrm>
          <a:prstGeom prst="rect">
            <a:avLst/>
          </a:prstGeom>
          <a:solidFill>
            <a:schemeClr val="accent1">
              <a:lumMod val="20000"/>
              <a:lumOff val="80000"/>
            </a:schemeClr>
          </a:solidFill>
        </p:spPr>
        <p:txBody>
          <a:bodyPr wrap="square">
            <a:spAutoFit/>
          </a:bodyPr>
          <a:lstStyle/>
          <a:p>
            <a:pPr>
              <a:lnSpc>
                <a:spcPct val="107000"/>
              </a:lnSpc>
              <a:spcAft>
                <a:spcPts val="800"/>
              </a:spcAft>
            </a:pPr>
            <a:endParaRPr lang="ru-RU" sz="2800" b="1" dirty="0">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ru-RU" sz="2800" dirty="0" smtClean="0">
                <a:latin typeface="Arial" panose="020B0604020202020204" pitchFamily="34" charset="0"/>
                <a:ea typeface="Times New Roman" panose="02020603050405020304" pitchFamily="18" charset="0"/>
                <a:cs typeface="Times New Roman" panose="02020603050405020304" pitchFamily="18" charset="0"/>
              </a:rPr>
              <a:t>Катерина </a:t>
            </a:r>
            <a:r>
              <a:rPr lang="ru-RU" sz="2800" dirty="0">
                <a:latin typeface="Arial" panose="020B0604020202020204" pitchFamily="34" charset="0"/>
                <a:ea typeface="Times New Roman" panose="02020603050405020304" pitchFamily="18" charset="0"/>
                <a:cs typeface="Times New Roman" panose="02020603050405020304" pitchFamily="18" charset="0"/>
              </a:rPr>
              <a:t>Петровна очень любила свою дочь Настю, живущую в Ленинграде очень яркой, насыщенной жизнью. Только девушка совсем забыла о своей старой матери, она даже не пыталась найти время, чтобы навестить ее. Даже письмо Катерины </a:t>
            </a:r>
            <a:r>
              <a:rPr lang="ru-RU" sz="2800" dirty="0" smtClean="0">
                <a:latin typeface="Arial" panose="020B0604020202020204" pitchFamily="34" charset="0"/>
                <a:ea typeface="Times New Roman" panose="02020603050405020304" pitchFamily="18" charset="0"/>
                <a:cs typeface="Times New Roman" panose="02020603050405020304" pitchFamily="18" charset="0"/>
              </a:rPr>
              <a:t>Петровны </a:t>
            </a:r>
            <a:r>
              <a:rPr lang="ru-RU" sz="2800" dirty="0">
                <a:latin typeface="Arial" panose="020B0604020202020204" pitchFamily="34" charset="0"/>
                <a:ea typeface="Times New Roman" panose="02020603050405020304" pitchFamily="18" charset="0"/>
                <a:cs typeface="Times New Roman" panose="02020603050405020304" pitchFamily="18" charset="0"/>
              </a:rPr>
              <a:t>о том, что она совсем плоха стала, Настя не воспринимает серьезно и не рассматривает возможность немедленно ехать к ней. Только известие о том, что мать умирает, вызывает у девушки чувства: Настя понимает, что никто ее так не любил, как Катерина Петровна. Девушка едет к матери, но уже не застает ее в живых, поэтому чувствует вину перед самым дорогим для нее человеком</a:t>
            </a:r>
            <a:r>
              <a:rPr lang="ru-RU" sz="2800" dirty="0" smtClean="0">
                <a:latin typeface="Arial" panose="020B0604020202020204" pitchFamily="34" charset="0"/>
                <a:ea typeface="Times New Roman" panose="02020603050405020304" pitchFamily="18" charset="0"/>
                <a:cs typeface="Times New Roman" panose="02020603050405020304" pitchFamily="18" charset="0"/>
              </a:rPr>
              <a:t>.</a:t>
            </a:r>
            <a:r>
              <a:rPr lang="ru-RU" sz="2800"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 (96 слов)</a:t>
            </a:r>
          </a:p>
          <a:p>
            <a:pPr>
              <a:lnSpc>
                <a:spcPct val="107000"/>
              </a:lnSpc>
              <a:spcAft>
                <a:spcPts val="800"/>
              </a:spcAft>
            </a:pPr>
            <a:r>
              <a:rPr lang="ru-RU" sz="2400"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Что нужно сделать, чтобы этот текст стал сочинением?</a:t>
            </a:r>
          </a:p>
        </p:txBody>
      </p:sp>
      <p:sp>
        <p:nvSpPr>
          <p:cNvPr id="3" name="Скругленный прямоугольник 2"/>
          <p:cNvSpPr/>
          <p:nvPr/>
        </p:nvSpPr>
        <p:spPr>
          <a:xfrm>
            <a:off x="494270" y="98855"/>
            <a:ext cx="11232292" cy="395415"/>
          </a:xfrm>
          <a:prstGeom prst="roundRect">
            <a:avLst>
              <a:gd name="adj" fmla="val 28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ТЕМА:       В чём суть противоречия между мечтой и реальностью?</a:t>
            </a:r>
            <a:endParaRPr lang="ru-RU" dirty="0"/>
          </a:p>
        </p:txBody>
      </p:sp>
    </p:spTree>
    <p:extLst>
      <p:ext uri="{BB962C8B-B14F-4D97-AF65-F5344CB8AC3E}">
        <p14:creationId xmlns:p14="http://schemas.microsoft.com/office/powerpoint/2010/main" val="387348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8411" y="481914"/>
            <a:ext cx="10985157" cy="6186309"/>
          </a:xfrm>
          <a:prstGeom prst="rect">
            <a:avLst/>
          </a:prstGeom>
          <a:solidFill>
            <a:schemeClr val="accent1">
              <a:lumMod val="20000"/>
              <a:lumOff val="80000"/>
            </a:schemeClr>
          </a:solidFill>
        </p:spPr>
        <p:txBody>
          <a:bodyPr wrap="square" rtlCol="0">
            <a:spAutoFit/>
          </a:bodyPr>
          <a:lstStyle/>
          <a:p>
            <a:r>
              <a:rPr lang="ru-RU" sz="3600" dirty="0"/>
              <a:t>Почему этот текст не может считаться итоговым сочинением и что надо сделать, чтобы это произошло?</a:t>
            </a:r>
          </a:p>
          <a:p>
            <a:r>
              <a:rPr lang="ru-RU" sz="3600" dirty="0"/>
              <a:t>Не может считаться сочинением: </a:t>
            </a:r>
            <a:r>
              <a:rPr lang="ru-RU" sz="3600" dirty="0">
                <a:solidFill>
                  <a:srgbClr val="FF0000"/>
                </a:solidFill>
              </a:rPr>
              <a:t>а)</a:t>
            </a:r>
            <a:r>
              <a:rPr lang="ru-RU" sz="3600" dirty="0"/>
              <a:t> не вписывается в обязательный объём (не менее 250 слов);  </a:t>
            </a:r>
            <a:r>
              <a:rPr lang="ru-RU" sz="3600" dirty="0">
                <a:solidFill>
                  <a:srgbClr val="FF0000"/>
                </a:solidFill>
              </a:rPr>
              <a:t>б)</a:t>
            </a:r>
            <a:r>
              <a:rPr lang="ru-RU" sz="3600" dirty="0"/>
              <a:t> нет вступления, тезиса; </a:t>
            </a:r>
            <a:r>
              <a:rPr lang="ru-RU" sz="3600" dirty="0">
                <a:solidFill>
                  <a:srgbClr val="FF0000"/>
                </a:solidFill>
              </a:rPr>
              <a:t>в)</a:t>
            </a:r>
            <a:r>
              <a:rPr lang="ru-RU" sz="3600" dirty="0"/>
              <a:t> не назван рассказ К.Г. Паустовского «Телеграмма»; </a:t>
            </a:r>
            <a:r>
              <a:rPr lang="ru-RU" sz="3600" dirty="0">
                <a:solidFill>
                  <a:srgbClr val="FF0000"/>
                </a:solidFill>
              </a:rPr>
              <a:t>г)</a:t>
            </a:r>
            <a:r>
              <a:rPr lang="ru-RU" sz="3600" dirty="0"/>
              <a:t> вместо анализа с аргументацией тезиса - краткий пересказ произведения; </a:t>
            </a:r>
            <a:r>
              <a:rPr lang="ru-RU" sz="3600" dirty="0">
                <a:solidFill>
                  <a:srgbClr val="FF0000"/>
                </a:solidFill>
              </a:rPr>
              <a:t>д)</a:t>
            </a:r>
            <a:r>
              <a:rPr lang="ru-RU" sz="3600" dirty="0"/>
              <a:t> вывод (если видеть его в последнем предложении) не соответствует заявленной теме.</a:t>
            </a:r>
          </a:p>
          <a:p>
            <a:r>
              <a:rPr lang="ru-RU" sz="3600" dirty="0">
                <a:solidFill>
                  <a:schemeClr val="accent6">
                    <a:lumMod val="50000"/>
                  </a:schemeClr>
                </a:solidFill>
              </a:rPr>
              <a:t>Что можно сделать, чтобы выправить этот текст? Пошагово проследим логику таких действий.</a:t>
            </a:r>
          </a:p>
        </p:txBody>
      </p:sp>
    </p:spTree>
    <p:extLst>
      <p:ext uri="{BB962C8B-B14F-4D97-AF65-F5344CB8AC3E}">
        <p14:creationId xmlns:p14="http://schemas.microsoft.com/office/powerpoint/2010/main" val="246644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6692" y="654908"/>
            <a:ext cx="11170508" cy="5632311"/>
          </a:xfrm>
          <a:prstGeom prst="rect">
            <a:avLst/>
          </a:prstGeom>
          <a:solidFill>
            <a:schemeClr val="accent1">
              <a:lumMod val="20000"/>
              <a:lumOff val="80000"/>
            </a:schemeClr>
          </a:solidFill>
        </p:spPr>
        <p:txBody>
          <a:bodyPr wrap="square" rtlCol="0">
            <a:spAutoFit/>
          </a:bodyPr>
          <a:lstStyle/>
          <a:p>
            <a:pPr algn="just" fontAlgn="t"/>
            <a:r>
              <a:rPr lang="ru-RU" sz="3600" b="1" dirty="0"/>
              <a:t>ШАГ 1.</a:t>
            </a:r>
            <a:r>
              <a:rPr lang="ru-RU" sz="3600" dirty="0"/>
              <a:t> Перед написанием текста внимательно прочитаем формулировку темы «В чём противоречия между мечтой и реальностью?» и выделим в ней ключевые слова. Нас просят порассуждать о понятиях «мечта» и «реальность». В самом вопросе уже сказано, что это противоречивые, </a:t>
            </a:r>
            <a:r>
              <a:rPr lang="ru-RU" sz="3600" dirty="0" err="1"/>
              <a:t>антиномичные</a:t>
            </a:r>
            <a:r>
              <a:rPr lang="ru-RU" sz="3600" dirty="0"/>
              <a:t> понятия. Значит, нам надо определиться, в чём противоречия: сказать о своём понимании этих концептов и аргументировать это на примере литературного  или публицистического текстов.  </a:t>
            </a:r>
          </a:p>
        </p:txBody>
      </p:sp>
    </p:spTree>
    <p:extLst>
      <p:ext uri="{BB962C8B-B14F-4D97-AF65-F5344CB8AC3E}">
        <p14:creationId xmlns:p14="http://schemas.microsoft.com/office/powerpoint/2010/main" val="17194533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1978" y="358346"/>
            <a:ext cx="10626811" cy="6247864"/>
          </a:xfrm>
          <a:prstGeom prst="rect">
            <a:avLst/>
          </a:prstGeom>
          <a:solidFill>
            <a:schemeClr val="accent1">
              <a:lumMod val="20000"/>
              <a:lumOff val="80000"/>
            </a:schemeClr>
          </a:solidFill>
        </p:spPr>
        <p:txBody>
          <a:bodyPr wrap="square" rtlCol="0">
            <a:spAutoFit/>
          </a:bodyPr>
          <a:lstStyle/>
          <a:p>
            <a:r>
              <a:rPr lang="ru-RU" sz="4000" b="1" dirty="0"/>
              <a:t>ШАГ 2.</a:t>
            </a:r>
            <a:r>
              <a:rPr lang="ru-RU" sz="4000" dirty="0"/>
              <a:t> Напишем вступление, в котором можно дать своё определение понятий,  подойти к мысли о том, что человек, ушедший в свою мечту, сделав её своей целью, пусть даже гуманной, может забыть о реальности вокруг, даже  о своих обязанностях по отношению к самым близким людям. Так мечта может «отгородить» человека от многообразия жизни и стать причиной драматических событий. Об этом рассказ К.Г. Паустовского «Телеграмма».</a:t>
            </a:r>
          </a:p>
        </p:txBody>
      </p:sp>
    </p:spTree>
    <p:extLst>
      <p:ext uri="{BB962C8B-B14F-4D97-AF65-F5344CB8AC3E}">
        <p14:creationId xmlns:p14="http://schemas.microsoft.com/office/powerpoint/2010/main" val="27237232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1405" y="543697"/>
            <a:ext cx="10626811" cy="6555641"/>
          </a:xfrm>
          <a:prstGeom prst="rect">
            <a:avLst/>
          </a:prstGeom>
          <a:solidFill>
            <a:schemeClr val="accent1">
              <a:lumMod val="20000"/>
              <a:lumOff val="80000"/>
            </a:schemeClr>
          </a:solidFill>
        </p:spPr>
        <p:txBody>
          <a:bodyPr wrap="square" rtlCol="0">
            <a:spAutoFit/>
          </a:bodyPr>
          <a:lstStyle/>
          <a:p>
            <a:r>
              <a:rPr lang="ru-RU" sz="2800" b="1" dirty="0"/>
              <a:t>ШАГ 3.</a:t>
            </a:r>
            <a:r>
              <a:rPr lang="ru-RU" sz="2800" dirty="0"/>
              <a:t> Начинаем основную часть. Можно дать характеристику Насти, которая работает секретарём в Союзе художников в Ленинграде. А в провинции в мемориальном доме умирает её мать, которая мечтает о встрече с дочерью. Здесь возможно отметить мастерство писателя в описании интерьера, одинокой жизни Катерины Петровны</a:t>
            </a:r>
            <a:r>
              <a:rPr lang="ru-RU" sz="2800" dirty="0" smtClean="0"/>
              <a:t>.</a:t>
            </a:r>
          </a:p>
          <a:p>
            <a:r>
              <a:rPr lang="ru-RU" sz="2800" b="1" dirty="0"/>
              <a:t>ШАГ 4.</a:t>
            </a:r>
            <a:r>
              <a:rPr lang="ru-RU" sz="2800" dirty="0"/>
              <a:t> Характеризуем добрых людей, которые окружают одинокую Катерину Петровну: почтальона Тихона и девочку </a:t>
            </a:r>
            <a:r>
              <a:rPr lang="ru-RU" sz="2800" dirty="0" err="1"/>
              <a:t>Манюшку</a:t>
            </a:r>
            <a:r>
              <a:rPr lang="ru-RU" sz="2800" dirty="0"/>
              <a:t>, которые заботятся о Катерине Петровне. Говорим о том, как автор строит сюжет, не позволяя дочери, забывшей о своем долге, успеть на похороны. Не забудем прокомментировать смысл слов Тихона: «За добро плати добром, не будь пустельгой». Задумаемся о том, как мечты, заботы о других людях позволили забыть о добрых дочерних обязанностях и как Настя оказалась наказанной за это.</a:t>
            </a:r>
          </a:p>
          <a:p>
            <a:endParaRPr lang="ru-RU" sz="2800" dirty="0"/>
          </a:p>
        </p:txBody>
      </p:sp>
    </p:spTree>
    <p:extLst>
      <p:ext uri="{BB962C8B-B14F-4D97-AF65-F5344CB8AC3E}">
        <p14:creationId xmlns:p14="http://schemas.microsoft.com/office/powerpoint/2010/main" val="294391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9751" y="1124465"/>
            <a:ext cx="10256108" cy="4524315"/>
          </a:xfrm>
          <a:prstGeom prst="rect">
            <a:avLst/>
          </a:prstGeom>
          <a:solidFill>
            <a:schemeClr val="accent1">
              <a:lumMod val="20000"/>
              <a:lumOff val="80000"/>
            </a:schemeClr>
          </a:solidFill>
        </p:spPr>
        <p:txBody>
          <a:bodyPr wrap="square" rtlCol="0">
            <a:spAutoFit/>
          </a:bodyPr>
          <a:lstStyle/>
          <a:p>
            <a:pPr algn="just"/>
            <a:r>
              <a:rPr lang="ru-RU" sz="3600" b="1" dirty="0"/>
              <a:t>ШАГ 5.</a:t>
            </a:r>
            <a:r>
              <a:rPr lang="ru-RU" sz="3600" dirty="0"/>
              <a:t> Делаем выводы.  Рассуждаем о смысле названия рассказа, о телеграмме, которую автор адресует всем читателям, забывшим о своих главных обязанностях, с головой ушедших в другие дела, даже если это дела благотворительности или связанные с профессией важные занятия. Так мечта, ставшая главной и единственной целью, может отвлечь человека от реальной жизни.</a:t>
            </a:r>
          </a:p>
        </p:txBody>
      </p:sp>
    </p:spTree>
    <p:extLst>
      <p:ext uri="{BB962C8B-B14F-4D97-AF65-F5344CB8AC3E}">
        <p14:creationId xmlns:p14="http://schemas.microsoft.com/office/powerpoint/2010/main" val="9594823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lnSpc>
                <a:spcPct val="107000"/>
              </a:lnSpc>
              <a:spcAft>
                <a:spcPts val="800"/>
              </a:spcAft>
            </a:pPr>
            <a:r>
              <a:rPr lang="ru-RU" b="1" dirty="0">
                <a:latin typeface="Arial" panose="020B0604020202020204" pitchFamily="34" charset="0"/>
                <a:ea typeface="Times New Roman" panose="02020603050405020304" pitchFamily="18" charset="0"/>
                <a:cs typeface="Times New Roman" panose="02020603050405020304" pitchFamily="18" charset="0"/>
              </a:rPr>
              <a:t>А. С. Пушкин. «Капитанская дочка»</a:t>
            </a:r>
            <a:endParaRPr lang="ru-RU"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Прямоугольник 2"/>
          <p:cNvSpPr/>
          <p:nvPr/>
        </p:nvSpPr>
        <p:spPr>
          <a:xfrm>
            <a:off x="308919" y="1421026"/>
            <a:ext cx="11541211" cy="5187510"/>
          </a:xfrm>
          <a:prstGeom prst="rect">
            <a:avLst/>
          </a:prstGeom>
          <a:solidFill>
            <a:schemeClr val="accent1">
              <a:lumMod val="20000"/>
              <a:lumOff val="80000"/>
            </a:schemeClr>
          </a:solidFill>
        </p:spPr>
        <p:txBody>
          <a:bodyPr wrap="square">
            <a:spAutoFit/>
          </a:bodyPr>
          <a:lstStyle/>
          <a:p>
            <a:pPr>
              <a:lnSpc>
                <a:spcPct val="107000"/>
              </a:lnSpc>
              <a:spcAft>
                <a:spcPts val="800"/>
              </a:spcAft>
            </a:pPr>
            <a:r>
              <a:rPr lang="ru-RU" sz="1600" dirty="0" smtClean="0">
                <a:latin typeface="Arial" panose="020B0604020202020204" pitchFamily="34" charset="0"/>
                <a:ea typeface="Times New Roman" panose="02020603050405020304" pitchFamily="18" charset="0"/>
                <a:cs typeface="Times New Roman" panose="02020603050405020304" pitchFamily="18" charset="0"/>
              </a:rPr>
              <a:t>       Александр </a:t>
            </a:r>
            <a:r>
              <a:rPr lang="ru-RU" sz="1600" dirty="0">
                <a:latin typeface="Arial" panose="020B0604020202020204" pitchFamily="34" charset="0"/>
                <a:ea typeface="Times New Roman" panose="02020603050405020304" pitchFamily="18" charset="0"/>
                <a:cs typeface="Times New Roman" panose="02020603050405020304" pitchFamily="18" charset="0"/>
              </a:rPr>
              <a:t>Сергеевич Пушкин в своем историческом романе «Капитанская дочка» описывает преданность мечте, которая увенчалась воплощением желания в жизнь. Марья Миронова полюбила Петра и мечтала выйти за него замуж. Но судьба все время ставила им палки в колеса: сначала Швабрин донес отцу Гринева, что бесприданница жаждет заманить богатого наследника в ловушку. Пожилой дворянин, естественно, запретил этот брак. Потом Марья стала пленницей Алексея, и тот принуждал ее выйти за него замуж. Казалось бы, бедная сирота должна была принять предложение, лучшего ждать не придется, но девушка упорно ждала любимого. Когда освобождение состоялось, ей снова пришлось потерять Петра. Его осудили за мнимую помощь Пугачеву. И тогда героиня не побоялась ехать к самой императрице. Такая верность мечте, наконец, привела Марью к исполнению желания: она стала супругой любимого человека.</a:t>
            </a:r>
            <a:endParaRPr lang="ru-RU"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600" dirty="0" smtClean="0">
                <a:latin typeface="Arial" panose="020B0604020202020204" pitchFamily="34" charset="0"/>
                <a:ea typeface="Times New Roman" panose="02020603050405020304" pitchFamily="18" charset="0"/>
                <a:cs typeface="Times New Roman" panose="02020603050405020304" pitchFamily="18" charset="0"/>
              </a:rPr>
              <a:t>       Иногда </a:t>
            </a:r>
            <a:r>
              <a:rPr lang="ru-RU" sz="1600" dirty="0">
                <a:latin typeface="Arial" panose="020B0604020202020204" pitchFamily="34" charset="0"/>
                <a:ea typeface="Times New Roman" panose="02020603050405020304" pitchFamily="18" charset="0"/>
                <a:cs typeface="Times New Roman" panose="02020603050405020304" pitchFamily="18" charset="0"/>
              </a:rPr>
              <a:t>люди готовы пойти на любые мерзости, лишь бы их мечта исполнилась. Такой пример описывает А. С. Пушкин в романе «Капитанская дочка». Алексей хотел жениться на Марье, но она его отвергала. Красавица к тому же влюбилась в нового офицера гарнизона, Петра. Тогда Швабрин решил добиться своего интригами и даже предательством. Он очернял репутацию Мироновой и ее семьи в глазах Гринева. Тогда отважный юноша назначил сплетнику поединок, защищая честь любимой девушки. И Швабрин вновь проявил подлость, воспользовавшись нечестным приемом. А когда крепость захватили бунтовщики, герой и бровью не повел, предав отчество. Тут-то он и решил взять жену силой и принуждением, не останавливаясь не перед чем. Ему вовремя помешал Гринев, и все же Алексей готов был переступить через все моральные запреты, лишь бы только добиться исполнения мечты. Из-за такой беспринципности она и не сбылась, ведь в любом стремлении важно сохранять достоинство, иначе ты только отдалишься от своей мечты, ибо станешь недостойным ее</a:t>
            </a:r>
            <a:r>
              <a:rPr lang="ru-RU" sz="1600" dirty="0" smtClean="0">
                <a:latin typeface="Arial" panose="020B0604020202020204" pitchFamily="34" charset="0"/>
                <a:ea typeface="Times New Roman" panose="02020603050405020304" pitchFamily="18" charset="0"/>
                <a:cs typeface="Times New Roman" panose="02020603050405020304" pitchFamily="18" charset="0"/>
              </a:rPr>
              <a:t>. </a:t>
            </a:r>
            <a:r>
              <a:rPr lang="ru-RU" sz="1600"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Анализируем, оцениваем. Корректируем</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Скругленный прямоугольник 3"/>
          <p:cNvSpPr/>
          <p:nvPr/>
        </p:nvSpPr>
        <p:spPr>
          <a:xfrm rot="10800000" flipV="1">
            <a:off x="2780270" y="365125"/>
            <a:ext cx="6400800" cy="3021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7000"/>
              </a:lnSpc>
              <a:spcAft>
                <a:spcPts val="800"/>
              </a:spcAft>
              <a:buSzPts val="1000"/>
              <a:tabLst>
                <a:tab pos="457200" algn="l"/>
              </a:tabLst>
            </a:pPr>
            <a:r>
              <a:rPr lang="ru-RU" dirty="0">
                <a:latin typeface="Arial" panose="020B0604020202020204" pitchFamily="34" charset="0"/>
                <a:ea typeface="Times New Roman" panose="02020603050405020304" pitchFamily="18" charset="0"/>
                <a:cs typeface="Times New Roman" panose="02020603050405020304" pitchFamily="18" charset="0"/>
              </a:rPr>
              <a:t>Что такое, по-вашему, «заветная мечта»?</a:t>
            </a:r>
            <a:endParaRPr lang="ru-RU"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921518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lnSpc>
                <a:spcPct val="107000"/>
              </a:lnSpc>
              <a:spcAft>
                <a:spcPts val="800"/>
              </a:spcAft>
            </a:pPr>
            <a:r>
              <a:rPr lang="ru-RU" b="1" dirty="0">
                <a:latin typeface="Arial" panose="020B0604020202020204" pitchFamily="34" charset="0"/>
                <a:ea typeface="Times New Roman" panose="02020603050405020304" pitchFamily="18" charset="0"/>
                <a:cs typeface="Times New Roman" panose="02020603050405020304" pitchFamily="18" charset="0"/>
              </a:rPr>
              <a:t>Универсальная литература:</a:t>
            </a:r>
            <a:r>
              <a:rPr lang="ru-RU" sz="2800" dirty="0" smtClean="0">
                <a:effectLst/>
                <a:latin typeface="Calibri" panose="020F0502020204030204" pitchFamily="34" charset="0"/>
                <a:ea typeface="Calibri" panose="020F0502020204030204" pitchFamily="34" charset="0"/>
                <a:cs typeface="Times New Roman" panose="02020603050405020304" pitchFamily="18" charset="0"/>
              </a:rPr>
              <a:t/>
            </a:r>
            <a:br>
              <a:rPr lang="ru-RU" sz="2800" dirty="0" smtClean="0">
                <a:effectLst/>
                <a:latin typeface="Calibri" panose="020F0502020204030204" pitchFamily="34" charset="0"/>
                <a:ea typeface="Calibri" panose="020F0502020204030204" pitchFamily="34" charset="0"/>
                <a:cs typeface="Times New Roman" panose="02020603050405020304" pitchFamily="18" charset="0"/>
              </a:rPr>
            </a:br>
            <a:endParaRPr lang="ru-RU" dirty="0"/>
          </a:p>
        </p:txBody>
      </p:sp>
      <p:sp>
        <p:nvSpPr>
          <p:cNvPr id="3" name="Прямоугольник 2"/>
          <p:cNvSpPr/>
          <p:nvPr/>
        </p:nvSpPr>
        <p:spPr>
          <a:xfrm>
            <a:off x="729049" y="1690688"/>
            <a:ext cx="10836875" cy="4396075"/>
          </a:xfrm>
          <a:prstGeom prst="rect">
            <a:avLst/>
          </a:prstGeom>
        </p:spPr>
        <p:txBody>
          <a:bodyPr wrap="square">
            <a:spAutoFit/>
          </a:bodyPr>
          <a:lstStyle/>
          <a:p>
            <a:pPr marL="342900" lvl="0" indent="-342900">
              <a:lnSpc>
                <a:spcPct val="107000"/>
              </a:lnSpc>
              <a:spcAft>
                <a:spcPts val="800"/>
              </a:spcAft>
              <a:buFont typeface="+mj-lt"/>
              <a:buAutoNum type="arabicPeriod"/>
              <a:tabLst>
                <a:tab pos="457200" algn="l"/>
              </a:tabLst>
            </a:pPr>
            <a:r>
              <a:rPr lang="ru-RU" sz="2800" dirty="0">
                <a:latin typeface="Arial" panose="020B0604020202020204" pitchFamily="34" charset="0"/>
                <a:ea typeface="Times New Roman" panose="02020603050405020304" pitchFamily="18" charset="0"/>
                <a:cs typeface="Times New Roman" panose="02020603050405020304" pitchFamily="18" charset="0"/>
              </a:rPr>
              <a:t>«Война и мир», Л.Н. Толстой;</a:t>
            </a:r>
            <a:endParaRPr lang="ru-RU"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ru-RU" sz="2800" dirty="0">
                <a:latin typeface="Arial" panose="020B0604020202020204" pitchFamily="34" charset="0"/>
                <a:ea typeface="Times New Roman" panose="02020603050405020304" pitchFamily="18" charset="0"/>
                <a:cs typeface="Times New Roman" panose="02020603050405020304" pitchFamily="18" charset="0"/>
              </a:rPr>
              <a:t>«Преступление и наказание», Ф.М. Достоевский - кроме направления Искусство и ремесло</a:t>
            </a:r>
            <a:r>
              <a:rPr lang="ru-RU" sz="2800" dirty="0" smtClean="0">
                <a:latin typeface="Arial" panose="020B0604020202020204" pitchFamily="34" charset="0"/>
                <a:ea typeface="Times New Roman" panose="02020603050405020304" pitchFamily="18" charset="0"/>
                <a:cs typeface="Times New Roman" panose="02020603050405020304" pitchFamily="18" charset="0"/>
              </a:rPr>
              <a:t>.  </a:t>
            </a:r>
          </a:p>
          <a:p>
            <a:pPr marL="342900" lvl="0" indent="-342900">
              <a:lnSpc>
                <a:spcPct val="107000"/>
              </a:lnSpc>
              <a:spcAft>
                <a:spcPts val="800"/>
              </a:spcAft>
              <a:buFont typeface="+mj-lt"/>
              <a:buAutoNum type="arabicPeriod"/>
              <a:tabLst>
                <a:tab pos="457200" algn="l"/>
              </a:tabLst>
            </a:pPr>
            <a:r>
              <a:rPr lang="ru-RU" sz="2800" dirty="0" smtClean="0">
                <a:effectLst/>
                <a:latin typeface="Arial" panose="020B0604020202020204" pitchFamily="34" charset="0"/>
                <a:ea typeface="Calibri" panose="020F0502020204030204" pitchFamily="34" charset="0"/>
                <a:cs typeface="Times New Roman" panose="02020603050405020304" pitchFamily="18" charset="0"/>
              </a:rPr>
              <a:t>«Недоросль» Д.И. Фонвизин</a:t>
            </a:r>
          </a:p>
          <a:p>
            <a:pPr marL="342900" lvl="0" indent="-342900">
              <a:lnSpc>
                <a:spcPct val="107000"/>
              </a:lnSpc>
              <a:spcAft>
                <a:spcPts val="800"/>
              </a:spcAft>
              <a:buFont typeface="+mj-lt"/>
              <a:buAutoNum type="arabicPeriod"/>
              <a:tabLst>
                <a:tab pos="457200" algn="l"/>
              </a:tabLst>
            </a:pPr>
            <a:r>
              <a:rPr lang="ru-RU" sz="2800" dirty="0" smtClean="0">
                <a:latin typeface="Arial" panose="020B0604020202020204" pitchFamily="34" charset="0"/>
                <a:ea typeface="Calibri" panose="020F0502020204030204" pitchFamily="34" charset="0"/>
                <a:cs typeface="Times New Roman" panose="02020603050405020304" pitchFamily="18" charset="0"/>
              </a:rPr>
              <a:t>«Капитанская дочка» А.С. Пушкин</a:t>
            </a:r>
          </a:p>
          <a:p>
            <a:pPr marL="342900" lvl="0" indent="-342900">
              <a:lnSpc>
                <a:spcPct val="107000"/>
              </a:lnSpc>
              <a:spcAft>
                <a:spcPts val="800"/>
              </a:spcAft>
              <a:buFont typeface="+mj-lt"/>
              <a:buAutoNum type="arabicPeriod"/>
              <a:tabLst>
                <a:tab pos="457200" algn="l"/>
              </a:tabLst>
            </a:pPr>
            <a:r>
              <a:rPr lang="ru-RU" sz="2800" dirty="0" smtClean="0">
                <a:effectLst/>
                <a:latin typeface="Arial" panose="020B0604020202020204" pitchFamily="34" charset="0"/>
                <a:ea typeface="Calibri" panose="020F0502020204030204" pitchFamily="34" charset="0"/>
                <a:cs typeface="Times New Roman" panose="02020603050405020304" pitchFamily="18" charset="0"/>
              </a:rPr>
              <a:t>«Отцы и дети</a:t>
            </a:r>
            <a:r>
              <a:rPr lang="ru-RU" sz="2800" dirty="0">
                <a:latin typeface="Arial" panose="020B0604020202020204" pitchFamily="34" charset="0"/>
                <a:ea typeface="Calibri" panose="020F0502020204030204" pitchFamily="34" charset="0"/>
                <a:cs typeface="Times New Roman" panose="02020603050405020304" pitchFamily="18" charset="0"/>
              </a:rPr>
              <a:t>» И.С. </a:t>
            </a:r>
            <a:r>
              <a:rPr lang="ru-RU" sz="2800" dirty="0" smtClean="0">
                <a:latin typeface="Arial" panose="020B0604020202020204" pitchFamily="34" charset="0"/>
                <a:ea typeface="Calibri" panose="020F0502020204030204" pitchFamily="34" charset="0"/>
                <a:cs typeface="Times New Roman" panose="02020603050405020304" pitchFamily="18" charset="0"/>
              </a:rPr>
              <a:t>Тургенев</a:t>
            </a:r>
          </a:p>
          <a:p>
            <a:pPr marL="342900" lvl="0" indent="-342900">
              <a:lnSpc>
                <a:spcPct val="107000"/>
              </a:lnSpc>
              <a:spcAft>
                <a:spcPts val="800"/>
              </a:spcAft>
              <a:buFont typeface="+mj-lt"/>
              <a:buAutoNum type="arabicPeriod"/>
              <a:tabLst>
                <a:tab pos="457200" algn="l"/>
              </a:tabLst>
            </a:pPr>
            <a:r>
              <a:rPr lang="ru-RU" sz="2800" dirty="0" smtClean="0">
                <a:latin typeface="Arial" panose="020B0604020202020204" pitchFamily="34" charset="0"/>
                <a:ea typeface="Calibri" panose="020F0502020204030204" pitchFamily="34" charset="0"/>
                <a:cs typeface="Times New Roman" panose="02020603050405020304" pitchFamily="18" charset="0"/>
              </a:rPr>
              <a:t>«Телеграмма» К.Г. Паустовский</a:t>
            </a:r>
          </a:p>
          <a:p>
            <a:pPr marL="342900" lvl="0" indent="-342900">
              <a:lnSpc>
                <a:spcPct val="107000"/>
              </a:lnSpc>
              <a:spcAft>
                <a:spcPts val="800"/>
              </a:spcAft>
              <a:buFont typeface="+mj-lt"/>
              <a:buAutoNum type="arabicPeriod"/>
              <a:tabLst>
                <a:tab pos="457200" algn="l"/>
              </a:tabLst>
            </a:pPr>
            <a:r>
              <a:rPr lang="ru-RU" sz="2800" dirty="0" smtClean="0">
                <a:latin typeface="Arial" panose="020B0604020202020204" pitchFamily="34" charset="0"/>
                <a:ea typeface="Calibri" panose="020F0502020204030204" pitchFamily="34" charset="0"/>
                <a:cs typeface="Times New Roman" panose="02020603050405020304" pitchFamily="18" charset="0"/>
              </a:rPr>
              <a:t>«</a:t>
            </a:r>
            <a:r>
              <a:rPr lang="ru-RU" sz="2800" dirty="0" err="1" smtClean="0">
                <a:latin typeface="Arial" panose="020B0604020202020204" pitchFamily="34" charset="0"/>
                <a:ea typeface="Calibri" panose="020F0502020204030204" pitchFamily="34" charset="0"/>
                <a:cs typeface="Times New Roman" panose="02020603050405020304" pitchFamily="18" charset="0"/>
              </a:rPr>
              <a:t>Матрёнин</a:t>
            </a:r>
            <a:r>
              <a:rPr lang="ru-RU" sz="2800" dirty="0" smtClean="0">
                <a:latin typeface="Arial" panose="020B0604020202020204" pitchFamily="34" charset="0"/>
                <a:ea typeface="Calibri" panose="020F0502020204030204" pitchFamily="34" charset="0"/>
                <a:cs typeface="Times New Roman" panose="02020603050405020304" pitchFamily="18" charset="0"/>
              </a:rPr>
              <a:t> двор» А.И. Солженицын </a:t>
            </a:r>
            <a:endParaRPr lang="ru-RU"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077747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808767"/>
          </a:xfrm>
        </p:spPr>
        <p:txBody>
          <a:bodyPr>
            <a:normAutofit/>
          </a:bodyPr>
          <a:lstStyle/>
          <a:p>
            <a:pPr algn="ctr">
              <a:lnSpc>
                <a:spcPct val="107000"/>
              </a:lnSpc>
              <a:spcAft>
                <a:spcPts val="800"/>
              </a:spcAft>
            </a:pPr>
            <a:endParaRPr lang="ru-RU" sz="3200" dirty="0"/>
          </a:p>
        </p:txBody>
      </p:sp>
      <p:sp>
        <p:nvSpPr>
          <p:cNvPr id="3" name="Прямоугольник 2"/>
          <p:cNvSpPr/>
          <p:nvPr/>
        </p:nvSpPr>
        <p:spPr>
          <a:xfrm>
            <a:off x="531340" y="1013254"/>
            <a:ext cx="11392929" cy="5825826"/>
          </a:xfrm>
          <a:prstGeom prst="rect">
            <a:avLst/>
          </a:prstGeom>
        </p:spPr>
        <p:txBody>
          <a:bodyPr wrap="square">
            <a:spAutoFit/>
          </a:bodyPr>
          <a:lstStyle/>
          <a:p>
            <a:pPr>
              <a:lnSpc>
                <a:spcPct val="107000"/>
              </a:lnSpc>
              <a:spcAft>
                <a:spcPts val="800"/>
              </a:spcAft>
            </a:pPr>
            <a:r>
              <a:rPr lang="ru-RU" dirty="0">
                <a:latin typeface="Arial" panose="020B0604020202020204" pitchFamily="34" charset="0"/>
                <a:ea typeface="Times New Roman" panose="02020603050405020304" pitchFamily="18" charset="0"/>
                <a:cs typeface="Times New Roman" panose="02020603050405020304" pitchFamily="18" charset="0"/>
              </a:rPr>
              <a:t>Ф. М. Достоевский в своем произведении «Преступление и наказание» описал очень опасного мечтателя, которому следовало бы остерегаться своих желаний. Родион Раскольников стремился восстановить попранную социальную справедливость и раздать излишки богатых людей беднякам. Для этого он выбрал первую жертву – ростовщицу Алёну Ивановну. Эта старуха окутывала долговыми сетями десятки честных, но нищих семей. Герой убивает ее, а заодно и лишает жизни ее беременную сестрицу, которая оказалась свидетельницей расправы. Но исполнение его мечты оборачивается крахом всех радужных надежд. Украденные деньги никому не помогли, а лишь погубили душевный покой убийцы и вора. Таким образом, некоторых желаний действительно стоит бояться, так как в реальности они способны воплотиться лишь уродством и греховностью.</a:t>
            </a:r>
            <a:endParaRPr lang="ru-RU"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dirty="0">
                <a:latin typeface="Arial" panose="020B0604020202020204" pitchFamily="34" charset="0"/>
                <a:ea typeface="Times New Roman" panose="02020603050405020304" pitchFamily="18" charset="0"/>
                <a:cs typeface="Times New Roman" panose="02020603050405020304" pitchFamily="18" charset="0"/>
              </a:rPr>
              <a:t>Реальность порой не способна осквернить мечту, как доказывает нам автор книги «Преступление и наказание», Ф. М. Достоевский. Соня Мармеладова мечтала обратить Родиона в христианскую веру и направить его на праведный путь искупления греха. Поэтому девушка идет на нравственный подвиг: она отправляется на каторгу вслед за любимым. Суровые реалии тюремного быта не сломили возвышенную душу. Героиня приноровилась к жестоким порядкам и поддерживала многих арестантов своей заботой. Все ее полюбили. Даже холодное сердце гордого Родиона растаяло. В итоге желание Сони сбылось: ее избранник отрекся от бесчеловечных теорий. В эпилоге мы видим, как он увлеченно читает Библию, проникаясь мудростью и милосердием. Таким образом, даже самая несбыточная, казалось бы, мечта может прорваться в явь и не оскверниться ею, если человек пламенно верит в то, что делает</a:t>
            </a:r>
            <a:r>
              <a:rPr lang="ru-RU" dirty="0" smtClean="0">
                <a:latin typeface="Arial" panose="020B0604020202020204" pitchFamily="34" charset="0"/>
                <a:ea typeface="Times New Roman" panose="02020603050405020304" pitchFamily="18" charset="0"/>
                <a:cs typeface="Times New Roman" panose="02020603050405020304" pitchFamily="18" charset="0"/>
              </a:rPr>
              <a:t>. (86 слов) </a:t>
            </a:r>
            <a:r>
              <a:rPr lang="ru-RU" sz="1400"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Анализируем, проверяем, уточняем выбранную стратегию. Исправляем ошибки. Дописываем вывод.</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Скругленный прямоугольник 3"/>
          <p:cNvSpPr/>
          <p:nvPr/>
        </p:nvSpPr>
        <p:spPr>
          <a:xfrm rot="10800000" flipH="1" flipV="1">
            <a:off x="2829697" y="0"/>
            <a:ext cx="6734431" cy="10132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nSpc>
                <a:spcPct val="107000"/>
              </a:lnSpc>
              <a:spcAft>
                <a:spcPts val="800"/>
              </a:spcAft>
              <a:buSzPts val="1000"/>
              <a:buFont typeface="Symbol" panose="05050102010706020507" pitchFamily="18" charset="2"/>
              <a:buChar char=""/>
              <a:tabLst>
                <a:tab pos="457200" algn="l"/>
              </a:tabLst>
            </a:pPr>
            <a:endParaRPr lang="ru-RU" dirty="0" smtClean="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dirty="0" smtClean="0">
                <a:latin typeface="Arial" panose="020B0604020202020204" pitchFamily="34" charset="0"/>
                <a:ea typeface="Times New Roman" panose="02020603050405020304" pitchFamily="18" charset="0"/>
                <a:cs typeface="Times New Roman" panose="02020603050405020304" pitchFamily="18" charset="0"/>
              </a:rPr>
              <a:t>Когда </a:t>
            </a:r>
            <a:r>
              <a:rPr lang="ru-RU" dirty="0">
                <a:latin typeface="Arial" panose="020B0604020202020204" pitchFamily="34" charset="0"/>
                <a:ea typeface="Times New Roman" panose="02020603050405020304" pitchFamily="18" charset="0"/>
                <a:cs typeface="Times New Roman" panose="02020603050405020304" pitchFamily="18" charset="0"/>
              </a:rPr>
              <a:t>реальность разрушает мечту</a:t>
            </a:r>
            <a:r>
              <a:rPr lang="ru-RU" dirty="0" smtClean="0">
                <a:latin typeface="Arial" panose="020B0604020202020204" pitchFamily="34" charset="0"/>
                <a:ea typeface="Times New Roman" panose="02020603050405020304" pitchFamily="18" charset="0"/>
                <a:cs typeface="Times New Roman" panose="02020603050405020304" pitchFamily="18" charset="0"/>
              </a:rPr>
              <a:t>?</a:t>
            </a:r>
          </a:p>
          <a:p>
            <a:pPr marL="342900" lvl="0" indent="-342900">
              <a:lnSpc>
                <a:spcPct val="107000"/>
              </a:lnSpc>
              <a:spcAft>
                <a:spcPts val="800"/>
              </a:spcAft>
              <a:buSzPts val="1000"/>
              <a:buFont typeface="Symbol" panose="05050102010706020507" pitchFamily="18" charset="2"/>
              <a:buChar char=""/>
              <a:tabLst>
                <a:tab pos="457200" algn="l"/>
              </a:tabLst>
            </a:pPr>
            <a:r>
              <a:rPr lang="ru-RU" dirty="0" smtClean="0">
                <a:latin typeface="Arial" panose="020B0604020202020204" pitchFamily="34" charset="0"/>
                <a:ea typeface="Times New Roman" panose="02020603050405020304" pitchFamily="18" charset="0"/>
                <a:cs typeface="Times New Roman" panose="02020603050405020304" pitchFamily="18" charset="0"/>
              </a:rPr>
              <a:t>В чём опасность мечтательности?</a:t>
            </a:r>
          </a:p>
          <a:p>
            <a:pPr marL="342900" indent="-342900">
              <a:lnSpc>
                <a:spcPct val="107000"/>
              </a:lnSpc>
              <a:spcAft>
                <a:spcPts val="800"/>
              </a:spcAft>
              <a:buSzPts val="1000"/>
              <a:buFont typeface="Symbol" panose="05050102010706020507" pitchFamily="18" charset="2"/>
              <a:buChar char=""/>
              <a:tabLst>
                <a:tab pos="457200" algn="l"/>
              </a:tabLst>
            </a:pPr>
            <a:r>
              <a:rPr lang="ru-RU" dirty="0">
                <a:latin typeface="Arial" panose="020B0604020202020204" pitchFamily="34" charset="0"/>
                <a:ea typeface="Times New Roman" panose="02020603050405020304" pitchFamily="18" charset="0"/>
                <a:cs typeface="Times New Roman" panose="02020603050405020304" pitchFamily="18" charset="0"/>
              </a:rPr>
              <a:t>Можно ли убежать от реальности?</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endParaRPr lang="ru-RU"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572873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524000" y="-9128"/>
            <a:ext cx="9156171" cy="6867128"/>
          </a:xfrm>
          <a:prstGeom prst="rect">
            <a:avLst/>
          </a:prstGeom>
        </p:spPr>
      </p:pic>
      <p:pic>
        <p:nvPicPr>
          <p:cNvPr id="8" name="Picture 2" descr="http://gov.spb.ru/static/writable/cache/33/f8/33f88153cc85399827c6278f04976366.jpg"/>
          <p:cNvPicPr>
            <a:picLocks noChangeAspect="1" noChangeArrowheads="1"/>
          </p:cNvPicPr>
          <p:nvPr/>
        </p:nvPicPr>
        <p:blipFill rotWithShape="1">
          <a:blip r:embed="rId3" cstate="print">
            <a:lum bright="70000" contrast="-70000"/>
            <a:extLst>
              <a:ext uri="{28A0092B-C50C-407E-A947-70E740481C1C}">
                <a14:useLocalDpi xmlns:a14="http://schemas.microsoft.com/office/drawing/2010/main" val="0"/>
              </a:ext>
            </a:extLst>
          </a:blip>
          <a:srcRect t="15655"/>
          <a:stretch/>
        </p:blipFill>
        <p:spPr bwMode="auto">
          <a:xfrm>
            <a:off x="2985434" y="3140968"/>
            <a:ext cx="7717680" cy="3811334"/>
          </a:xfrm>
          <a:prstGeom prst="rect">
            <a:avLst/>
          </a:prstGeom>
          <a:noFill/>
          <a:ln>
            <a:noFill/>
          </a:ln>
          <a:effectLst>
            <a:softEdge rad="355600"/>
          </a:effectLst>
          <a:extLst>
            <a:ext uri="{909E8E84-426E-40DD-AFC4-6F175D3DCCD1}">
              <a14:hiddenFill xmlns:a14="http://schemas.microsoft.com/office/drawing/2010/main">
                <a:solidFill>
                  <a:srgbClr val="FFFFFF"/>
                </a:solidFill>
              </a14:hiddenFill>
            </a:ext>
          </a:extLst>
        </p:spPr>
      </p:pic>
      <p:pic>
        <p:nvPicPr>
          <p:cNvPr id="9" name="Picture 4" descr="http://static.diary.ru/userdir/3/3/7/5/337549/65316557.jpg"/>
          <p:cNvPicPr>
            <a:picLocks noChangeAspect="1" noChangeArrowheads="1"/>
          </p:cNvPicPr>
          <p:nvPr/>
        </p:nvPicPr>
        <p:blipFill>
          <a:blip r:embed="rId4" cstate="print">
            <a:lum bright="70000" contrast="-70000"/>
            <a:extLst>
              <a:ext uri="{BEBA8EAE-BF5A-486C-A8C5-ECC9F3942E4B}">
                <a14:imgProps xmlns:a14="http://schemas.microsoft.com/office/drawing/2010/main">
                  <a14:imgLayer r:embed="rId5">
                    <a14:imgEffect>
                      <a14:colorTemperature colorTemp="112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526085" y="-112338"/>
            <a:ext cx="7110567" cy="5341538"/>
          </a:xfrm>
          <a:prstGeom prst="rect">
            <a:avLst/>
          </a:prstGeom>
          <a:noFill/>
          <a:effectLst>
            <a:softEdge rad="1104900"/>
          </a:effectLst>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840260" y="2924944"/>
            <a:ext cx="10441459" cy="2031325"/>
          </a:xfrm>
          <a:prstGeom prst="rect">
            <a:avLst/>
          </a:prstGeom>
        </p:spPr>
        <p:txBody>
          <a:bodyPr wrap="square">
            <a:spAutoFit/>
            <a:scene3d>
              <a:camera prst="orthographicFront"/>
              <a:lightRig rig="threePt" dir="t"/>
            </a:scene3d>
            <a:sp3d extrusionH="57150">
              <a:bevelT w="38100" h="38100" prst="angle"/>
            </a:sp3d>
          </a:bodyPr>
          <a:lstStyle/>
          <a:p>
            <a:r>
              <a:rPr lang="ru-RU" sz="7200" b="1" dirty="0" smtClean="0">
                <a:ln w="18000">
                  <a:solidFill>
                    <a:schemeClr val="bg1"/>
                  </a:solidFill>
                  <a:prstDash val="solid"/>
                  <a:miter lim="800000"/>
                </a:ln>
                <a:blipFill dpi="0" rotWithShape="1">
                  <a:blip r:embed="rId6">
                    <a:extLst>
                      <a:ext uri="{28A0092B-C50C-407E-A947-70E740481C1C}">
                        <a14:useLocalDpi xmlns:a14="http://schemas.microsoft.com/office/drawing/2010/main" val="0"/>
                      </a:ext>
                    </a:extLst>
                  </a:blip>
                  <a:srcRect/>
                  <a:stretch>
                    <a:fillRect/>
                  </a:stretch>
                </a:blipFill>
                <a:effectLst>
                  <a:outerShdw blurRad="25500" dist="23000" dir="7020000" algn="tl">
                    <a:srgbClr val="000000">
                      <a:alpha val="50000"/>
                    </a:srgbClr>
                  </a:outerShdw>
                </a:effectLst>
                <a:latin typeface="Georgia" panose="02040502050405020303" pitchFamily="18" charset="0"/>
              </a:rPr>
              <a:t>Итоговое сочинение</a:t>
            </a:r>
          </a:p>
          <a:p>
            <a:pPr algn="ctr"/>
            <a:r>
              <a:rPr lang="ru-RU" sz="5400" b="1" dirty="0" smtClean="0">
                <a:ln w="18000">
                  <a:solidFill>
                    <a:schemeClr val="bg1"/>
                  </a:solidFill>
                  <a:prstDash val="solid"/>
                  <a:miter lim="800000"/>
                </a:ln>
                <a:blipFill dpi="0" rotWithShape="1">
                  <a:blip r:embed="rId6">
                    <a:extLst>
                      <a:ext uri="{28A0092B-C50C-407E-A947-70E740481C1C}">
                        <a14:useLocalDpi xmlns:a14="http://schemas.microsoft.com/office/drawing/2010/main" val="0"/>
                      </a:ext>
                    </a:extLst>
                  </a:blip>
                  <a:srcRect/>
                  <a:stretch>
                    <a:fillRect/>
                  </a:stretch>
                </a:blipFill>
                <a:effectLst>
                  <a:outerShdw blurRad="25500" dist="23000" dir="7020000" algn="tl">
                    <a:srgbClr val="000000">
                      <a:alpha val="50000"/>
                    </a:srgbClr>
                  </a:outerShdw>
                </a:effectLst>
                <a:latin typeface="Georgia" panose="02040502050405020303" pitchFamily="18" charset="0"/>
              </a:rPr>
              <a:t>2018-19 учебный год</a:t>
            </a:r>
            <a:endParaRPr lang="ru-RU" sz="5400" b="1" dirty="0">
              <a:ln w="18000">
                <a:solidFill>
                  <a:schemeClr val="bg1"/>
                </a:solidFill>
                <a:prstDash val="solid"/>
                <a:miter lim="800000"/>
              </a:ln>
              <a:blipFill dpi="0" rotWithShape="1">
                <a:blip r:embed="rId6">
                  <a:extLst>
                    <a:ext uri="{28A0092B-C50C-407E-A947-70E740481C1C}">
                      <a14:useLocalDpi xmlns:a14="http://schemas.microsoft.com/office/drawing/2010/main" val="0"/>
                    </a:ext>
                  </a:extLst>
                </a:blip>
                <a:srcRect/>
                <a:stretch>
                  <a:fillRect/>
                </a:stretch>
              </a:blipFill>
              <a:effectLst>
                <a:outerShdw blurRad="25500" dist="23000" dir="7020000" algn="tl">
                  <a:srgbClr val="000000">
                    <a:alpha val="50000"/>
                  </a:srgbClr>
                </a:outerShdw>
              </a:effectLst>
              <a:latin typeface="Georgia" panose="02040502050405020303" pitchFamily="18" charset="0"/>
            </a:endParaRPr>
          </a:p>
        </p:txBody>
      </p:sp>
      <p:sp>
        <p:nvSpPr>
          <p:cNvPr id="7" name="Прямоугольник 6"/>
          <p:cNvSpPr/>
          <p:nvPr/>
        </p:nvSpPr>
        <p:spPr>
          <a:xfrm>
            <a:off x="3118370" y="5229200"/>
            <a:ext cx="5734262" cy="923330"/>
          </a:xfrm>
          <a:prstGeom prst="rect">
            <a:avLst/>
          </a:prstGeom>
        </p:spPr>
        <p:txBody>
          <a:bodyPr wrap="none">
            <a:spAutoFit/>
            <a:scene3d>
              <a:camera prst="orthographicFront"/>
              <a:lightRig rig="threePt" dir="t"/>
            </a:scene3d>
            <a:sp3d extrusionH="57150">
              <a:bevelT w="38100" h="38100" prst="angle"/>
            </a:sp3d>
          </a:bodyPr>
          <a:lstStyle/>
          <a:p>
            <a:r>
              <a:rPr lang="ru-RU" sz="5400" dirty="0" smtClean="0">
                <a:ln w="18000">
                  <a:solidFill>
                    <a:schemeClr val="bg1"/>
                  </a:solidFill>
                  <a:prstDash val="solid"/>
                  <a:miter lim="800000"/>
                </a:ln>
                <a:blipFill dpi="0" rotWithShape="1">
                  <a:blip r:embed="rId6">
                    <a:extLst>
                      <a:ext uri="{28A0092B-C50C-407E-A947-70E740481C1C}">
                        <a14:useLocalDpi xmlns:a14="http://schemas.microsoft.com/office/drawing/2010/main" val="0"/>
                      </a:ext>
                    </a:extLst>
                  </a:blip>
                  <a:srcRect/>
                  <a:stretch>
                    <a:fillRect/>
                  </a:stretch>
                </a:blipFill>
                <a:effectLst>
                  <a:outerShdw blurRad="25500" dist="23000" dir="7020000" algn="tl">
                    <a:srgbClr val="000000">
                      <a:alpha val="50000"/>
                    </a:srgbClr>
                  </a:outerShdw>
                </a:effectLst>
                <a:latin typeface="Georgia" panose="02040502050405020303" pitchFamily="18" charset="0"/>
              </a:rPr>
              <a:t>Санкт-Петербург</a:t>
            </a:r>
          </a:p>
        </p:txBody>
      </p:sp>
      <p:sp>
        <p:nvSpPr>
          <p:cNvPr id="2" name="Прямоугольник 1"/>
          <p:cNvSpPr/>
          <p:nvPr/>
        </p:nvSpPr>
        <p:spPr>
          <a:xfrm>
            <a:off x="6351374" y="643944"/>
            <a:ext cx="4328798" cy="135767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dirty="0">
                <a:ln w="18000">
                  <a:solidFill>
                    <a:schemeClr val="bg1"/>
                  </a:solidFill>
                  <a:prstDash val="solid"/>
                  <a:miter lim="800000"/>
                </a:ln>
                <a:blipFill dpi="0" rotWithShape="1">
                  <a:blip r:embed="rId6">
                    <a:extLst>
                      <a:ext uri="{28A0092B-C50C-407E-A947-70E740481C1C}">
                        <a14:useLocalDpi xmlns:a14="http://schemas.microsoft.com/office/drawing/2010/main" val="0"/>
                      </a:ext>
                    </a:extLst>
                  </a:blip>
                  <a:srcRect/>
                  <a:stretch>
                    <a:fillRect/>
                  </a:stretch>
                </a:blipFill>
                <a:effectLst>
                  <a:outerShdw blurRad="25500" dist="23000" dir="7020000" algn="tl">
                    <a:srgbClr val="000000">
                      <a:alpha val="50000"/>
                    </a:srgbClr>
                  </a:outerShdw>
                </a:effectLst>
                <a:latin typeface="Georgia" panose="02040502050405020303" pitchFamily="18" charset="0"/>
              </a:rPr>
              <a:t>Часть </a:t>
            </a:r>
            <a:r>
              <a:rPr lang="ru-RU" sz="4800" dirty="0" smtClean="0">
                <a:ln w="18000">
                  <a:solidFill>
                    <a:schemeClr val="bg1"/>
                  </a:solidFill>
                  <a:prstDash val="solid"/>
                  <a:miter lim="800000"/>
                </a:ln>
                <a:blipFill dpi="0" rotWithShape="1">
                  <a:blip r:embed="rId6">
                    <a:extLst>
                      <a:ext uri="{28A0092B-C50C-407E-A947-70E740481C1C}">
                        <a14:useLocalDpi xmlns:a14="http://schemas.microsoft.com/office/drawing/2010/main" val="0"/>
                      </a:ext>
                    </a:extLst>
                  </a:blip>
                  <a:srcRect/>
                  <a:stretch>
                    <a:fillRect/>
                  </a:stretch>
                </a:blipFill>
                <a:effectLst>
                  <a:outerShdw blurRad="25500" dist="23000" dir="7020000" algn="tl">
                    <a:srgbClr val="000000">
                      <a:alpha val="50000"/>
                    </a:srgbClr>
                  </a:outerShdw>
                </a:effectLst>
                <a:latin typeface="Georgia" panose="02040502050405020303" pitchFamily="18" charset="0"/>
              </a:rPr>
              <a:t>4</a:t>
            </a:r>
          </a:p>
          <a:p>
            <a:pPr algn="ctr"/>
            <a:r>
              <a:rPr lang="ru-RU" sz="2800" dirty="0" smtClean="0">
                <a:ln w="18000">
                  <a:solidFill>
                    <a:schemeClr val="bg1"/>
                  </a:solidFill>
                  <a:prstDash val="solid"/>
                  <a:miter lim="800000"/>
                </a:ln>
                <a:solidFill>
                  <a:schemeClr val="accent1">
                    <a:lumMod val="75000"/>
                  </a:schemeClr>
                </a:solidFill>
                <a:effectLst>
                  <a:outerShdw blurRad="25500" dist="23000" dir="7020000" algn="tl">
                    <a:srgbClr val="000000">
                      <a:alpha val="50000"/>
                    </a:srgbClr>
                  </a:outerShdw>
                </a:effectLst>
                <a:latin typeface="Georgia" panose="02040502050405020303" pitchFamily="18" charset="0"/>
              </a:rPr>
              <a:t>«Месть и великодушие»</a:t>
            </a:r>
            <a:endParaRPr lang="ru-RU" sz="2800" dirty="0">
              <a:ln w="18000">
                <a:solidFill>
                  <a:schemeClr val="bg1"/>
                </a:solidFill>
                <a:prstDash val="solid"/>
                <a:miter lim="800000"/>
              </a:ln>
              <a:solidFill>
                <a:schemeClr val="accent1">
                  <a:lumMod val="75000"/>
                </a:schemeClr>
              </a:solidFill>
              <a:effectLst>
                <a:outerShdw blurRad="25500" dist="23000" dir="7020000" algn="tl">
                  <a:srgbClr val="000000">
                    <a:alpha val="50000"/>
                  </a:srgbClr>
                </a:outerShdw>
              </a:effectLst>
              <a:latin typeface="Georgia" panose="02040502050405020303" pitchFamily="18" charset="0"/>
            </a:endParaRPr>
          </a:p>
        </p:txBody>
      </p:sp>
    </p:spTree>
    <p:extLst>
      <p:ext uri="{BB962C8B-B14F-4D97-AF65-F5344CB8AC3E}">
        <p14:creationId xmlns:p14="http://schemas.microsoft.com/office/powerpoint/2010/main" val="299429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par>
                          <p:cTn id="8" fill="hold">
                            <p:stCondLst>
                              <p:cond delay="1300"/>
                            </p:stCondLst>
                            <p:childTnLst>
                              <p:par>
                                <p:cTn id="9" presetID="22" presetClass="entr" presetSubtype="8" fill="hold" nodeType="afterEffect">
                                  <p:stCondLst>
                                    <p:cond delay="0"/>
                                  </p:stCondLst>
                                  <p:iterate type="lt">
                                    <p:tmPct val="10000"/>
                                  </p:iterate>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left)">
                                      <p:cBhvr>
                                        <p:cTn id="11" dur="500"/>
                                        <p:tgtEl>
                                          <p:spTgt spid="6">
                                            <p:txEl>
                                              <p:pRg st="1" end="1"/>
                                            </p:txEl>
                                          </p:spTgt>
                                        </p:tgtEl>
                                      </p:cBhvr>
                                    </p:animEffect>
                                  </p:childTnLst>
                                </p:cTn>
                              </p:par>
                            </p:childTnLst>
                          </p:cTn>
                        </p:par>
                        <p:par>
                          <p:cTn id="12" fill="hold">
                            <p:stCondLst>
                              <p:cond delay="2600"/>
                            </p:stCondLst>
                            <p:childTnLst>
                              <p:par>
                                <p:cTn id="13" presetID="22" presetClass="entr" presetSubtype="8" fill="hold" nodeType="afterEffect">
                                  <p:stCondLst>
                                    <p:cond delay="0"/>
                                  </p:stCondLst>
                                  <p:iterate type="lt">
                                    <p:tmPct val="10000"/>
                                  </p:iterate>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lumMod val="20000"/>
              <a:lumOff val="80000"/>
            </a:schemeClr>
          </a:solidFill>
        </p:spPr>
        <p:txBody>
          <a:bodyPr/>
          <a:lstStyle/>
          <a:p>
            <a:pPr algn="ctr">
              <a:lnSpc>
                <a:spcPct val="107000"/>
              </a:lnSpc>
              <a:spcAft>
                <a:spcPts val="1440"/>
              </a:spcAft>
            </a:pPr>
            <a:r>
              <a:rPr lang="ru-RU"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3. Месть и </a:t>
            </a:r>
            <a:r>
              <a:rPr lang="ru-RU" b="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великодушие </a:t>
            </a:r>
            <a:br>
              <a:rPr lang="ru-RU" b="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br>
            <a:r>
              <a:rPr lang="ru-RU" sz="1400" b="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Официальный комментарий:</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Прямоугольник 2"/>
          <p:cNvSpPr/>
          <p:nvPr/>
        </p:nvSpPr>
        <p:spPr>
          <a:xfrm>
            <a:off x="667265" y="1752836"/>
            <a:ext cx="11133438" cy="4702569"/>
          </a:xfrm>
          <a:prstGeom prst="rect">
            <a:avLst/>
          </a:prstGeom>
          <a:solidFill>
            <a:schemeClr val="accent2">
              <a:lumMod val="20000"/>
              <a:lumOff val="80000"/>
            </a:schemeClr>
          </a:solidFill>
        </p:spPr>
        <p:txBody>
          <a:bodyPr wrap="square">
            <a:spAutoFit/>
          </a:bodyPr>
          <a:lstStyle/>
          <a:p>
            <a:pPr algn="just">
              <a:lnSpc>
                <a:spcPct val="107000"/>
              </a:lnSpc>
              <a:spcAft>
                <a:spcPts val="1440"/>
              </a:spcAft>
            </a:pPr>
            <a:r>
              <a:rPr lang="ru-RU" sz="2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В рамках данного направления можно рассуждать о </a:t>
            </a:r>
            <a:r>
              <a:rPr lang="ru-RU" sz="2800"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(1)</a:t>
            </a:r>
            <a:r>
              <a:rPr lang="ru-RU" sz="2800" i="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диаметрально </a:t>
            </a:r>
            <a:r>
              <a:rPr lang="ru-RU" sz="2800"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противоположных проявлениях человеческой натуры</a:t>
            </a:r>
            <a:r>
              <a:rPr lang="ru-RU" sz="2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связанных с представлениями о добре и зле, милосердии и жестокости, миролюбии и агрессии.</a:t>
            </a:r>
            <a:br>
              <a:rPr lang="ru-RU" sz="2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br>
            <a:r>
              <a:rPr lang="ru-RU" sz="2800"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(2)</a:t>
            </a:r>
            <a:r>
              <a:rPr lang="ru-RU" sz="28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Понятия </a:t>
            </a:r>
            <a:r>
              <a:rPr lang="ru-RU" sz="2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«месть» и «великодушие» часто оказываются в центре внимания писателей, которые исследуют </a:t>
            </a:r>
            <a:r>
              <a:rPr lang="ru-RU" sz="2800"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реакции человека на жизненные вызовы, на поступки других людей, анализируют </a:t>
            </a:r>
            <a:r>
              <a:rPr lang="ru-RU" sz="2800" i="1"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(3)</a:t>
            </a:r>
            <a:r>
              <a:rPr lang="ru-RU" sz="2800" i="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поведение </a:t>
            </a:r>
            <a:r>
              <a:rPr lang="ru-RU" sz="2800"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героев в ситуации нравственного выбора как в личностном, так и в социально-историческом плане</a:t>
            </a:r>
            <a:r>
              <a:rPr lang="ru-RU" sz="2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ru-RU"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570206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Толкование понятий</a:t>
            </a:r>
            <a:endParaRPr lang="ru-RU"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5168" y="1322173"/>
            <a:ext cx="9858632" cy="4819135"/>
          </a:xfrm>
          <a:prstGeom prst="rect">
            <a:avLst/>
          </a:prstGeom>
        </p:spPr>
      </p:pic>
    </p:spTree>
    <p:extLst>
      <p:ext uri="{BB962C8B-B14F-4D97-AF65-F5344CB8AC3E}">
        <p14:creationId xmlns:p14="http://schemas.microsoft.com/office/powerpoint/2010/main" val="40460923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97708"/>
            <a:ext cx="10515600" cy="469557"/>
          </a:xfrm>
          <a:solidFill>
            <a:schemeClr val="accent6">
              <a:lumMod val="20000"/>
              <a:lumOff val="80000"/>
            </a:schemeClr>
          </a:solidFill>
        </p:spPr>
        <p:txBody>
          <a:bodyPr>
            <a:normAutofit/>
          </a:bodyPr>
          <a:lstStyle/>
          <a:p>
            <a:pPr algn="ctr"/>
            <a:r>
              <a:rPr lang="ru-RU" sz="2400" dirty="0" smtClean="0"/>
              <a:t>Как можно раскрыть темы направления «МЕСТЬ и ВЕЛИКОДУШИЕ»</a:t>
            </a:r>
            <a:endParaRPr lang="ru-RU" sz="2400" dirty="0"/>
          </a:p>
        </p:txBody>
      </p:sp>
      <p:sp>
        <p:nvSpPr>
          <p:cNvPr id="3" name="Прямоугольник 2"/>
          <p:cNvSpPr/>
          <p:nvPr/>
        </p:nvSpPr>
        <p:spPr>
          <a:xfrm>
            <a:off x="838200" y="840260"/>
            <a:ext cx="10801864" cy="6555641"/>
          </a:xfrm>
          <a:prstGeom prst="rect">
            <a:avLst/>
          </a:prstGeom>
          <a:solidFill>
            <a:schemeClr val="accent2">
              <a:lumMod val="20000"/>
              <a:lumOff val="80000"/>
            </a:schemeClr>
          </a:solidFill>
        </p:spPr>
        <p:txBody>
          <a:bodyPr wrap="square">
            <a:spAutoFit/>
          </a:bodyPr>
          <a:lstStyle/>
          <a:p>
            <a:r>
              <a:rPr lang="ru-RU" dirty="0" smtClean="0"/>
              <a:t> </a:t>
            </a:r>
            <a:r>
              <a:rPr lang="ru-RU" sz="2800" dirty="0"/>
              <a:t>Месть. Причины мести: обида, зависть и т.д. Влияние мести на самого «мстящего» и объект мести (месть-возмездие). Последствия мести. </a:t>
            </a:r>
            <a:r>
              <a:rPr lang="ru-RU" sz="2800" dirty="0" smtClean="0"/>
              <a:t> «Дубровский», «Евгений Онегин», «Герой нашего времени», «Война и мир»</a:t>
            </a:r>
          </a:p>
          <a:p>
            <a:r>
              <a:rPr lang="ru-RU" sz="2800" dirty="0"/>
              <a:t>Месть как чувство и </a:t>
            </a:r>
            <a:r>
              <a:rPr lang="ru-RU" sz="2800" dirty="0" smtClean="0"/>
              <a:t>действие. </a:t>
            </a:r>
            <a:r>
              <a:rPr lang="ru-RU" sz="2800" dirty="0"/>
              <a:t>Кровная месть как социально-историческое явление. </a:t>
            </a:r>
          </a:p>
          <a:p>
            <a:r>
              <a:rPr lang="ru-RU" sz="2800" dirty="0"/>
              <a:t>Месть и великодушие как два противоположных явления. </a:t>
            </a:r>
            <a:r>
              <a:rPr lang="ru-RU" sz="2800" dirty="0" smtClean="0"/>
              <a:t>Наиболее </a:t>
            </a:r>
            <a:r>
              <a:rPr lang="ru-RU" sz="2800" dirty="0"/>
              <a:t>точным антонимом слова «месть» является слово «прощение». </a:t>
            </a:r>
          </a:p>
          <a:p>
            <a:r>
              <a:rPr lang="ru-RU" sz="2800" dirty="0" smtClean="0"/>
              <a:t>Прощение </a:t>
            </a:r>
            <a:r>
              <a:rPr lang="ru-RU" sz="2800" dirty="0"/>
              <a:t>и его последствия. </a:t>
            </a:r>
            <a:r>
              <a:rPr lang="ru-RU" sz="2800" dirty="0" smtClean="0"/>
              <a:t>Великодушие </a:t>
            </a:r>
            <a:r>
              <a:rPr lang="ru-RU" sz="2800" dirty="0"/>
              <a:t>и </a:t>
            </a:r>
            <a:r>
              <a:rPr lang="ru-RU" sz="2800" dirty="0" smtClean="0"/>
              <a:t>прощение – </a:t>
            </a:r>
            <a:r>
              <a:rPr lang="ru-RU" sz="2800" dirty="0" err="1" smtClean="0"/>
              <a:t>рядоположенные</a:t>
            </a:r>
            <a:r>
              <a:rPr lang="ru-RU" sz="2800" dirty="0" smtClean="0"/>
              <a:t> явления, лучший  нравственный</a:t>
            </a:r>
            <a:r>
              <a:rPr lang="ru-RU" sz="2800" dirty="0"/>
              <a:t>  выбор. </a:t>
            </a:r>
            <a:endParaRPr lang="ru-RU" sz="2800" dirty="0" smtClean="0"/>
          </a:p>
          <a:p>
            <a:r>
              <a:rPr lang="ru-RU" sz="2800" dirty="0" smtClean="0"/>
              <a:t>Нравственный </a:t>
            </a:r>
            <a:r>
              <a:rPr lang="ru-RU" sz="2800" dirty="0"/>
              <a:t>выбор на войне или в тяжелых условиях. Великодушие к врагу. </a:t>
            </a:r>
            <a:endParaRPr lang="ru-RU" sz="2800" dirty="0" smtClean="0"/>
          </a:p>
          <a:p>
            <a:r>
              <a:rPr lang="ru-RU" sz="2800" dirty="0" smtClean="0"/>
              <a:t>Представления </a:t>
            </a:r>
            <a:r>
              <a:rPr lang="ru-RU" sz="2800" dirty="0"/>
              <a:t>о добре и зле, о милосердии и жестокости, о миролюбии и агрессии как определяющий фактор в поведении человека, в частности, при выборе между местью и прощением. </a:t>
            </a:r>
            <a:endParaRPr lang="ru-RU" sz="2800" dirty="0" smtClean="0"/>
          </a:p>
        </p:txBody>
      </p:sp>
    </p:spTree>
    <p:extLst>
      <p:ext uri="{BB962C8B-B14F-4D97-AF65-F5344CB8AC3E}">
        <p14:creationId xmlns:p14="http://schemas.microsoft.com/office/powerpoint/2010/main" val="12635914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37968" y="617838"/>
            <a:ext cx="10515600" cy="5693866"/>
          </a:xfrm>
          <a:prstGeom prst="rect">
            <a:avLst/>
          </a:prstGeom>
          <a:solidFill>
            <a:schemeClr val="accent4">
              <a:lumMod val="20000"/>
              <a:lumOff val="80000"/>
            </a:schemeClr>
          </a:solidFill>
        </p:spPr>
        <p:txBody>
          <a:bodyPr wrap="square" rtlCol="0">
            <a:spAutoFit/>
          </a:bodyPr>
          <a:lstStyle/>
          <a:p>
            <a:pPr algn="just"/>
            <a:r>
              <a:rPr lang="ru-RU" sz="2800" dirty="0" smtClean="0"/>
              <a:t>          В </a:t>
            </a:r>
            <a:r>
              <a:rPr lang="ru-RU" sz="2800" dirty="0"/>
              <a:t>данном направлении полезно осмыслить восприятие обучаемыми явлений, связанных с рассматриваемыми понятиями: </a:t>
            </a:r>
            <a:r>
              <a:rPr lang="ru-RU" sz="2800" dirty="0" smtClean="0">
                <a:solidFill>
                  <a:srgbClr val="FF0000"/>
                </a:solidFill>
              </a:rPr>
              <a:t>1)</a:t>
            </a:r>
            <a:r>
              <a:rPr lang="ru-RU" sz="2800" dirty="0" smtClean="0"/>
              <a:t>месть</a:t>
            </a:r>
            <a:r>
              <a:rPr lang="ru-RU" sz="2800" dirty="0"/>
              <a:t>, причины мести (обида, зависть и прочее). </a:t>
            </a:r>
            <a:r>
              <a:rPr lang="ru-RU" sz="2800" dirty="0" smtClean="0">
                <a:solidFill>
                  <a:srgbClr val="FF0000"/>
                </a:solidFill>
              </a:rPr>
              <a:t>2)</a:t>
            </a:r>
            <a:r>
              <a:rPr lang="ru-RU" sz="2800" dirty="0" smtClean="0"/>
              <a:t>Влияние </a:t>
            </a:r>
            <a:r>
              <a:rPr lang="ru-RU" sz="2800" dirty="0"/>
              <a:t>мести на самого «мстящего» и объект мести, последствия мести. </a:t>
            </a:r>
            <a:endParaRPr lang="ru-RU" sz="2800" dirty="0" smtClean="0"/>
          </a:p>
          <a:p>
            <a:pPr algn="just"/>
            <a:r>
              <a:rPr lang="ru-RU" sz="2800" dirty="0" smtClean="0"/>
              <a:t>         Наиболее </a:t>
            </a:r>
            <a:r>
              <a:rPr lang="ru-RU" sz="2800" dirty="0" smtClean="0">
                <a:solidFill>
                  <a:srgbClr val="FF0000"/>
                </a:solidFill>
              </a:rPr>
              <a:t>3)</a:t>
            </a:r>
            <a:r>
              <a:rPr lang="ru-RU" sz="2800" dirty="0" smtClean="0"/>
              <a:t>точным </a:t>
            </a:r>
            <a:r>
              <a:rPr lang="ru-RU" sz="2800" i="1" dirty="0"/>
              <a:t>антонимом</a:t>
            </a:r>
            <a:r>
              <a:rPr lang="ru-RU" sz="2800" dirty="0"/>
              <a:t> слова «месть» является слово </a:t>
            </a:r>
            <a:r>
              <a:rPr lang="ru-RU" sz="2800" i="1" dirty="0"/>
              <a:t>«прощение». </a:t>
            </a:r>
            <a:r>
              <a:rPr lang="ru-RU" sz="2800" dirty="0"/>
              <a:t>Плодотворен разговор со старшеклассниками о прощении и его благодатных последствия. </a:t>
            </a:r>
            <a:r>
              <a:rPr lang="ru-RU" sz="2800" dirty="0" smtClean="0">
                <a:solidFill>
                  <a:srgbClr val="FF0000"/>
                </a:solidFill>
              </a:rPr>
              <a:t>4)</a:t>
            </a:r>
            <a:r>
              <a:rPr lang="ru-RU" sz="2800" i="1" dirty="0" smtClean="0"/>
              <a:t>Великодушие </a:t>
            </a:r>
            <a:r>
              <a:rPr lang="ru-RU" sz="2800" i="1" dirty="0"/>
              <a:t>и прощение – </a:t>
            </a:r>
            <a:r>
              <a:rPr lang="ru-RU" sz="2800" i="1" dirty="0" err="1"/>
              <a:t>рядоположенные</a:t>
            </a:r>
            <a:r>
              <a:rPr lang="ru-RU" sz="2800" i="1" dirty="0"/>
              <a:t> явления,</a:t>
            </a:r>
            <a:r>
              <a:rPr lang="ru-RU" sz="2800" dirty="0"/>
              <a:t> лучший личностный  нравственный  выбор. Нравственный выбор на войне или в иных тяжелых условиях. Великодушие к врагу. </a:t>
            </a:r>
            <a:r>
              <a:rPr lang="ru-RU" sz="2800" dirty="0" smtClean="0">
                <a:solidFill>
                  <a:srgbClr val="FF0000"/>
                </a:solidFill>
              </a:rPr>
              <a:t>5)</a:t>
            </a:r>
            <a:r>
              <a:rPr lang="ru-RU" sz="2800" dirty="0" smtClean="0"/>
              <a:t>Представления </a:t>
            </a:r>
            <a:r>
              <a:rPr lang="ru-RU" sz="2800" dirty="0"/>
              <a:t>о добре и зле, о милосердии и жестокости, о миролюбии и агрессии </a:t>
            </a:r>
            <a:r>
              <a:rPr lang="ru-RU" sz="2800"/>
              <a:t>как </a:t>
            </a:r>
            <a:r>
              <a:rPr lang="ru-RU" sz="2800" smtClean="0"/>
              <a:t>определяющем факторе </a:t>
            </a:r>
            <a:r>
              <a:rPr lang="ru-RU" sz="2800" dirty="0"/>
              <a:t>в поведении человека, в частности, при выборе между местью и прощением. </a:t>
            </a:r>
          </a:p>
        </p:txBody>
      </p:sp>
    </p:spTree>
    <p:extLst>
      <p:ext uri="{BB962C8B-B14F-4D97-AF65-F5344CB8AC3E}">
        <p14:creationId xmlns:p14="http://schemas.microsoft.com/office/powerpoint/2010/main" val="36227782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538288625"/>
              </p:ext>
            </p:extLst>
          </p:nvPr>
        </p:nvGraphicFramePr>
        <p:xfrm>
          <a:off x="1161536" y="790833"/>
          <a:ext cx="9947188" cy="5202194"/>
        </p:xfrm>
        <a:graphic>
          <a:graphicData uri="http://schemas.openxmlformats.org/drawingml/2006/table">
            <a:tbl>
              <a:tblPr firstRow="1" firstCol="1" bandRow="1"/>
              <a:tblGrid>
                <a:gridCol w="4672890">
                  <a:extLst>
                    <a:ext uri="{9D8B030D-6E8A-4147-A177-3AD203B41FA5}">
                      <a16:colId xmlns:a16="http://schemas.microsoft.com/office/drawing/2014/main" val="128491527"/>
                    </a:ext>
                  </a:extLst>
                </a:gridCol>
                <a:gridCol w="5274298">
                  <a:extLst>
                    <a:ext uri="{9D8B030D-6E8A-4147-A177-3AD203B41FA5}">
                      <a16:colId xmlns:a16="http://schemas.microsoft.com/office/drawing/2014/main" val="1402448452"/>
                    </a:ext>
                  </a:extLst>
                </a:gridCol>
              </a:tblGrid>
              <a:tr h="472927">
                <a:tc>
                  <a:txBody>
                    <a:bodyPr/>
                    <a:lstStyle/>
                    <a:p>
                      <a:pPr algn="ctr">
                        <a:lnSpc>
                          <a:spcPct val="107000"/>
                        </a:lnSpc>
                        <a:spcAft>
                          <a:spcPts val="800"/>
                        </a:spcAft>
                      </a:pPr>
                      <a:r>
                        <a:rPr lang="ru-RU"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М</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есть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07000"/>
                        </a:lnSpc>
                        <a:spcAft>
                          <a:spcPts val="800"/>
                        </a:spcAft>
                      </a:pP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Великодушие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0508454"/>
                  </a:ext>
                </a:extLst>
              </a:tr>
              <a:tr h="4729267">
                <a:tc>
                  <a:txBody>
                    <a:bodyPr/>
                    <a:lstStyle/>
                    <a:p>
                      <a:pPr>
                        <a:lnSpc>
                          <a:spcPct val="107000"/>
                        </a:lnSpc>
                        <a:spcAft>
                          <a:spcPts val="0"/>
                        </a:spcAft>
                      </a:pPr>
                      <a:r>
                        <a:rPr lang="ru-RU" sz="24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Месть </a:t>
                      </a:r>
                      <a:r>
                        <a:rPr lang="ru-RU"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действие, связанное с намеренным причинением зла, неприятностей с целью отплатить за оскорбление, обиду или страдания; желание наказать того человека, который причинил вам зло.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Кровной местью называют обычай у некоторых народов карать смертью человека, который убил родственника или кого-либо из родных.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nSpc>
                          <a:spcPct val="107000"/>
                        </a:lnSpc>
                        <a:spcAft>
                          <a:spcPts val="800"/>
                        </a:spcAft>
                      </a:pPr>
                      <a:r>
                        <a:rPr lang="ru-RU" sz="3200" b="1" dirty="0">
                          <a:solidFill>
                            <a:srgbClr val="3A3A3A"/>
                          </a:solidFill>
                          <a:effectLst/>
                          <a:latin typeface="Times New Roman" panose="02020603050405020304" pitchFamily="18" charset="0"/>
                          <a:ea typeface="Calibri" panose="020F0502020204030204" pitchFamily="34" charset="0"/>
                          <a:cs typeface="Times New Roman" panose="02020603050405020304" pitchFamily="18" charset="0"/>
                        </a:rPr>
                        <a:t>Великодушие</a:t>
                      </a:r>
                      <a:r>
                        <a:rPr lang="ru-RU" sz="3200" dirty="0">
                          <a:solidFill>
                            <a:srgbClr val="3A3A3A"/>
                          </a:solidFill>
                          <a:effectLst/>
                          <a:latin typeface="Times New Roman" panose="02020603050405020304" pitchFamily="18" charset="0"/>
                          <a:ea typeface="Calibri" panose="020F0502020204030204" pitchFamily="34" charset="0"/>
                          <a:cs typeface="Times New Roman" panose="02020603050405020304" pitchFamily="18" charset="0"/>
                        </a:rPr>
                        <a:t> – свойство характера, выражающееся в бескорыстной уступчивости, снисходительности, отсутствии злопамятства, в способности жертвовать своими интересами</a:t>
                      </a:r>
                      <a:endParaRPr lang="ru-RU"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a:solidFill>
                            <a:srgbClr val="3A3A3A"/>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192763709"/>
                  </a:ext>
                </a:extLst>
              </a:tr>
            </a:tbl>
          </a:graphicData>
        </a:graphic>
      </p:graphicFrame>
    </p:spTree>
    <p:extLst>
      <p:ext uri="{BB962C8B-B14F-4D97-AF65-F5344CB8AC3E}">
        <p14:creationId xmlns:p14="http://schemas.microsoft.com/office/powerpoint/2010/main" val="35794070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lumMod val="20000"/>
              <a:lumOff val="80000"/>
            </a:schemeClr>
          </a:solidFill>
        </p:spPr>
        <p:txBody>
          <a:bodyPr/>
          <a:lstStyle/>
          <a:p>
            <a:pPr algn="ctr"/>
            <a:r>
              <a:rPr lang="ru-RU" dirty="0" smtClean="0"/>
              <a:t>МЕСТЬ</a:t>
            </a:r>
            <a:endParaRPr lang="ru-RU" dirty="0"/>
          </a:p>
        </p:txBody>
      </p:sp>
      <p:sp>
        <p:nvSpPr>
          <p:cNvPr id="3" name="Прямоугольник 2"/>
          <p:cNvSpPr/>
          <p:nvPr/>
        </p:nvSpPr>
        <p:spPr>
          <a:xfrm>
            <a:off x="1025611" y="1977081"/>
            <a:ext cx="10328189" cy="4524315"/>
          </a:xfrm>
          <a:prstGeom prst="rect">
            <a:avLst/>
          </a:prstGeom>
          <a:solidFill>
            <a:schemeClr val="accent2">
              <a:lumMod val="20000"/>
              <a:lumOff val="80000"/>
            </a:schemeClr>
          </a:solidFill>
        </p:spPr>
        <p:txBody>
          <a:bodyPr wrap="square">
            <a:spAutoFit/>
          </a:bodyPr>
          <a:lstStyle/>
          <a:p>
            <a:r>
              <a:rPr lang="ru-RU" sz="3200" dirty="0" smtClean="0"/>
              <a:t>МЕСТЬ </a:t>
            </a:r>
            <a:r>
              <a:rPr lang="ru-RU" sz="3600" dirty="0"/>
              <a:t>как действие: намеренное причинение зла, неприятностей с целью отплатить за оскорбление, обиду или страдания; желание наказать того человека, который причинил вам зло. </a:t>
            </a:r>
            <a:endParaRPr lang="ru-RU" sz="3600" dirty="0" smtClean="0"/>
          </a:p>
          <a:p>
            <a:r>
              <a:rPr lang="ru-RU" sz="3600" dirty="0" smtClean="0"/>
              <a:t>Кровной </a:t>
            </a:r>
            <a:r>
              <a:rPr lang="ru-RU" sz="3600" dirty="0"/>
              <a:t>местью называют обычай у некоторых народов карать смертью человека, который убил родственника или кого-либо из родных. = возмездие, вендетта </a:t>
            </a:r>
          </a:p>
        </p:txBody>
      </p:sp>
    </p:spTree>
    <p:extLst>
      <p:ext uri="{BB962C8B-B14F-4D97-AF65-F5344CB8AC3E}">
        <p14:creationId xmlns:p14="http://schemas.microsoft.com/office/powerpoint/2010/main" val="8454331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746983"/>
          </a:xfrm>
          <a:solidFill>
            <a:schemeClr val="accent2">
              <a:lumMod val="20000"/>
              <a:lumOff val="80000"/>
            </a:schemeClr>
          </a:solidFill>
        </p:spPr>
        <p:txBody>
          <a:bodyPr>
            <a:normAutofit/>
          </a:bodyPr>
          <a:lstStyle/>
          <a:p>
            <a:r>
              <a:rPr lang="ru-RU" sz="2800" b="1" dirty="0" smtClean="0">
                <a:solidFill>
                  <a:schemeClr val="accent1">
                    <a:lumMod val="75000"/>
                  </a:schemeClr>
                </a:solidFill>
              </a:rPr>
              <a:t>СИНОНИМИЧЕСКИЙ РЯД</a:t>
            </a:r>
            <a:r>
              <a:rPr lang="ru-RU" b="1" dirty="0" smtClean="0">
                <a:solidFill>
                  <a:schemeClr val="accent1">
                    <a:lumMod val="75000"/>
                  </a:schemeClr>
                </a:solidFill>
              </a:rPr>
              <a:t>:                 </a:t>
            </a:r>
            <a:r>
              <a:rPr lang="ru-RU" sz="2800" b="1" dirty="0" smtClean="0">
                <a:solidFill>
                  <a:schemeClr val="accent6">
                    <a:lumMod val="50000"/>
                  </a:schemeClr>
                </a:solidFill>
              </a:rPr>
              <a:t>РЕЧЕВЫЕ КЛИШЕ</a:t>
            </a:r>
            <a:r>
              <a:rPr lang="ru-RU" b="1" dirty="0">
                <a:solidFill>
                  <a:schemeClr val="accent6">
                    <a:lumMod val="50000"/>
                  </a:schemeClr>
                </a:solidFill>
              </a:rPr>
              <a:t>:</a:t>
            </a:r>
          </a:p>
        </p:txBody>
      </p:sp>
      <p:sp>
        <p:nvSpPr>
          <p:cNvPr id="3" name="Прямоугольник 2"/>
          <p:cNvSpPr/>
          <p:nvPr/>
        </p:nvSpPr>
        <p:spPr>
          <a:xfrm>
            <a:off x="838200" y="1346886"/>
            <a:ext cx="4475205" cy="5262979"/>
          </a:xfrm>
          <a:prstGeom prst="rect">
            <a:avLst/>
          </a:prstGeom>
          <a:solidFill>
            <a:schemeClr val="accent1">
              <a:lumMod val="20000"/>
              <a:lumOff val="80000"/>
            </a:schemeClr>
          </a:solidFill>
        </p:spPr>
        <p:txBody>
          <a:bodyPr wrap="square">
            <a:spAutoFit/>
          </a:bodyPr>
          <a:lstStyle/>
          <a:p>
            <a:r>
              <a:rPr lang="ru-RU" sz="2400" dirty="0" smtClean="0"/>
              <a:t>вендетта</a:t>
            </a:r>
            <a:r>
              <a:rPr lang="ru-RU" sz="2400" dirty="0"/>
              <a:t>, </a:t>
            </a:r>
            <a:endParaRPr lang="ru-RU" sz="2400" dirty="0" smtClean="0"/>
          </a:p>
          <a:p>
            <a:r>
              <a:rPr lang="ru-RU" sz="2400" dirty="0" smtClean="0"/>
              <a:t>мщение</a:t>
            </a:r>
            <a:r>
              <a:rPr lang="ru-RU" sz="2400" dirty="0"/>
              <a:t>, </a:t>
            </a:r>
            <a:endParaRPr lang="ru-RU" sz="2400" dirty="0" smtClean="0"/>
          </a:p>
          <a:p>
            <a:r>
              <a:rPr lang="ru-RU" sz="2400" dirty="0" smtClean="0"/>
              <a:t>отплата</a:t>
            </a:r>
            <a:r>
              <a:rPr lang="ru-RU" sz="2400" dirty="0"/>
              <a:t>, </a:t>
            </a:r>
            <a:endParaRPr lang="ru-RU" sz="2400" dirty="0" smtClean="0"/>
          </a:p>
          <a:p>
            <a:r>
              <a:rPr lang="ru-RU" sz="2400" dirty="0" smtClean="0"/>
              <a:t>отмщение</a:t>
            </a:r>
            <a:r>
              <a:rPr lang="ru-RU" sz="2400" dirty="0"/>
              <a:t>, </a:t>
            </a:r>
            <a:endParaRPr lang="ru-RU" sz="2400" dirty="0" smtClean="0"/>
          </a:p>
          <a:p>
            <a:r>
              <a:rPr lang="ru-RU" sz="2400" dirty="0" smtClean="0"/>
              <a:t>разг</a:t>
            </a:r>
            <a:r>
              <a:rPr lang="ru-RU" sz="2400" dirty="0"/>
              <a:t>. отместка, </a:t>
            </a:r>
            <a:endParaRPr lang="ru-RU" sz="2400" dirty="0" smtClean="0"/>
          </a:p>
          <a:p>
            <a:r>
              <a:rPr lang="ru-RU" sz="2400" dirty="0" smtClean="0"/>
              <a:t>сатисфакция</a:t>
            </a:r>
            <a:r>
              <a:rPr lang="ru-RU" sz="2400" dirty="0"/>
              <a:t>, </a:t>
            </a:r>
            <a:endParaRPr lang="ru-RU" sz="2400" dirty="0" smtClean="0"/>
          </a:p>
          <a:p>
            <a:r>
              <a:rPr lang="ru-RU" sz="2400" dirty="0" smtClean="0"/>
              <a:t>реванш</a:t>
            </a:r>
            <a:r>
              <a:rPr lang="ru-RU" sz="2400" dirty="0"/>
              <a:t>, </a:t>
            </a:r>
            <a:endParaRPr lang="ru-RU" sz="2400" dirty="0" smtClean="0"/>
          </a:p>
          <a:p>
            <a:r>
              <a:rPr lang="ru-RU" sz="2400" dirty="0" smtClean="0"/>
              <a:t>кара</a:t>
            </a:r>
            <a:r>
              <a:rPr lang="ru-RU" sz="2400" dirty="0"/>
              <a:t>, </a:t>
            </a:r>
            <a:endParaRPr lang="ru-RU" sz="2400" dirty="0" smtClean="0"/>
          </a:p>
          <a:p>
            <a:r>
              <a:rPr lang="ru-RU" sz="2400" dirty="0" smtClean="0"/>
              <a:t>расплата</a:t>
            </a:r>
            <a:r>
              <a:rPr lang="ru-RU" sz="2400" dirty="0"/>
              <a:t>, </a:t>
            </a:r>
            <a:endParaRPr lang="ru-RU" sz="2400" dirty="0" smtClean="0"/>
          </a:p>
          <a:p>
            <a:r>
              <a:rPr lang="ru-RU" sz="2400" dirty="0" smtClean="0"/>
              <a:t>воздаяние</a:t>
            </a:r>
            <a:r>
              <a:rPr lang="ru-RU" sz="2400" dirty="0"/>
              <a:t>, </a:t>
            </a:r>
            <a:endParaRPr lang="ru-RU" sz="2400" dirty="0" smtClean="0"/>
          </a:p>
          <a:p>
            <a:r>
              <a:rPr lang="ru-RU" sz="2400" dirty="0" smtClean="0"/>
              <a:t>наказание</a:t>
            </a:r>
            <a:r>
              <a:rPr lang="ru-RU" sz="2400" dirty="0"/>
              <a:t>, </a:t>
            </a:r>
            <a:endParaRPr lang="ru-RU" sz="2400" dirty="0" smtClean="0"/>
          </a:p>
          <a:p>
            <a:r>
              <a:rPr lang="ru-RU" sz="2400" dirty="0" smtClean="0"/>
              <a:t>возмездие</a:t>
            </a:r>
            <a:r>
              <a:rPr lang="ru-RU" sz="2400" dirty="0"/>
              <a:t>, </a:t>
            </a:r>
            <a:endParaRPr lang="ru-RU" sz="2400" dirty="0" smtClean="0"/>
          </a:p>
          <a:p>
            <a:r>
              <a:rPr lang="ru-RU" sz="2400" dirty="0" smtClean="0"/>
              <a:t>злопамятство</a:t>
            </a:r>
            <a:r>
              <a:rPr lang="ru-RU" sz="2400" dirty="0"/>
              <a:t>, </a:t>
            </a:r>
            <a:endParaRPr lang="ru-RU" sz="2400" dirty="0" smtClean="0"/>
          </a:p>
          <a:p>
            <a:r>
              <a:rPr lang="ru-RU" sz="2400" dirty="0" smtClean="0"/>
              <a:t>жестокость</a:t>
            </a:r>
            <a:r>
              <a:rPr lang="ru-RU" sz="2400" dirty="0"/>
              <a:t>. </a:t>
            </a:r>
          </a:p>
        </p:txBody>
      </p:sp>
      <p:sp>
        <p:nvSpPr>
          <p:cNvPr id="4" name="TextBox 3"/>
          <p:cNvSpPr txBox="1"/>
          <p:nvPr/>
        </p:nvSpPr>
        <p:spPr>
          <a:xfrm>
            <a:off x="6067168" y="1346886"/>
            <a:ext cx="5286631" cy="5355312"/>
          </a:xfrm>
          <a:prstGeom prst="rect">
            <a:avLst/>
          </a:prstGeom>
          <a:solidFill>
            <a:schemeClr val="accent6">
              <a:lumMod val="20000"/>
              <a:lumOff val="80000"/>
            </a:schemeClr>
          </a:solidFill>
        </p:spPr>
        <p:txBody>
          <a:bodyPr wrap="square" rtlCol="0">
            <a:spAutoFit/>
          </a:bodyPr>
          <a:lstStyle/>
          <a:p>
            <a:r>
              <a:rPr lang="ru-RU" dirty="0"/>
              <a:t>Насладиться местью, </a:t>
            </a:r>
          </a:p>
          <a:p>
            <a:r>
              <a:rPr lang="ru-RU" dirty="0"/>
              <a:t>месть свершилась, </a:t>
            </a:r>
          </a:p>
          <a:p>
            <a:r>
              <a:rPr lang="ru-RU" dirty="0"/>
              <a:t>вынашивать месть, </a:t>
            </a:r>
          </a:p>
          <a:p>
            <a:r>
              <a:rPr lang="ru-RU" dirty="0"/>
              <a:t>замышлять месть, </a:t>
            </a:r>
          </a:p>
          <a:p>
            <a:r>
              <a:rPr lang="ru-RU" dirty="0"/>
              <a:t>месть настигла, </a:t>
            </a:r>
          </a:p>
          <a:p>
            <a:r>
              <a:rPr lang="ru-RU" dirty="0"/>
              <a:t>упиваться местью, </a:t>
            </a:r>
          </a:p>
          <a:p>
            <a:r>
              <a:rPr lang="ru-RU" dirty="0"/>
              <a:t>предвкушать месть, </a:t>
            </a:r>
          </a:p>
          <a:p>
            <a:r>
              <a:rPr lang="ru-RU" dirty="0"/>
              <a:t>лелеять месть, </a:t>
            </a:r>
          </a:p>
          <a:p>
            <a:r>
              <a:rPr lang="ru-RU" dirty="0"/>
              <a:t>обрушить месть, </a:t>
            </a:r>
          </a:p>
          <a:p>
            <a:r>
              <a:rPr lang="ru-RU" dirty="0"/>
              <a:t>утолить жажду мести, </a:t>
            </a:r>
          </a:p>
          <a:p>
            <a:r>
              <a:rPr lang="ru-RU" dirty="0"/>
              <a:t>удовлетвориться местью, </a:t>
            </a:r>
          </a:p>
          <a:p>
            <a:r>
              <a:rPr lang="ru-RU" dirty="0"/>
              <a:t>отплатить местью, </a:t>
            </a:r>
          </a:p>
          <a:p>
            <a:r>
              <a:rPr lang="ru-RU" dirty="0"/>
              <a:t>задумать месть, </a:t>
            </a:r>
          </a:p>
          <a:p>
            <a:r>
              <a:rPr lang="ru-RU" dirty="0"/>
              <a:t>продиктовано местью, </a:t>
            </a:r>
          </a:p>
          <a:p>
            <a:r>
              <a:rPr lang="ru-RU" dirty="0"/>
              <a:t>жажда мести, </a:t>
            </a:r>
          </a:p>
          <a:p>
            <a:r>
              <a:rPr lang="ru-RU" dirty="0"/>
              <a:t>месть за месть, </a:t>
            </a:r>
          </a:p>
          <a:p>
            <a:r>
              <a:rPr lang="ru-RU" dirty="0"/>
              <a:t>грозить местью, </a:t>
            </a:r>
          </a:p>
          <a:p>
            <a:r>
              <a:rPr lang="ru-RU" dirty="0"/>
              <a:t>обдумывать план мести, </a:t>
            </a:r>
          </a:p>
          <a:p>
            <a:r>
              <a:rPr lang="ru-RU" dirty="0"/>
              <a:t>оправдывать месть. </a:t>
            </a:r>
          </a:p>
        </p:txBody>
      </p:sp>
    </p:spTree>
    <p:extLst>
      <p:ext uri="{BB962C8B-B14F-4D97-AF65-F5344CB8AC3E}">
        <p14:creationId xmlns:p14="http://schemas.microsoft.com/office/powerpoint/2010/main" val="34472179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573989"/>
          </a:xfrm>
          <a:solidFill>
            <a:schemeClr val="accent2">
              <a:lumMod val="20000"/>
              <a:lumOff val="80000"/>
            </a:schemeClr>
          </a:solidFill>
        </p:spPr>
        <p:txBody>
          <a:bodyPr>
            <a:normAutofit/>
          </a:bodyPr>
          <a:lstStyle/>
          <a:p>
            <a:pPr algn="ctr"/>
            <a:r>
              <a:rPr lang="ru-RU" sz="3200" dirty="0" smtClean="0"/>
              <a:t>Какой бывает месть? </a:t>
            </a:r>
            <a:r>
              <a:rPr lang="ru-RU" sz="3200" i="1" dirty="0" smtClean="0"/>
              <a:t>Подбор эпитетов</a:t>
            </a:r>
            <a:endParaRPr lang="ru-RU" sz="3200" i="1" dirty="0"/>
          </a:p>
        </p:txBody>
      </p:sp>
      <p:sp>
        <p:nvSpPr>
          <p:cNvPr id="3" name="Прямоугольник 2"/>
          <p:cNvSpPr/>
          <p:nvPr/>
        </p:nvSpPr>
        <p:spPr>
          <a:xfrm>
            <a:off x="926757" y="1166843"/>
            <a:ext cx="10427043" cy="5509200"/>
          </a:xfrm>
          <a:prstGeom prst="rect">
            <a:avLst/>
          </a:prstGeom>
          <a:solidFill>
            <a:schemeClr val="accent6">
              <a:lumMod val="20000"/>
              <a:lumOff val="80000"/>
            </a:schemeClr>
          </a:solidFill>
        </p:spPr>
        <p:txBody>
          <a:bodyPr wrap="square">
            <a:spAutoFit/>
          </a:bodyPr>
          <a:lstStyle/>
          <a:p>
            <a:r>
              <a:rPr lang="ru-RU" sz="3200" dirty="0"/>
              <a:t>Г</a:t>
            </a:r>
            <a:r>
              <a:rPr lang="ru-RU" sz="3200" dirty="0" smtClean="0"/>
              <a:t>розная ; </a:t>
            </a:r>
            <a:r>
              <a:rPr lang="ru-RU" sz="3200" dirty="0"/>
              <a:t>губительная </a:t>
            </a:r>
            <a:r>
              <a:rPr lang="ru-RU" sz="3200" dirty="0" smtClean="0"/>
              <a:t>; </a:t>
            </a:r>
            <a:r>
              <a:rPr lang="ru-RU" sz="3200" dirty="0"/>
              <a:t>жестокая </a:t>
            </a:r>
            <a:r>
              <a:rPr lang="ru-RU" sz="3200" dirty="0" smtClean="0"/>
              <a:t>; </a:t>
            </a:r>
            <a:r>
              <a:rPr lang="ru-RU" sz="3200" dirty="0"/>
              <a:t>кровавая </a:t>
            </a:r>
            <a:r>
              <a:rPr lang="ru-RU" sz="3200" dirty="0" smtClean="0"/>
              <a:t>; лютая; </a:t>
            </a:r>
            <a:r>
              <a:rPr lang="ru-RU" sz="3200" dirty="0"/>
              <a:t>свирепая </a:t>
            </a:r>
            <a:r>
              <a:rPr lang="ru-RU" sz="3200" dirty="0" smtClean="0"/>
              <a:t>; </a:t>
            </a:r>
            <a:r>
              <a:rPr lang="ru-RU" sz="3200" dirty="0"/>
              <a:t>слепая </a:t>
            </a:r>
            <a:r>
              <a:rPr lang="ru-RU" sz="3200" dirty="0" smtClean="0"/>
              <a:t>; ярая; </a:t>
            </a:r>
            <a:r>
              <a:rPr lang="ru-RU" sz="3200" dirty="0"/>
              <a:t>праведная, изощрённая, справедливая, мелочная, удовлетворённая, банальная, родовая, </a:t>
            </a:r>
            <a:r>
              <a:rPr lang="ru-RU" sz="3200" dirty="0" smtClean="0"/>
              <a:t> </a:t>
            </a:r>
            <a:r>
              <a:rPr lang="ru-RU" sz="3200" dirty="0"/>
              <a:t>запоздалая, беспощадная, утончённая, сладкая, долгожданная, своеобразная, жестокая, личная, немедленная, страшная, мелкая, грядущая, злобная, достойная, коварная, слепая, священная, возможная, </a:t>
            </a:r>
            <a:r>
              <a:rPr lang="ru-RU" sz="3200" dirty="0" smtClean="0"/>
              <a:t> </a:t>
            </a:r>
            <a:r>
              <a:rPr lang="ru-RU" sz="3200" dirty="0"/>
              <a:t>бессмысленная, желанная, жалкая, благородная, ужасная, </a:t>
            </a:r>
            <a:r>
              <a:rPr lang="ru-RU" sz="3200" dirty="0" smtClean="0"/>
              <a:t>  </a:t>
            </a:r>
            <a:r>
              <a:rPr lang="ru-RU" sz="3200" dirty="0"/>
              <a:t>ответная, святая, скорая, народная, глупая, низкая, предстоящая, будущая, </a:t>
            </a:r>
            <a:r>
              <a:rPr lang="ru-RU" sz="3200" dirty="0" smtClean="0"/>
              <a:t> </a:t>
            </a:r>
            <a:r>
              <a:rPr lang="ru-RU" sz="3200" dirty="0"/>
              <a:t>тайная, жуткая, простая, обычная, великая, настоящая, </a:t>
            </a:r>
            <a:r>
              <a:rPr lang="ru-RU" sz="3200" dirty="0" smtClean="0"/>
              <a:t>  </a:t>
            </a:r>
            <a:r>
              <a:rPr lang="ru-RU" sz="3200" dirty="0"/>
              <a:t>политическая, </a:t>
            </a:r>
            <a:r>
              <a:rPr lang="ru-RU" sz="3200" dirty="0" smtClean="0"/>
              <a:t>единственная</a:t>
            </a:r>
            <a:r>
              <a:rPr lang="ru-RU" sz="3200" dirty="0"/>
              <a:t>.</a:t>
            </a:r>
            <a:r>
              <a:rPr lang="ru-RU" sz="3200" dirty="0" smtClean="0"/>
              <a:t> </a:t>
            </a:r>
            <a:endParaRPr lang="ru-RU" sz="3200" dirty="0"/>
          </a:p>
        </p:txBody>
      </p:sp>
    </p:spTree>
    <p:extLst>
      <p:ext uri="{BB962C8B-B14F-4D97-AF65-F5344CB8AC3E}">
        <p14:creationId xmlns:p14="http://schemas.microsoft.com/office/powerpoint/2010/main" val="8523047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97708"/>
            <a:ext cx="10515600" cy="642551"/>
          </a:xfrm>
          <a:solidFill>
            <a:schemeClr val="accent5">
              <a:lumMod val="20000"/>
              <a:lumOff val="80000"/>
            </a:schemeClr>
          </a:solidFill>
        </p:spPr>
        <p:txBody>
          <a:bodyPr>
            <a:normAutofit fontScale="90000"/>
          </a:bodyPr>
          <a:lstStyle/>
          <a:p>
            <a:pPr algn="ctr"/>
            <a:r>
              <a:rPr lang="ru-RU" b="1" dirty="0" smtClean="0"/>
              <a:t>Пакет тем по направлению  «ОТЦЫ и ДЕТИ»</a:t>
            </a:r>
            <a:endParaRPr lang="ru-RU" b="1" dirty="0"/>
          </a:p>
        </p:txBody>
      </p:sp>
      <p:sp>
        <p:nvSpPr>
          <p:cNvPr id="4" name="Прямоугольник 3"/>
          <p:cNvSpPr/>
          <p:nvPr/>
        </p:nvSpPr>
        <p:spPr>
          <a:xfrm>
            <a:off x="370703" y="1087397"/>
            <a:ext cx="11467070" cy="5319405"/>
          </a:xfrm>
          <a:prstGeom prst="rect">
            <a:avLst/>
          </a:prstGeom>
          <a:solidFill>
            <a:schemeClr val="tx2">
              <a:lumMod val="20000"/>
              <a:lumOff val="80000"/>
            </a:schemeClr>
          </a:solidFill>
        </p:spPr>
        <p:txBody>
          <a:bodyPr wrap="square">
            <a:spAutoFit/>
          </a:bodyPr>
          <a:lstStyle/>
          <a:p>
            <a:pPr marL="342900" lvl="0" indent="-342900">
              <a:lnSpc>
                <a:spcPct val="107000"/>
              </a:lnSpc>
              <a:spcAft>
                <a:spcPts val="800"/>
              </a:spcAft>
              <a:buSzPts val="1000"/>
              <a:buFont typeface="Symbol" panose="05050102010706020507" pitchFamily="18" charset="2"/>
              <a:buChar char=""/>
              <a:tabLst>
                <a:tab pos="457200" algn="l"/>
              </a:tabLst>
            </a:pPr>
            <a:r>
              <a:rPr lang="ru-RU" sz="1400" dirty="0">
                <a:latin typeface="Arial" panose="020B0604020202020204" pitchFamily="34" charset="0"/>
                <a:ea typeface="Times New Roman" panose="02020603050405020304" pitchFamily="18" charset="0"/>
                <a:cs typeface="Times New Roman" panose="02020603050405020304" pitchFamily="18" charset="0"/>
              </a:rPr>
              <a:t>Что такое семейные традиции и зачем они нужны?</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1400" dirty="0">
                <a:latin typeface="Arial" panose="020B0604020202020204" pitchFamily="34" charset="0"/>
                <a:ea typeface="Times New Roman" panose="02020603050405020304" pitchFamily="18" charset="0"/>
                <a:cs typeface="Times New Roman" panose="02020603050405020304" pitchFamily="18" charset="0"/>
              </a:rPr>
              <a:t>Почему так важно сохранять связь между поколениями?</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1400" dirty="0">
                <a:latin typeface="Arial" panose="020B0604020202020204" pitchFamily="34" charset="0"/>
                <a:ea typeface="Times New Roman" panose="02020603050405020304" pitchFamily="18" charset="0"/>
                <a:cs typeface="Times New Roman" panose="02020603050405020304" pitchFamily="18" charset="0"/>
              </a:rPr>
              <a:t>Почему тема «отцов и детей» часто присутствует во многих произведениях литературы?</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1400" dirty="0">
                <a:latin typeface="Arial" panose="020B0604020202020204" pitchFamily="34" charset="0"/>
                <a:ea typeface="Times New Roman" panose="02020603050405020304" pitchFamily="18" charset="0"/>
                <a:cs typeface="Times New Roman" panose="02020603050405020304" pitchFamily="18" charset="0"/>
              </a:rPr>
              <a:t>«Век нынешний» и «век минувший»: возможно ли согласие</a:t>
            </a:r>
            <a:r>
              <a:rPr lang="ru-RU" sz="1400" dirty="0" smtClean="0">
                <a:latin typeface="Arial" panose="020B0604020202020204" pitchFamily="34" charset="0"/>
                <a:ea typeface="Times New Roman" panose="02020603050405020304" pitchFamily="18" charset="0"/>
                <a:cs typeface="Times New Roman" panose="02020603050405020304" pitchFamily="18" charset="0"/>
              </a:rPr>
              <a:t>?</a:t>
            </a:r>
          </a:p>
          <a:p>
            <a:pPr marL="342900" indent="-342900">
              <a:lnSpc>
                <a:spcPct val="107000"/>
              </a:lnSpc>
              <a:spcAft>
                <a:spcPts val="800"/>
              </a:spcAft>
              <a:buSzPts val="1000"/>
              <a:buFont typeface="Symbol" panose="05050102010706020507" pitchFamily="18" charset="2"/>
              <a:buChar char=""/>
              <a:tabLst>
                <a:tab pos="457200" algn="l"/>
              </a:tabLst>
            </a:pPr>
            <a:r>
              <a:rPr lang="ru-RU" sz="1400" dirty="0">
                <a:latin typeface="Arial" panose="020B0604020202020204" pitchFamily="34" charset="0"/>
                <a:ea typeface="Times New Roman" panose="02020603050405020304" pitchFamily="18" charset="0"/>
                <a:cs typeface="Times New Roman" panose="02020603050405020304" pitchFamily="18" charset="0"/>
              </a:rPr>
              <a:t>«Век нынешний и век минувший»: причины конфликта.</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800"/>
              </a:spcAft>
              <a:buSzPts val="1000"/>
              <a:buFont typeface="Arial" panose="020B0604020202020204" pitchFamily="34" charset="0"/>
              <a:buChar char="•"/>
              <a:tabLst>
                <a:tab pos="457200" algn="l"/>
              </a:tabLst>
            </a:pPr>
            <a:r>
              <a:rPr lang="ru-RU" sz="1400" dirty="0">
                <a:latin typeface="Calibri" panose="020F0502020204030204" pitchFamily="34" charset="0"/>
                <a:ea typeface="Times New Roman" panose="02020603050405020304" pitchFamily="18" charset="0"/>
                <a:cs typeface="Times New Roman" panose="02020603050405020304" pitchFamily="18" charset="0"/>
              </a:rPr>
              <a:t> </a:t>
            </a:r>
            <a:r>
              <a:rPr lang="ru-RU" sz="1400" dirty="0" smtClean="0">
                <a:latin typeface="Calibri" panose="020F0502020204030204" pitchFamily="34" charset="0"/>
                <a:ea typeface="Times New Roman" panose="02020603050405020304" pitchFamily="18" charset="0"/>
                <a:cs typeface="Times New Roman" panose="02020603050405020304" pitchFamily="18" charset="0"/>
              </a:rPr>
              <a:t> </a:t>
            </a:r>
            <a:r>
              <a:rPr lang="ru-RU" sz="1400" dirty="0" smtClean="0">
                <a:latin typeface="Arial" panose="020B0604020202020204" pitchFamily="34" charset="0"/>
                <a:ea typeface="Times New Roman" panose="02020603050405020304" pitchFamily="18" charset="0"/>
                <a:cs typeface="Times New Roman" panose="02020603050405020304" pitchFamily="18" charset="0"/>
              </a:rPr>
              <a:t>Роль </a:t>
            </a:r>
            <a:r>
              <a:rPr lang="ru-RU" sz="1400" dirty="0">
                <a:latin typeface="Arial" panose="020B0604020202020204" pitchFamily="34" charset="0"/>
                <a:ea typeface="Times New Roman" panose="02020603050405020304" pitchFamily="18" charset="0"/>
                <a:cs typeface="Times New Roman" panose="02020603050405020304" pitchFamily="18" charset="0"/>
              </a:rPr>
              <a:t>родительского наставления в жизни человека.</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1400" dirty="0">
                <a:latin typeface="Arial" panose="020B0604020202020204" pitchFamily="34" charset="0"/>
                <a:ea typeface="Times New Roman" panose="02020603050405020304" pitchFamily="18" charset="0"/>
                <a:cs typeface="Times New Roman" panose="02020603050405020304" pitchFamily="18" charset="0"/>
              </a:rPr>
              <a:t>Неизбежен ли конфликт «отцов» и «детей»?</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1400" dirty="0">
                <a:latin typeface="Arial" panose="020B0604020202020204" pitchFamily="34" charset="0"/>
                <a:ea typeface="Times New Roman" panose="02020603050405020304" pitchFamily="18" charset="0"/>
                <a:cs typeface="Times New Roman" panose="02020603050405020304" pitchFamily="18" charset="0"/>
              </a:rPr>
              <a:t>В чём истоки непонимания между людьми разных поколений?</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1400" dirty="0">
                <a:latin typeface="Arial" panose="020B0604020202020204" pitchFamily="34" charset="0"/>
                <a:ea typeface="Times New Roman" panose="02020603050405020304" pitchFamily="18" charset="0"/>
                <a:cs typeface="Times New Roman" panose="02020603050405020304" pitchFamily="18" charset="0"/>
              </a:rPr>
              <a:t>Что может мешать отцам и детям понять друг друга?</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1400" dirty="0">
                <a:latin typeface="Arial" panose="020B0604020202020204" pitchFamily="34" charset="0"/>
                <a:ea typeface="Times New Roman" panose="02020603050405020304" pitchFamily="18" charset="0"/>
                <a:cs typeface="Times New Roman" panose="02020603050405020304" pitchFamily="18" charset="0"/>
              </a:rPr>
              <a:t>Чем может быть ценен для детей опыт отцов?</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1400" dirty="0">
                <a:latin typeface="Arial" panose="020B0604020202020204" pitchFamily="34" charset="0"/>
                <a:ea typeface="Times New Roman" panose="02020603050405020304" pitchFamily="18" charset="0"/>
                <a:cs typeface="Times New Roman" panose="02020603050405020304" pitchFamily="18" charset="0"/>
              </a:rPr>
              <a:t>Почему старшее поколение так редко бывает довольно молодёжью?</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1400" dirty="0" smtClean="0">
                <a:latin typeface="Arial" panose="020B0604020202020204" pitchFamily="34" charset="0"/>
                <a:ea typeface="Times New Roman" panose="02020603050405020304" pitchFamily="18" charset="0"/>
                <a:cs typeface="Times New Roman" panose="02020603050405020304" pitchFamily="18" charset="0"/>
              </a:rPr>
              <a:t>Чему </a:t>
            </a:r>
            <a:r>
              <a:rPr lang="ru-RU" sz="1400" dirty="0">
                <a:latin typeface="Arial" panose="020B0604020202020204" pitchFamily="34" charset="0"/>
                <a:ea typeface="Times New Roman" panose="02020603050405020304" pitchFamily="18" charset="0"/>
                <a:cs typeface="Times New Roman" panose="02020603050405020304" pitchFamily="18" charset="0"/>
              </a:rPr>
              <a:t>могут научиться друг у друга отцы и дети?</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1400" dirty="0">
                <a:latin typeface="Arial" panose="020B0604020202020204" pitchFamily="34" charset="0"/>
                <a:ea typeface="Times New Roman" panose="02020603050405020304" pitchFamily="18" charset="0"/>
                <a:cs typeface="Times New Roman" panose="02020603050405020304" pitchFamily="18" charset="0"/>
              </a:rPr>
              <a:t>Всегда ли в конфликтах поколений правота лишь на одной стороне?</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1400" dirty="0" smtClean="0">
                <a:latin typeface="Arial" panose="020B0604020202020204" pitchFamily="34" charset="0"/>
                <a:ea typeface="Times New Roman" panose="02020603050405020304" pitchFamily="18" charset="0"/>
                <a:cs typeface="Times New Roman" panose="02020603050405020304" pitchFamily="18" charset="0"/>
              </a:rPr>
              <a:t>Всегда </a:t>
            </a:r>
            <a:r>
              <a:rPr lang="ru-RU" sz="1400" dirty="0">
                <a:latin typeface="Arial" panose="020B0604020202020204" pitchFamily="34" charset="0"/>
                <a:ea typeface="Times New Roman" panose="02020603050405020304" pitchFamily="18" charset="0"/>
                <a:cs typeface="Times New Roman" panose="02020603050405020304" pitchFamily="18" charset="0"/>
              </a:rPr>
              <a:t>ли ценны заветы отцов?</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1400" dirty="0" smtClean="0">
                <a:latin typeface="Arial" panose="020B0604020202020204" pitchFamily="34" charset="0"/>
                <a:ea typeface="Times New Roman" panose="02020603050405020304" pitchFamily="18" charset="0"/>
                <a:cs typeface="Times New Roman" panose="02020603050405020304" pitchFamily="18" charset="0"/>
              </a:rPr>
              <a:t>В </a:t>
            </a:r>
            <a:r>
              <a:rPr lang="ru-RU" sz="1400" dirty="0">
                <a:latin typeface="Arial" panose="020B0604020202020204" pitchFamily="34" charset="0"/>
                <a:ea typeface="Times New Roman" panose="02020603050405020304" pitchFamily="18" charset="0"/>
                <a:cs typeface="Times New Roman" panose="02020603050405020304" pitchFamily="18" charset="0"/>
              </a:rPr>
              <a:t>какие времена обостряется конфликт «отцов и детей»?</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1400" dirty="0">
                <a:latin typeface="Arial" panose="020B0604020202020204" pitchFamily="34" charset="0"/>
                <a:ea typeface="Times New Roman" panose="02020603050405020304" pitchFamily="18" charset="0"/>
                <a:cs typeface="Times New Roman" panose="02020603050405020304" pitchFamily="18" charset="0"/>
              </a:rPr>
              <a:t>Трудно ли быть взрослым?</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35595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98855"/>
            <a:ext cx="10515600" cy="469556"/>
          </a:xfrm>
        </p:spPr>
        <p:txBody>
          <a:bodyPr>
            <a:normAutofit fontScale="90000"/>
          </a:bodyPr>
          <a:lstStyle/>
          <a:p>
            <a:pPr algn="ctr"/>
            <a:r>
              <a:rPr lang="ru-RU" sz="2800" dirty="0" smtClean="0"/>
              <a:t>ВЕЛИКОДУШИЕ</a:t>
            </a:r>
            <a:endParaRPr lang="ru-RU" sz="2800" dirty="0"/>
          </a:p>
        </p:txBody>
      </p:sp>
      <p:sp>
        <p:nvSpPr>
          <p:cNvPr id="3" name="Прямоугольник 2"/>
          <p:cNvSpPr/>
          <p:nvPr/>
        </p:nvSpPr>
        <p:spPr>
          <a:xfrm>
            <a:off x="296562" y="568412"/>
            <a:ext cx="11504141" cy="6001643"/>
          </a:xfrm>
          <a:prstGeom prst="rect">
            <a:avLst/>
          </a:prstGeom>
        </p:spPr>
        <p:txBody>
          <a:bodyPr wrap="square">
            <a:spAutoFit/>
          </a:bodyPr>
          <a:lstStyle/>
          <a:p>
            <a:r>
              <a:rPr lang="ru-RU" sz="2400" dirty="0"/>
              <a:t>Свойство характера, выражающееся в бескорыстной </a:t>
            </a:r>
            <a:r>
              <a:rPr lang="ru-RU" sz="2400" i="1" dirty="0"/>
              <a:t>уступчивости</a:t>
            </a:r>
            <a:r>
              <a:rPr lang="ru-RU" sz="2400" dirty="0"/>
              <a:t>, </a:t>
            </a:r>
            <a:r>
              <a:rPr lang="ru-RU" sz="2400" i="1" dirty="0"/>
              <a:t>снисходительности</a:t>
            </a:r>
            <a:r>
              <a:rPr lang="ru-RU" sz="2400" dirty="0"/>
              <a:t>, </a:t>
            </a:r>
            <a:r>
              <a:rPr lang="ru-RU" sz="2400" i="1" dirty="0"/>
              <a:t>отсутствии злопамятства</a:t>
            </a:r>
            <a:r>
              <a:rPr lang="ru-RU" sz="2400" dirty="0"/>
              <a:t>, в способности </a:t>
            </a:r>
            <a:r>
              <a:rPr lang="ru-RU" sz="2400" i="1" dirty="0"/>
              <a:t>жертвовать своими интересами</a:t>
            </a:r>
            <a:r>
              <a:rPr lang="ru-RU" sz="2400" dirty="0"/>
              <a:t>. </a:t>
            </a:r>
            <a:r>
              <a:rPr lang="ru-RU" sz="2400" i="1" dirty="0"/>
              <a:t>Простить</a:t>
            </a:r>
            <a:r>
              <a:rPr lang="ru-RU" sz="2400" dirty="0"/>
              <a:t> обиду в порыве </a:t>
            </a:r>
            <a:r>
              <a:rPr lang="ru-RU" sz="2400" i="1" dirty="0"/>
              <a:t>великодушия</a:t>
            </a:r>
            <a:r>
              <a:rPr lang="ru-RU" sz="2400" dirty="0"/>
              <a:t>. Наличие </a:t>
            </a:r>
            <a:r>
              <a:rPr lang="ru-RU" sz="2400" i="1" dirty="0"/>
              <a:t>высоких душевных качеств, щедрость души; благородство. </a:t>
            </a:r>
            <a:endParaRPr lang="ru-RU" sz="2400" i="1" dirty="0" smtClean="0"/>
          </a:p>
          <a:p>
            <a:r>
              <a:rPr lang="ru-RU" sz="2400" dirty="0" smtClean="0"/>
              <a:t>Это </a:t>
            </a:r>
            <a:r>
              <a:rPr lang="ru-RU" sz="2400" dirty="0"/>
              <a:t>положительное моральное качество; такая </a:t>
            </a:r>
            <a:r>
              <a:rPr lang="ru-RU" sz="2400" i="1" dirty="0"/>
              <a:t>форма проявления человечности в повседневных взаимоотношениях людей, при которой гуманность превосходит меру общепринятых норм или проявляется по отношению к тому, кто ее не вполне заслуживает. </a:t>
            </a:r>
            <a:endParaRPr lang="ru-RU" sz="2400" i="1" dirty="0" smtClean="0"/>
          </a:p>
          <a:p>
            <a:r>
              <a:rPr lang="ru-RU" sz="2400" dirty="0" smtClean="0"/>
              <a:t>Моральным </a:t>
            </a:r>
            <a:r>
              <a:rPr lang="ru-RU" sz="2400" dirty="0"/>
              <a:t>сознанием общества оцениваются как великодушие такие случаи проявления гуманности как самопожертвование ради интересов других, отказ от требования наказать совершившего проступок или причинившего ущерб, гуманное отношение к побежденному. </a:t>
            </a:r>
            <a:endParaRPr lang="ru-RU" sz="2400" dirty="0" smtClean="0"/>
          </a:p>
          <a:p>
            <a:r>
              <a:rPr lang="ru-RU" sz="2400" dirty="0" smtClean="0"/>
              <a:t>В </a:t>
            </a:r>
            <a:r>
              <a:rPr lang="ru-RU" sz="2400" dirty="0"/>
              <a:t>христианской морали великодушие понимается как всепрощение. Людям вменяется «не помнить зла», им причиненного, прощать «ближним» все их прегрешения, «любить врагов своих», быть терпимым. Оборотной стороной этой заповеди является отсутствие требовательности к людям, попустительство злодеяниям. </a:t>
            </a:r>
            <a:r>
              <a:rPr lang="ru-RU" sz="2400" dirty="0" smtClean="0">
                <a:solidFill>
                  <a:srgbClr val="FF0000"/>
                </a:solidFill>
              </a:rPr>
              <a:t>Здесь по «Е.О»</a:t>
            </a:r>
            <a:endParaRPr lang="ru-RU" sz="2400" dirty="0"/>
          </a:p>
        </p:txBody>
      </p:sp>
      <p:sp>
        <p:nvSpPr>
          <p:cNvPr id="4" name="Овал 3"/>
          <p:cNvSpPr/>
          <p:nvPr/>
        </p:nvSpPr>
        <p:spPr>
          <a:xfrm>
            <a:off x="9564130" y="98854"/>
            <a:ext cx="2458994" cy="13839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Чем великодушие отличается от доброты?</a:t>
            </a:r>
            <a:endParaRPr lang="ru-RU" dirty="0"/>
          </a:p>
        </p:txBody>
      </p:sp>
      <p:sp>
        <p:nvSpPr>
          <p:cNvPr id="5" name="Овал 4"/>
          <p:cNvSpPr/>
          <p:nvPr/>
        </p:nvSpPr>
        <p:spPr>
          <a:xfrm>
            <a:off x="8056605" y="2496066"/>
            <a:ext cx="3175687" cy="29038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Лестница понятий:</a:t>
            </a:r>
          </a:p>
          <a:p>
            <a:pPr algn="ctr"/>
            <a:r>
              <a:rPr lang="ru-RU" dirty="0" smtClean="0"/>
              <a:t>Терпение</a:t>
            </a:r>
          </a:p>
          <a:p>
            <a:pPr algn="ctr"/>
            <a:r>
              <a:rPr lang="ru-RU" dirty="0" smtClean="0"/>
              <a:t>взаимопонимание</a:t>
            </a:r>
          </a:p>
          <a:p>
            <a:pPr algn="ctr"/>
            <a:r>
              <a:rPr lang="ru-RU" dirty="0"/>
              <a:t>с</a:t>
            </a:r>
            <a:r>
              <a:rPr lang="ru-RU" dirty="0" smtClean="0"/>
              <a:t>мирение</a:t>
            </a:r>
          </a:p>
          <a:p>
            <a:pPr algn="ctr"/>
            <a:r>
              <a:rPr lang="ru-RU" dirty="0"/>
              <a:t>у</a:t>
            </a:r>
            <a:r>
              <a:rPr lang="ru-RU" dirty="0" smtClean="0"/>
              <a:t>важение</a:t>
            </a:r>
          </a:p>
          <a:p>
            <a:pPr algn="ctr"/>
            <a:r>
              <a:rPr lang="ru-RU" dirty="0"/>
              <a:t>п</a:t>
            </a:r>
            <a:r>
              <a:rPr lang="ru-RU" dirty="0" smtClean="0"/>
              <a:t>рощение</a:t>
            </a:r>
          </a:p>
          <a:p>
            <a:pPr algn="ctr"/>
            <a:r>
              <a:rPr lang="ru-RU" dirty="0"/>
              <a:t>л</a:t>
            </a:r>
            <a:r>
              <a:rPr lang="ru-RU" dirty="0" smtClean="0"/>
              <a:t>юбовь</a:t>
            </a:r>
          </a:p>
          <a:p>
            <a:pPr algn="ctr"/>
            <a:r>
              <a:rPr lang="ru-RU" dirty="0" smtClean="0"/>
              <a:t>великодушие</a:t>
            </a:r>
            <a:endParaRPr lang="ru-RU" dirty="0"/>
          </a:p>
        </p:txBody>
      </p:sp>
    </p:spTree>
    <p:extLst>
      <p:ext uri="{BB962C8B-B14F-4D97-AF65-F5344CB8AC3E}">
        <p14:creationId xmlns:p14="http://schemas.microsoft.com/office/powerpoint/2010/main" val="151308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4">
              <a:lumMod val="20000"/>
              <a:lumOff val="80000"/>
            </a:schemeClr>
          </a:solidFill>
        </p:spPr>
        <p:txBody>
          <a:bodyPr/>
          <a:lstStyle/>
          <a:p>
            <a:r>
              <a:rPr lang="ru-RU" dirty="0" smtClean="0"/>
              <a:t>        </a:t>
            </a:r>
            <a:r>
              <a:rPr lang="ru-RU" b="1" dirty="0" smtClean="0">
                <a:solidFill>
                  <a:schemeClr val="accent6">
                    <a:lumMod val="50000"/>
                  </a:schemeClr>
                </a:solidFill>
              </a:rPr>
              <a:t>СИНОНИМЫ</a:t>
            </a:r>
            <a:r>
              <a:rPr lang="ru-RU" dirty="0" smtClean="0"/>
              <a:t>              </a:t>
            </a:r>
            <a:r>
              <a:rPr lang="ru-RU" b="1" dirty="0" smtClean="0">
                <a:solidFill>
                  <a:schemeClr val="accent5">
                    <a:lumMod val="75000"/>
                  </a:schemeClr>
                </a:solidFill>
              </a:rPr>
              <a:t>РЕЧЕВЫЕ КЛИШЕ             </a:t>
            </a:r>
            <a:endParaRPr lang="ru-RU" b="1" dirty="0">
              <a:solidFill>
                <a:schemeClr val="accent5">
                  <a:lumMod val="75000"/>
                </a:schemeClr>
              </a:solidFill>
            </a:endParaRPr>
          </a:p>
        </p:txBody>
      </p:sp>
      <p:sp>
        <p:nvSpPr>
          <p:cNvPr id="3" name="Объект 2"/>
          <p:cNvSpPr>
            <a:spLocks noGrp="1"/>
          </p:cNvSpPr>
          <p:nvPr>
            <p:ph sz="half" idx="1"/>
          </p:nvPr>
        </p:nvSpPr>
        <p:spPr>
          <a:solidFill>
            <a:schemeClr val="accent6">
              <a:lumMod val="20000"/>
              <a:lumOff val="80000"/>
            </a:schemeClr>
          </a:solidFill>
        </p:spPr>
        <p:txBody>
          <a:bodyPr>
            <a:normAutofit/>
          </a:bodyPr>
          <a:lstStyle/>
          <a:p>
            <a:pPr marL="0" indent="0">
              <a:buNone/>
            </a:pPr>
            <a:r>
              <a:rPr lang="ru-RU" sz="3200" dirty="0"/>
              <a:t>Благородство, терпимость, милосердие, снисходительность, величие души, прощение, бескорыстность, </a:t>
            </a:r>
            <a:r>
              <a:rPr lang="ru-RU" sz="3200" dirty="0" err="1"/>
              <a:t>великосердие</a:t>
            </a:r>
            <a:r>
              <a:rPr lang="ru-RU" sz="3200" dirty="0"/>
              <a:t>, возвышенность, высота души, рыцарство, щедрость. </a:t>
            </a:r>
          </a:p>
          <a:p>
            <a:endParaRPr lang="ru-RU" sz="3200" dirty="0"/>
          </a:p>
        </p:txBody>
      </p:sp>
      <p:sp>
        <p:nvSpPr>
          <p:cNvPr id="4" name="Объект 3"/>
          <p:cNvSpPr>
            <a:spLocks noGrp="1"/>
          </p:cNvSpPr>
          <p:nvPr>
            <p:ph sz="half" idx="2"/>
          </p:nvPr>
        </p:nvSpPr>
        <p:spPr>
          <a:solidFill>
            <a:schemeClr val="accent1">
              <a:lumMod val="20000"/>
              <a:lumOff val="80000"/>
            </a:schemeClr>
          </a:solidFill>
        </p:spPr>
        <p:txBody>
          <a:bodyPr/>
          <a:lstStyle/>
          <a:p>
            <a:pPr marL="0" indent="0">
              <a:buNone/>
            </a:pPr>
            <a:r>
              <a:rPr lang="ru-RU" sz="3600" dirty="0"/>
              <a:t>взывать к великодушию, проявить великодушие, в порыве великодушия, играть в великодушие, уповать на великодушие, простите великодушно. </a:t>
            </a:r>
          </a:p>
          <a:p>
            <a:endParaRPr lang="ru-RU" dirty="0"/>
          </a:p>
        </p:txBody>
      </p:sp>
    </p:spTree>
    <p:extLst>
      <p:ext uri="{BB962C8B-B14F-4D97-AF65-F5344CB8AC3E}">
        <p14:creationId xmlns:p14="http://schemas.microsoft.com/office/powerpoint/2010/main" val="25276458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90984"/>
            <a:ext cx="10515600" cy="635773"/>
          </a:xfrm>
          <a:solidFill>
            <a:schemeClr val="accent4">
              <a:lumMod val="20000"/>
              <a:lumOff val="80000"/>
            </a:schemeClr>
          </a:solidFill>
        </p:spPr>
        <p:txBody>
          <a:bodyPr>
            <a:normAutofit fontScale="90000"/>
          </a:bodyPr>
          <a:lstStyle/>
          <a:p>
            <a:pPr algn="ctr"/>
            <a:r>
              <a:rPr lang="ru-RU" b="1" dirty="0" smtClean="0"/>
              <a:t>ТЕМЫ сочинений</a:t>
            </a:r>
            <a:endParaRPr lang="ru-RU" b="1" dirty="0"/>
          </a:p>
        </p:txBody>
      </p:sp>
      <p:sp>
        <p:nvSpPr>
          <p:cNvPr id="4" name="Прямоугольник 3"/>
          <p:cNvSpPr/>
          <p:nvPr/>
        </p:nvSpPr>
        <p:spPr>
          <a:xfrm>
            <a:off x="1149178" y="1075038"/>
            <a:ext cx="10204622" cy="5378075"/>
          </a:xfrm>
          <a:prstGeom prst="rect">
            <a:avLst/>
          </a:prstGeom>
          <a:solidFill>
            <a:schemeClr val="accent6">
              <a:lumMod val="20000"/>
              <a:lumOff val="80000"/>
            </a:schemeClr>
          </a:solidFill>
        </p:spPr>
        <p:txBody>
          <a:bodyPr wrap="square">
            <a:spAutoFit/>
          </a:bodyPr>
          <a:lstStyle/>
          <a:p>
            <a:pPr marL="342900" lvl="0" indent="-342900">
              <a:lnSpc>
                <a:spcPct val="107000"/>
              </a:lnSpc>
              <a:spcAft>
                <a:spcPts val="800"/>
              </a:spcAft>
              <a:buSzPts val="1000"/>
              <a:buFont typeface="Symbol" panose="05050102010706020507" pitchFamily="18" charset="2"/>
              <a:buChar char=""/>
              <a:tabLst>
                <a:tab pos="457200" algn="l"/>
              </a:tabLst>
            </a:pPr>
            <a:r>
              <a:rPr lang="ru-RU" sz="1600" b="1" dirty="0" smtClean="0">
                <a:effectLst/>
                <a:latin typeface="Arial" panose="020B0604020202020204" pitchFamily="34" charset="0"/>
                <a:ea typeface="Times New Roman" panose="02020603050405020304" pitchFamily="18" charset="0"/>
                <a:cs typeface="Times New Roman" panose="02020603050405020304" pitchFamily="18" charset="0"/>
              </a:rPr>
              <a:t>Что такое месть?</a:t>
            </a:r>
            <a:endParaRPr lang="ru-RU" sz="1600" b="1"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1600" b="1" dirty="0" smtClean="0">
                <a:effectLst/>
                <a:latin typeface="Arial" panose="020B0604020202020204" pitchFamily="34" charset="0"/>
                <a:ea typeface="Times New Roman" panose="02020603050405020304" pitchFamily="18" charset="0"/>
                <a:cs typeface="Times New Roman" panose="02020603050405020304" pitchFamily="18" charset="0"/>
              </a:rPr>
              <a:t>Как вы понимаете фразу: «Глаз за глаз, зуб за зуб»?</a:t>
            </a:r>
            <a:endParaRPr lang="ru-RU" sz="1600" b="1"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1600" b="1" dirty="0" smtClean="0">
                <a:effectLst/>
                <a:latin typeface="Arial" panose="020B0604020202020204" pitchFamily="34" charset="0"/>
                <a:ea typeface="Times New Roman" panose="02020603050405020304" pitchFamily="18" charset="0"/>
                <a:cs typeface="Times New Roman" panose="02020603050405020304" pitchFamily="18" charset="0"/>
              </a:rPr>
              <a:t>Почему человеку нужно оставаться великодушным к братьям нашим меньшим?</a:t>
            </a:r>
            <a:endParaRPr lang="ru-RU" sz="1600" b="1"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1600" b="1" dirty="0" smtClean="0">
                <a:effectLst/>
                <a:latin typeface="Arial" panose="020B0604020202020204" pitchFamily="34" charset="0"/>
                <a:ea typeface="Times New Roman" panose="02020603050405020304" pitchFamily="18" charset="0"/>
                <a:cs typeface="Times New Roman" panose="02020603050405020304" pitchFamily="18" charset="0"/>
              </a:rPr>
              <a:t>Что такое великодушие?</a:t>
            </a:r>
            <a:endParaRPr lang="ru-RU" sz="1600" b="1"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1600" b="1" dirty="0" smtClean="0">
                <a:effectLst/>
                <a:latin typeface="Arial" panose="020B0604020202020204" pitchFamily="34" charset="0"/>
                <a:ea typeface="Times New Roman" panose="02020603050405020304" pitchFamily="18" charset="0"/>
                <a:cs typeface="Times New Roman" panose="02020603050405020304" pitchFamily="18" charset="0"/>
              </a:rPr>
              <a:t>Можно ли отомстить врагу?</a:t>
            </a:r>
            <a:endParaRPr lang="ru-RU" sz="1600" b="1"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1600" b="1" dirty="0" smtClean="0">
                <a:effectLst/>
                <a:latin typeface="Arial" panose="020B0604020202020204" pitchFamily="34" charset="0"/>
                <a:ea typeface="Times New Roman" panose="02020603050405020304" pitchFamily="18" charset="0"/>
                <a:cs typeface="Times New Roman" panose="02020603050405020304" pitchFamily="18" charset="0"/>
              </a:rPr>
              <a:t>Можно ли оправдать месть?</a:t>
            </a:r>
            <a:endParaRPr lang="ru-RU" sz="1600" b="1"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1600" b="1" dirty="0" smtClean="0">
                <a:effectLst/>
                <a:latin typeface="Arial" panose="020B0604020202020204" pitchFamily="34" charset="0"/>
                <a:ea typeface="Times New Roman" panose="02020603050405020304" pitchFamily="18" charset="0"/>
                <a:cs typeface="Times New Roman" panose="02020603050405020304" pitchFamily="18" charset="0"/>
              </a:rPr>
              <a:t>Чем великодушие отличается от благородства?</a:t>
            </a:r>
            <a:endParaRPr lang="ru-RU" sz="1600" b="1"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1600" b="1" dirty="0" smtClean="0">
                <a:effectLst/>
                <a:latin typeface="Arial" panose="020B0604020202020204" pitchFamily="34" charset="0"/>
                <a:ea typeface="Times New Roman" panose="02020603050405020304" pitchFamily="18" charset="0"/>
                <a:cs typeface="Times New Roman" panose="02020603050405020304" pitchFamily="18" charset="0"/>
              </a:rPr>
              <a:t>Как убедить человека отказаться от мести?</a:t>
            </a:r>
            <a:endParaRPr lang="ru-RU" sz="1600" b="1"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1600" b="1" dirty="0" smtClean="0">
                <a:effectLst/>
                <a:latin typeface="Arial" panose="020B0604020202020204" pitchFamily="34" charset="0"/>
                <a:ea typeface="Times New Roman" panose="02020603050405020304" pitchFamily="18" charset="0"/>
                <a:cs typeface="Times New Roman" panose="02020603050405020304" pitchFamily="18" charset="0"/>
              </a:rPr>
              <a:t>Чем великодушие отличается от доброты?</a:t>
            </a:r>
            <a:endParaRPr lang="ru-RU" sz="1600" b="1"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1600" b="1" dirty="0" smtClean="0">
                <a:effectLst/>
                <a:latin typeface="Arial" panose="020B0604020202020204" pitchFamily="34" charset="0"/>
                <a:ea typeface="Times New Roman" panose="02020603050405020304" pitchFamily="18" charset="0"/>
                <a:cs typeface="Times New Roman" panose="02020603050405020304" pitchFamily="18" charset="0"/>
              </a:rPr>
              <a:t>Как научить подрастающее поколение великодушию?</a:t>
            </a:r>
            <a:endParaRPr lang="ru-RU" sz="1600" b="1"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1600" b="1" dirty="0" smtClean="0">
                <a:effectLst/>
                <a:latin typeface="Arial" panose="020B0604020202020204" pitchFamily="34" charset="0"/>
                <a:ea typeface="Times New Roman" panose="02020603050405020304" pitchFamily="18" charset="0"/>
                <a:cs typeface="Times New Roman" panose="02020603050405020304" pitchFamily="18" charset="0"/>
              </a:rPr>
              <a:t>Что значит достойно пережить поражение?</a:t>
            </a:r>
            <a:endParaRPr lang="ru-RU" sz="1600" b="1"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1600" b="1" dirty="0" smtClean="0">
                <a:effectLst/>
                <a:latin typeface="Arial" panose="020B0604020202020204" pitchFamily="34" charset="0"/>
                <a:ea typeface="Times New Roman" panose="02020603050405020304" pitchFamily="18" charset="0"/>
                <a:cs typeface="Times New Roman" panose="02020603050405020304" pitchFamily="18" charset="0"/>
              </a:rPr>
              <a:t>Сила или слабость человека проявляется в великодушии?</a:t>
            </a:r>
            <a:endParaRPr lang="ru-RU" sz="1600" b="1"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1600" b="1" dirty="0" smtClean="0">
                <a:effectLst/>
                <a:latin typeface="Arial" panose="020B0604020202020204" pitchFamily="34" charset="0"/>
                <a:ea typeface="Times New Roman" panose="02020603050405020304" pitchFamily="18" charset="0"/>
                <a:cs typeface="Times New Roman" panose="02020603050405020304" pitchFamily="18" charset="0"/>
              </a:rPr>
              <a:t>Как вы понимаете цитату из стихотворения А.С. Пушкина «Памятник» — «милость к падшим призывал»?</a:t>
            </a:r>
            <a:endParaRPr lang="ru-RU" sz="1600" b="1"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1600" b="1" dirty="0" smtClean="0">
                <a:effectLst/>
                <a:latin typeface="Arial" panose="020B0604020202020204" pitchFamily="34" charset="0"/>
                <a:ea typeface="Times New Roman" panose="02020603050405020304" pitchFamily="18" charset="0"/>
                <a:cs typeface="Times New Roman" panose="02020603050405020304" pitchFamily="18" charset="0"/>
              </a:rPr>
              <a:t>Почему человеку иногда приходится делать выбор между местью и великодушием?</a:t>
            </a:r>
            <a:endParaRPr lang="ru-RU"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841119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09816" y="447671"/>
            <a:ext cx="9774195" cy="6235618"/>
          </a:xfrm>
          <a:prstGeom prst="rect">
            <a:avLst/>
          </a:prstGeom>
          <a:solidFill>
            <a:schemeClr val="accent6">
              <a:lumMod val="20000"/>
              <a:lumOff val="80000"/>
            </a:schemeClr>
          </a:solidFill>
        </p:spPr>
        <p:txBody>
          <a:bodyPr wrap="square">
            <a:spAutoFit/>
          </a:bodyPr>
          <a:lstStyle/>
          <a:p>
            <a:pPr marL="342900" lvl="0" indent="-342900">
              <a:lnSpc>
                <a:spcPct val="107000"/>
              </a:lnSpc>
              <a:spcAft>
                <a:spcPts val="800"/>
              </a:spcAft>
              <a:buSzPts val="1000"/>
              <a:buFont typeface="Symbol" panose="05050102010706020507" pitchFamily="18" charset="2"/>
              <a:buChar char=""/>
              <a:tabLst>
                <a:tab pos="457200" algn="l"/>
              </a:tabLst>
            </a:pPr>
            <a:r>
              <a:rPr lang="ru-RU" sz="2400" dirty="0">
                <a:latin typeface="Arial" panose="020B0604020202020204" pitchFamily="34" charset="0"/>
                <a:ea typeface="Times New Roman" panose="02020603050405020304" pitchFamily="18" charset="0"/>
                <a:cs typeface="Times New Roman" panose="02020603050405020304" pitchFamily="18" charset="0"/>
              </a:rPr>
              <a:t>Может ли мстительный человек быть счастливым?</a:t>
            </a:r>
            <a:endParaRPr lang="ru-RU"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400" dirty="0">
                <a:latin typeface="Arial" panose="020B0604020202020204" pitchFamily="34" charset="0"/>
                <a:ea typeface="Times New Roman" panose="02020603050405020304" pitchFamily="18" charset="0"/>
                <a:cs typeface="Times New Roman" panose="02020603050405020304" pitchFamily="18" charset="0"/>
              </a:rPr>
              <a:t>Почему месть разрушает душу?</a:t>
            </a:r>
            <a:endParaRPr lang="ru-RU"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400" dirty="0">
                <a:latin typeface="Arial" panose="020B0604020202020204" pitchFamily="34" charset="0"/>
                <a:ea typeface="Times New Roman" panose="02020603050405020304" pitchFamily="18" charset="0"/>
                <a:cs typeface="Times New Roman" panose="02020603050405020304" pitchFamily="18" charset="0"/>
              </a:rPr>
              <a:t>Согласны ли вы с мнением И. Фридмана: «Сладчайшая месть – это прощение»?</a:t>
            </a:r>
            <a:endParaRPr lang="ru-RU"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400" dirty="0">
                <a:latin typeface="Arial" panose="020B0604020202020204" pitchFamily="34" charset="0"/>
                <a:ea typeface="Times New Roman" panose="02020603050405020304" pitchFamily="18" charset="0"/>
                <a:cs typeface="Times New Roman" panose="02020603050405020304" pitchFamily="18" charset="0"/>
              </a:rPr>
              <a:t>Какого человека можно назвать великодушным?</a:t>
            </a:r>
            <a:endParaRPr lang="ru-RU"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400" dirty="0">
                <a:latin typeface="Arial" panose="020B0604020202020204" pitchFamily="34" charset="0"/>
                <a:ea typeface="Times New Roman" panose="02020603050405020304" pitchFamily="18" charset="0"/>
                <a:cs typeface="Times New Roman" panose="02020603050405020304" pitchFamily="18" charset="0"/>
              </a:rPr>
              <a:t>Какие качества присущи великодушному человеку?</a:t>
            </a:r>
            <a:endParaRPr lang="ru-RU"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400" dirty="0">
                <a:latin typeface="Arial" panose="020B0604020202020204" pitchFamily="34" charset="0"/>
                <a:ea typeface="Times New Roman" panose="02020603050405020304" pitchFamily="18" charset="0"/>
                <a:cs typeface="Times New Roman" panose="02020603050405020304" pitchFamily="18" charset="0"/>
              </a:rPr>
              <a:t>Как вы понимаете выражение «сладкая месть»?</a:t>
            </a:r>
            <a:endParaRPr lang="ru-RU"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400" dirty="0">
                <a:latin typeface="Arial" panose="020B0604020202020204" pitchFamily="34" charset="0"/>
                <a:ea typeface="Times New Roman" panose="02020603050405020304" pitchFamily="18" charset="0"/>
                <a:cs typeface="Times New Roman" panose="02020603050405020304" pitchFamily="18" charset="0"/>
              </a:rPr>
              <a:t>Великодушие – это сила или слабость?</a:t>
            </a:r>
            <a:endParaRPr lang="ru-RU"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400" dirty="0" smtClean="0">
                <a:latin typeface="Arial" panose="020B0604020202020204" pitchFamily="34" charset="0"/>
                <a:ea typeface="Times New Roman" panose="02020603050405020304" pitchFamily="18" charset="0"/>
                <a:cs typeface="Times New Roman" panose="02020603050405020304" pitchFamily="18" charset="0"/>
              </a:rPr>
              <a:t>Что </a:t>
            </a:r>
            <a:r>
              <a:rPr lang="ru-RU" sz="2400" dirty="0">
                <a:latin typeface="Arial" panose="020B0604020202020204" pitchFamily="34" charset="0"/>
                <a:ea typeface="Times New Roman" panose="02020603050405020304" pitchFamily="18" charset="0"/>
                <a:cs typeface="Times New Roman" panose="02020603050405020304" pitchFamily="18" charset="0"/>
              </a:rPr>
              <a:t>общего между великодушием и состраданием?</a:t>
            </a:r>
            <a:endParaRPr lang="ru-RU"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400" dirty="0">
                <a:latin typeface="Arial" panose="020B0604020202020204" pitchFamily="34" charset="0"/>
                <a:ea typeface="Times New Roman" panose="02020603050405020304" pitchFamily="18" charset="0"/>
                <a:cs typeface="Times New Roman" panose="02020603050405020304" pitchFamily="18" charset="0"/>
              </a:rPr>
              <a:t>Как соотносятся понятия «месть» и «закон»?</a:t>
            </a:r>
            <a:endParaRPr lang="ru-RU"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400" dirty="0">
                <a:latin typeface="Arial" panose="020B0604020202020204" pitchFamily="34" charset="0"/>
                <a:ea typeface="Times New Roman" panose="02020603050405020304" pitchFamily="18" charset="0"/>
                <a:cs typeface="Times New Roman" panose="02020603050405020304" pitchFamily="18" charset="0"/>
              </a:rPr>
              <a:t>Как, по-вашему, месть – это проявление трусости или мужества?</a:t>
            </a:r>
            <a:endParaRPr lang="ru-RU"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400" dirty="0">
                <a:latin typeface="Arial" panose="020B0604020202020204" pitchFamily="34" charset="0"/>
                <a:ea typeface="Times New Roman" panose="02020603050405020304" pitchFamily="18" charset="0"/>
                <a:cs typeface="Times New Roman" panose="02020603050405020304" pitchFamily="18" charset="0"/>
              </a:rPr>
              <a:t>Когда нужно отказаться от мести?</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119788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512205"/>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p:spPr>
        <p:txBody>
          <a:bodyPr>
            <a:normAutofit fontScale="90000"/>
          </a:bodyPr>
          <a:lstStyle/>
          <a:p>
            <a:pPr algn="ctr"/>
            <a:r>
              <a:rPr lang="ru-RU" dirty="0" smtClean="0"/>
              <a:t>ЛИТЕРАТУРА</a:t>
            </a:r>
            <a:endParaRPr lang="ru-RU" dirty="0"/>
          </a:p>
        </p:txBody>
      </p:sp>
      <p:sp>
        <p:nvSpPr>
          <p:cNvPr id="3" name="Объект 2"/>
          <p:cNvSpPr>
            <a:spLocks noGrp="1"/>
          </p:cNvSpPr>
          <p:nvPr>
            <p:ph sz="half" idx="1"/>
          </p:nvPr>
        </p:nvSpPr>
        <p:spPr>
          <a:xfrm>
            <a:off x="838200" y="1075038"/>
            <a:ext cx="5181600" cy="5101925"/>
          </a:xfrm>
          <a:solidFill>
            <a:schemeClr val="accent6">
              <a:lumMod val="20000"/>
              <a:lumOff val="80000"/>
            </a:schemeClr>
          </a:solidFill>
        </p:spPr>
        <p:txBody>
          <a:bodyPr>
            <a:normAutofit fontScale="25000" lnSpcReduction="20000"/>
          </a:bodyPr>
          <a:lstStyle/>
          <a:p>
            <a:pPr marL="342900" lvl="0" indent="-342900">
              <a:lnSpc>
                <a:spcPct val="107000"/>
              </a:lnSpc>
              <a:spcAft>
                <a:spcPts val="800"/>
              </a:spcAft>
              <a:buFont typeface="+mj-lt"/>
              <a:buAutoNum type="arabicPeriod"/>
              <a:tabLst>
                <a:tab pos="457200" algn="l"/>
              </a:tabLst>
            </a:pPr>
            <a:r>
              <a:rPr lang="ru-RU" sz="7200" dirty="0">
                <a:latin typeface="Arial" panose="020B0604020202020204" pitchFamily="34" charset="0"/>
                <a:ea typeface="Times New Roman" panose="02020603050405020304" pitchFamily="18" charset="0"/>
                <a:cs typeface="Times New Roman" panose="02020603050405020304" pitchFamily="18" charset="0"/>
              </a:rPr>
              <a:t>В.В. Быков: «Сотников», «Журавлиный крик»;</a:t>
            </a:r>
            <a:endParaRPr lang="ru-RU" sz="7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ru-RU" sz="7200" dirty="0">
                <a:latin typeface="Arial" panose="020B0604020202020204" pitchFamily="34" charset="0"/>
                <a:ea typeface="Times New Roman" panose="02020603050405020304" pitchFamily="18" charset="0"/>
                <a:cs typeface="Times New Roman" panose="02020603050405020304" pitchFamily="18" charset="0"/>
              </a:rPr>
              <a:t>Л.Н. Толстой, «Война и мир»;</a:t>
            </a:r>
            <a:endParaRPr lang="ru-RU" sz="7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ru-RU" sz="7200" dirty="0">
                <a:latin typeface="Arial" panose="020B0604020202020204" pitchFamily="34" charset="0"/>
                <a:ea typeface="Times New Roman" panose="02020603050405020304" pitchFamily="18" charset="0"/>
                <a:cs typeface="Times New Roman" panose="02020603050405020304" pitchFamily="18" charset="0"/>
              </a:rPr>
              <a:t>А.С. Пушкин, «Капитанская дочка», «Евгений Онегин»; «Моцарт и Сальери</a:t>
            </a:r>
            <a:r>
              <a:rPr lang="ru-RU" sz="7200" dirty="0" smtClean="0">
                <a:latin typeface="Arial" panose="020B0604020202020204" pitchFamily="34" charset="0"/>
                <a:ea typeface="Times New Roman" panose="02020603050405020304" pitchFamily="18" charset="0"/>
                <a:cs typeface="Times New Roman" panose="02020603050405020304" pitchFamily="18" charset="0"/>
              </a:rPr>
              <a:t>», «Дубровский», «Пиковая дама»</a:t>
            </a:r>
            <a:endParaRPr lang="ru-RU" sz="7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ru-RU" sz="7200" dirty="0">
                <a:latin typeface="Arial" panose="020B0604020202020204" pitchFamily="34" charset="0"/>
                <a:ea typeface="Times New Roman" panose="02020603050405020304" pitchFamily="18" charset="0"/>
                <a:cs typeface="Times New Roman" panose="02020603050405020304" pitchFamily="18" charset="0"/>
              </a:rPr>
              <a:t>Б.Л. Васильев, «А зори здесь тихие…»;</a:t>
            </a:r>
            <a:endParaRPr lang="ru-RU" sz="7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ru-RU" sz="7200" dirty="0">
                <a:latin typeface="Arial" panose="020B0604020202020204" pitchFamily="34" charset="0"/>
                <a:ea typeface="Times New Roman" panose="02020603050405020304" pitchFamily="18" charset="0"/>
                <a:cs typeface="Times New Roman" panose="02020603050405020304" pitchFamily="18" charset="0"/>
              </a:rPr>
              <a:t>Ф.М. Достоевский, «Преступление и наказание»;</a:t>
            </a:r>
            <a:endParaRPr lang="ru-RU" sz="7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ru-RU" sz="7200" dirty="0">
                <a:latin typeface="Arial" panose="020B0604020202020204" pitchFamily="34" charset="0"/>
                <a:ea typeface="Times New Roman" panose="02020603050405020304" pitchFamily="18" charset="0"/>
                <a:cs typeface="Times New Roman" panose="02020603050405020304" pitchFamily="18" charset="0"/>
              </a:rPr>
              <a:t>М.А. Шолохов, «Тихий Дон», «Судьба человека»;</a:t>
            </a:r>
            <a:endParaRPr lang="ru-RU" sz="7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ru-RU" sz="7200" dirty="0">
                <a:latin typeface="Arial" panose="020B0604020202020204" pitchFamily="34" charset="0"/>
                <a:ea typeface="Times New Roman" panose="02020603050405020304" pitchFamily="18" charset="0"/>
                <a:cs typeface="Times New Roman" panose="02020603050405020304" pitchFamily="18" charset="0"/>
              </a:rPr>
              <a:t>В.М. Гаршин, «Трус»;</a:t>
            </a:r>
            <a:endParaRPr lang="ru-RU" sz="7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ru-RU" sz="7200" dirty="0">
                <a:latin typeface="Arial" panose="020B0604020202020204" pitchFamily="34" charset="0"/>
                <a:ea typeface="Times New Roman" panose="02020603050405020304" pitchFamily="18" charset="0"/>
                <a:cs typeface="Times New Roman" panose="02020603050405020304" pitchFamily="18" charset="0"/>
              </a:rPr>
              <a:t>А.Т. Твардовский, «Василий </a:t>
            </a:r>
            <a:r>
              <a:rPr lang="ru-RU" sz="7200" dirty="0" err="1">
                <a:latin typeface="Arial" panose="020B0604020202020204" pitchFamily="34" charset="0"/>
                <a:ea typeface="Times New Roman" panose="02020603050405020304" pitchFamily="18" charset="0"/>
                <a:cs typeface="Times New Roman" panose="02020603050405020304" pitchFamily="18" charset="0"/>
              </a:rPr>
              <a:t>Тёркин</a:t>
            </a:r>
            <a:r>
              <a:rPr lang="ru-RU" sz="7200" dirty="0" smtClean="0">
                <a:latin typeface="Arial" panose="020B0604020202020204" pitchFamily="34" charset="0"/>
                <a:ea typeface="Times New Roman" panose="02020603050405020304" pitchFamily="18" charset="0"/>
                <a:cs typeface="Times New Roman" panose="02020603050405020304" pitchFamily="18" charset="0"/>
              </a:rPr>
              <a:t>»; «Чудесный доктор»</a:t>
            </a:r>
            <a:endParaRPr lang="ru-RU" sz="7200" dirty="0">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Объект 3"/>
          <p:cNvSpPr>
            <a:spLocks noGrp="1"/>
          </p:cNvSpPr>
          <p:nvPr>
            <p:ph sz="half" idx="2"/>
          </p:nvPr>
        </p:nvSpPr>
        <p:spPr>
          <a:xfrm>
            <a:off x="6326659" y="988541"/>
            <a:ext cx="5027141" cy="5188422"/>
          </a:xfrm>
          <a:solidFill>
            <a:schemeClr val="accent4">
              <a:lumMod val="20000"/>
              <a:lumOff val="80000"/>
            </a:schemeClr>
          </a:solidFill>
        </p:spPr>
        <p:txBody>
          <a:bodyPr>
            <a:normAutofit fontScale="25000" lnSpcReduction="20000"/>
          </a:bodyPr>
          <a:lstStyle/>
          <a:p>
            <a:endParaRPr lang="ru-RU" dirty="0" smtClean="0"/>
          </a:p>
          <a:p>
            <a:pPr marL="342900" lvl="0" indent="-342900">
              <a:lnSpc>
                <a:spcPct val="107000"/>
              </a:lnSpc>
              <a:spcAft>
                <a:spcPts val="800"/>
              </a:spcAft>
              <a:buFont typeface="+mj-lt"/>
              <a:buAutoNum type="arabicPeriod"/>
              <a:tabLst>
                <a:tab pos="457200" algn="l"/>
              </a:tabLst>
            </a:pPr>
            <a:r>
              <a:rPr lang="ru-RU" sz="9600" dirty="0" smtClean="0">
                <a:latin typeface="Arial" panose="020B0604020202020204" pitchFamily="34" charset="0"/>
                <a:ea typeface="Calibri" panose="020F0502020204030204" pitchFamily="34" charset="0"/>
                <a:cs typeface="Times New Roman" panose="02020603050405020304" pitchFamily="18" charset="0"/>
              </a:rPr>
              <a:t>А.И</a:t>
            </a:r>
            <a:r>
              <a:rPr lang="ru-RU" sz="9600" dirty="0">
                <a:latin typeface="Arial" panose="020B0604020202020204" pitchFamily="34" charset="0"/>
                <a:ea typeface="Calibri" panose="020F0502020204030204" pitchFamily="34" charset="0"/>
                <a:cs typeface="Times New Roman" panose="02020603050405020304" pitchFamily="18" charset="0"/>
              </a:rPr>
              <a:t>, Куприн «Поединок</a:t>
            </a:r>
            <a:r>
              <a:rPr lang="ru-RU" sz="9600" dirty="0" smtClean="0">
                <a:latin typeface="Arial" panose="020B0604020202020204" pitchFamily="34" charset="0"/>
                <a:ea typeface="Calibri" panose="020F0502020204030204" pitchFamily="34" charset="0"/>
                <a:cs typeface="Times New Roman" panose="02020603050405020304" pitchFamily="18" charset="0"/>
              </a:rPr>
              <a:t>», </a:t>
            </a:r>
            <a:r>
              <a:rPr lang="ru-RU" sz="9600" dirty="0">
                <a:latin typeface="Arial" panose="020B0604020202020204" pitchFamily="34" charset="0"/>
                <a:ea typeface="Times New Roman" panose="02020603050405020304" pitchFamily="18" charset="0"/>
                <a:cs typeface="Times New Roman" panose="02020603050405020304" pitchFamily="18" charset="0"/>
              </a:rPr>
              <a:t>«Чудесный доктор»</a:t>
            </a:r>
            <a:endParaRPr lang="ru-RU" sz="9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ru-RU" sz="9600" dirty="0">
                <a:latin typeface="Arial" panose="020B0604020202020204" pitchFamily="34" charset="0"/>
                <a:ea typeface="Times New Roman" panose="02020603050405020304" pitchFamily="18" charset="0"/>
                <a:cs typeface="Times New Roman" panose="02020603050405020304" pitchFamily="18" charset="0"/>
              </a:rPr>
              <a:t>В.Л. Кондратьев «Сашка».</a:t>
            </a:r>
          </a:p>
          <a:p>
            <a:pPr marL="342900" lvl="0" indent="-342900">
              <a:lnSpc>
                <a:spcPct val="107000"/>
              </a:lnSpc>
              <a:spcAft>
                <a:spcPts val="800"/>
              </a:spcAft>
              <a:buFont typeface="+mj-lt"/>
              <a:buAutoNum type="arabicPeriod"/>
              <a:tabLst>
                <a:tab pos="457200" algn="l"/>
              </a:tabLst>
            </a:pPr>
            <a:r>
              <a:rPr lang="ru-RU" sz="9600" dirty="0">
                <a:latin typeface="Arial" panose="020B0604020202020204" pitchFamily="34" charset="0"/>
                <a:ea typeface="Calibri" panose="020F0502020204030204" pitchFamily="34" charset="0"/>
                <a:cs typeface="Times New Roman" panose="02020603050405020304" pitchFamily="18" charset="0"/>
              </a:rPr>
              <a:t>Е.Г. </a:t>
            </a:r>
            <a:r>
              <a:rPr lang="ru-RU" sz="9600" dirty="0" err="1">
                <a:latin typeface="Arial" panose="020B0604020202020204" pitchFamily="34" charset="0"/>
                <a:ea typeface="Calibri" panose="020F0502020204030204" pitchFamily="34" charset="0"/>
                <a:cs typeface="Times New Roman" panose="02020603050405020304" pitchFamily="18" charset="0"/>
              </a:rPr>
              <a:t>Водолазкин</a:t>
            </a:r>
            <a:r>
              <a:rPr lang="ru-RU" sz="9600" dirty="0">
                <a:latin typeface="Arial" panose="020B0604020202020204" pitchFamily="34" charset="0"/>
                <a:ea typeface="Calibri" panose="020F0502020204030204" pitchFamily="34" charset="0"/>
                <a:cs typeface="Times New Roman" panose="02020603050405020304" pitchFamily="18" charset="0"/>
              </a:rPr>
              <a:t> «Авиатор»</a:t>
            </a:r>
          </a:p>
          <a:p>
            <a:pPr marL="342900" lvl="0" indent="-342900">
              <a:lnSpc>
                <a:spcPct val="107000"/>
              </a:lnSpc>
              <a:spcAft>
                <a:spcPts val="800"/>
              </a:spcAft>
              <a:buFont typeface="+mj-lt"/>
              <a:buAutoNum type="arabicPeriod"/>
              <a:tabLst>
                <a:tab pos="457200" algn="l"/>
              </a:tabLst>
            </a:pPr>
            <a:r>
              <a:rPr lang="ru-RU" sz="9600" dirty="0">
                <a:latin typeface="Arial" panose="020B0604020202020204" pitchFamily="34" charset="0"/>
                <a:ea typeface="Calibri" panose="020F0502020204030204" pitchFamily="34" charset="0"/>
                <a:cs typeface="Times New Roman" panose="02020603050405020304" pitchFamily="18" charset="0"/>
              </a:rPr>
              <a:t>А.С. Грибоедов «Горе от ума</a:t>
            </a:r>
            <a:r>
              <a:rPr lang="ru-RU" sz="9600" dirty="0" smtClean="0">
                <a:latin typeface="Arial" panose="020B0604020202020204" pitchFamily="34" charset="0"/>
                <a:ea typeface="Calibri" panose="020F0502020204030204" pitchFamily="34" charset="0"/>
                <a:cs typeface="Times New Roman" panose="02020603050405020304" pitchFamily="18" charset="0"/>
              </a:rPr>
              <a:t>»</a:t>
            </a:r>
          </a:p>
          <a:p>
            <a:pPr marL="0" indent="0">
              <a:buNone/>
            </a:pPr>
            <a:r>
              <a:rPr lang="ru-RU" sz="9600" dirty="0" smtClean="0"/>
              <a:t>5.   М.Ю </a:t>
            </a:r>
            <a:r>
              <a:rPr lang="ru-RU" sz="9600" dirty="0"/>
              <a:t>Лермонтов «Герой </a:t>
            </a:r>
            <a:r>
              <a:rPr lang="ru-RU" sz="9600" dirty="0" smtClean="0"/>
              <a:t>нашего</a:t>
            </a:r>
          </a:p>
          <a:p>
            <a:pPr marL="0" indent="0">
              <a:buNone/>
            </a:pPr>
            <a:r>
              <a:rPr lang="ru-RU" sz="9600" dirty="0" smtClean="0"/>
              <a:t> </a:t>
            </a:r>
            <a:r>
              <a:rPr lang="ru-RU" sz="9600" dirty="0"/>
              <a:t>времени», «Песня про купца Калашникова»</a:t>
            </a:r>
          </a:p>
          <a:p>
            <a:pPr marL="0" indent="0">
              <a:buNone/>
            </a:pPr>
            <a:r>
              <a:rPr lang="ru-RU" sz="9600" dirty="0"/>
              <a:t> </a:t>
            </a:r>
            <a:r>
              <a:rPr lang="ru-RU" sz="9600" dirty="0" smtClean="0"/>
              <a:t>6.     Н.В</a:t>
            </a:r>
            <a:r>
              <a:rPr lang="ru-RU" sz="9600" dirty="0"/>
              <a:t>. Гоголь «Страшная месть»</a:t>
            </a:r>
          </a:p>
          <a:p>
            <a:pPr marL="0" indent="0">
              <a:buNone/>
            </a:pPr>
            <a:r>
              <a:rPr lang="ru-RU" sz="9600" dirty="0" smtClean="0"/>
              <a:t>7.      А.П</a:t>
            </a:r>
            <a:r>
              <a:rPr lang="ru-RU" sz="9600" dirty="0"/>
              <a:t>. Платонов «Кусака»</a:t>
            </a:r>
          </a:p>
          <a:p>
            <a:pPr marL="0" indent="0">
              <a:buNone/>
            </a:pPr>
            <a:r>
              <a:rPr lang="ru-RU" sz="9600" dirty="0" smtClean="0"/>
              <a:t>8.      А </a:t>
            </a:r>
            <a:r>
              <a:rPr lang="ru-RU" sz="9600" dirty="0"/>
              <a:t>Дюма «Граф Монте–</a:t>
            </a:r>
            <a:r>
              <a:rPr lang="ru-RU" sz="9600" dirty="0" err="1"/>
              <a:t>Кристо</a:t>
            </a:r>
            <a:r>
              <a:rPr lang="ru-RU" sz="9600" dirty="0"/>
              <a:t>»</a:t>
            </a:r>
          </a:p>
        </p:txBody>
      </p:sp>
    </p:spTree>
    <p:extLst>
      <p:ext uri="{BB962C8B-B14F-4D97-AF65-F5344CB8AC3E}">
        <p14:creationId xmlns:p14="http://schemas.microsoft.com/office/powerpoint/2010/main" val="101725212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5546" y="1"/>
            <a:ext cx="10538254" cy="420130"/>
          </a:xfrm>
          <a:solidFill>
            <a:schemeClr val="accent4">
              <a:lumMod val="20000"/>
              <a:lumOff val="80000"/>
            </a:schemeClr>
          </a:solidFill>
        </p:spPr>
        <p:txBody>
          <a:bodyPr>
            <a:normAutofit fontScale="90000"/>
          </a:bodyPr>
          <a:lstStyle/>
          <a:p>
            <a:pPr algn="ctr"/>
            <a:r>
              <a:rPr lang="ru-RU" sz="2400" b="1" cap="all" dirty="0" smtClean="0"/>
              <a:t>Цитаты к направлению </a:t>
            </a:r>
            <a:r>
              <a:rPr lang="ru-RU" sz="2400" b="1" cap="all" dirty="0"/>
              <a:t>месть и великодушие</a:t>
            </a:r>
            <a:endParaRPr lang="ru-RU" sz="2400" b="1" dirty="0"/>
          </a:p>
        </p:txBody>
      </p:sp>
      <p:sp>
        <p:nvSpPr>
          <p:cNvPr id="3" name="TextBox 2"/>
          <p:cNvSpPr txBox="1"/>
          <p:nvPr/>
        </p:nvSpPr>
        <p:spPr>
          <a:xfrm>
            <a:off x="135924" y="506627"/>
            <a:ext cx="11217876" cy="6247864"/>
          </a:xfrm>
          <a:prstGeom prst="rect">
            <a:avLst/>
          </a:prstGeom>
          <a:solidFill>
            <a:schemeClr val="accent6">
              <a:lumMod val="20000"/>
              <a:lumOff val="80000"/>
            </a:schemeClr>
          </a:solidFill>
        </p:spPr>
        <p:txBody>
          <a:bodyPr wrap="square" rtlCol="0">
            <a:spAutoFit/>
          </a:bodyPr>
          <a:lstStyle/>
          <a:p>
            <a:r>
              <a:rPr lang="ru-RU" sz="2000" dirty="0">
                <a:solidFill>
                  <a:schemeClr val="accent2">
                    <a:lumMod val="75000"/>
                  </a:schemeClr>
                </a:solidFill>
              </a:rPr>
              <a:t>Ме</a:t>
            </a:r>
            <a:r>
              <a:rPr lang="ru-RU" sz="2000" dirty="0"/>
              <a:t>сть — это слабых душ наследство,/ В груди достойного ему не место.   </a:t>
            </a:r>
            <a:r>
              <a:rPr lang="ru-RU" sz="2000" b="1" dirty="0" smtClean="0"/>
              <a:t>Карл </a:t>
            </a:r>
            <a:r>
              <a:rPr lang="ru-RU" sz="2000" b="1" dirty="0"/>
              <a:t>Теодор </a:t>
            </a:r>
            <a:r>
              <a:rPr lang="ru-RU" sz="2000" b="1" dirty="0" err="1"/>
              <a:t>Кёрнер</a:t>
            </a:r>
            <a:r>
              <a:rPr lang="ru-RU" sz="2000" dirty="0"/>
              <a:t> </a:t>
            </a:r>
            <a:br>
              <a:rPr lang="ru-RU" sz="2000" dirty="0"/>
            </a:br>
            <a:r>
              <a:rPr lang="ru-RU" sz="2000" dirty="0"/>
              <a:t>Если гениальность — величие ума, то великодушие — </a:t>
            </a:r>
            <a:r>
              <a:rPr lang="ru-RU" sz="2000" dirty="0" smtClean="0"/>
              <a:t>гениальность души</a:t>
            </a:r>
            <a:r>
              <a:rPr lang="ru-RU" sz="2000" b="1" dirty="0"/>
              <a:t>.          </a:t>
            </a:r>
            <a:r>
              <a:rPr lang="ru-RU" sz="2000" b="1" dirty="0" smtClean="0"/>
              <a:t> Эдуард </a:t>
            </a:r>
            <a:r>
              <a:rPr lang="ru-RU" sz="2000" b="1" dirty="0" err="1" smtClean="0"/>
              <a:t>Севрус</a:t>
            </a:r>
            <a:r>
              <a:rPr lang="ru-RU" sz="2000" dirty="0"/>
              <a:t> </a:t>
            </a:r>
            <a:br>
              <a:rPr lang="ru-RU" sz="2000" dirty="0"/>
            </a:br>
            <a:r>
              <a:rPr lang="ru-RU" sz="2000" dirty="0"/>
              <a:t>Тот, кто мстит, иногда жалеет о совершенном, тот, кто прощает, никогда не жалеет об этом.     </a:t>
            </a:r>
            <a:r>
              <a:rPr lang="ru-RU" sz="2000" dirty="0" smtClean="0"/>
              <a:t> </a:t>
            </a:r>
            <a:r>
              <a:rPr lang="ru-RU" sz="2000" b="1" dirty="0"/>
              <a:t>Александр Дюма</a:t>
            </a:r>
            <a:r>
              <a:rPr lang="ru-RU" sz="2000" dirty="0"/>
              <a:t/>
            </a:r>
            <a:br>
              <a:rPr lang="ru-RU" sz="2000" dirty="0"/>
            </a:br>
            <a:r>
              <a:rPr lang="ru-RU" sz="2000" dirty="0"/>
              <a:t>Тот, кто замышляет месть, растравляет свои раны, которые иначе уже давно бы исцелились и зажили. Поистине, совершая месть, человек становится вровень со своим врагом, а прощая врага, он превосходит его.                          </a:t>
            </a:r>
            <a:r>
              <a:rPr lang="ru-RU" sz="2000" b="1" dirty="0"/>
              <a:t>Бэкон </a:t>
            </a:r>
            <a:r>
              <a:rPr lang="ru-RU" sz="2000" b="1" dirty="0" err="1"/>
              <a:t>Фрэнсис</a:t>
            </a:r>
            <a:r>
              <a:rPr lang="ru-RU" sz="2000" dirty="0"/>
              <a:t> </a:t>
            </a:r>
            <a:br>
              <a:rPr lang="ru-RU" sz="2000" dirty="0"/>
            </a:br>
            <a:r>
              <a:rPr lang="ru-RU" sz="2000" dirty="0"/>
              <a:t>Для низких натур ничего нет приятнее, как мстить за свое ничтожество, бросая грязью своих воззрений и мнений в святое и великое.                         </a:t>
            </a:r>
            <a:r>
              <a:rPr lang="ru-RU" sz="2000" b="1" dirty="0"/>
              <a:t>Виссарион Белинский</a:t>
            </a:r>
            <a:r>
              <a:rPr lang="ru-RU" sz="2000" dirty="0"/>
              <a:t> </a:t>
            </a:r>
            <a:br>
              <a:rPr lang="ru-RU" sz="2000" dirty="0"/>
            </a:br>
            <a:r>
              <a:rPr lang="ru-RU" sz="2000" dirty="0">
                <a:solidFill>
                  <a:schemeClr val="accent2">
                    <a:lumMod val="75000"/>
                  </a:schemeClr>
                </a:solidFill>
              </a:rPr>
              <a:t>Нич</a:t>
            </a:r>
            <a:r>
              <a:rPr lang="ru-RU" sz="2000" dirty="0"/>
              <a:t>ем так не сохраняется любовь, как прощением обид виновным пред нами.                                              </a:t>
            </a:r>
            <a:r>
              <a:rPr lang="ru-RU" sz="2000" b="1" dirty="0" smtClean="0"/>
              <a:t>Иоанн Златоуст</a:t>
            </a:r>
            <a:r>
              <a:rPr lang="ru-RU" sz="2000" b="1" dirty="0"/>
              <a:t> </a:t>
            </a:r>
            <a:br>
              <a:rPr lang="ru-RU" sz="2000" b="1" dirty="0"/>
            </a:br>
            <a:r>
              <a:rPr lang="ru-RU" sz="2000" dirty="0">
                <a:solidFill>
                  <a:schemeClr val="accent2">
                    <a:lumMod val="75000"/>
                  </a:schemeClr>
                </a:solidFill>
              </a:rPr>
              <a:t>Хо</a:t>
            </a:r>
            <a:r>
              <a:rPr lang="ru-RU" sz="2000" dirty="0"/>
              <a:t>чешь порадоваться мгновение — отомсти, хочешь радоваться всю жизнь — </a:t>
            </a:r>
            <a:r>
              <a:rPr lang="ru-RU" sz="2000" dirty="0" err="1" smtClean="0"/>
              <a:t>прости.</a:t>
            </a:r>
            <a:r>
              <a:rPr lang="ru-RU" sz="2000" b="1" dirty="0" err="1" smtClean="0"/>
              <a:t>Франц</a:t>
            </a:r>
            <a:r>
              <a:rPr lang="ru-RU" sz="2000" b="1" dirty="0" smtClean="0"/>
              <a:t> </a:t>
            </a:r>
            <a:r>
              <a:rPr lang="ru-RU" sz="2000" b="1" dirty="0"/>
              <a:t>Шуберт</a:t>
            </a:r>
            <a:r>
              <a:rPr lang="ru-RU" sz="2000" dirty="0"/>
              <a:t> </a:t>
            </a:r>
            <a:br>
              <a:rPr lang="ru-RU" sz="2000" dirty="0"/>
            </a:br>
            <a:r>
              <a:rPr lang="ru-RU" sz="2000" dirty="0">
                <a:solidFill>
                  <a:schemeClr val="accent2">
                    <a:lumMod val="75000"/>
                  </a:schemeClr>
                </a:solidFill>
              </a:rPr>
              <a:t>Че</a:t>
            </a:r>
            <a:r>
              <a:rPr lang="ru-RU" sz="2000" dirty="0"/>
              <a:t>ловек, терзаемый своими демонами, совершенно бессознательно мстит ближнему. </a:t>
            </a:r>
            <a:r>
              <a:rPr lang="ru-RU" sz="2000" b="1" dirty="0"/>
              <a:t>Франц Кафка</a:t>
            </a:r>
            <a:r>
              <a:rPr lang="ru-RU" sz="2000" dirty="0" smtClean="0"/>
              <a:t>                                                      Прощение </a:t>
            </a:r>
            <a:r>
              <a:rPr lang="ru-RU" sz="2000" dirty="0"/>
              <a:t>есть свойство сильного.                                          </a:t>
            </a:r>
            <a:r>
              <a:rPr lang="ru-RU" sz="2000" b="1" dirty="0"/>
              <a:t>Махатма Ганди </a:t>
            </a:r>
            <a:br>
              <a:rPr lang="ru-RU" sz="2000" b="1" dirty="0"/>
            </a:br>
            <a:r>
              <a:rPr lang="ru-RU" sz="2000" dirty="0"/>
              <a:t>Прощение — это дорога с двусторонним движением. Прощая кого-нибудь, мы прощаем в этот миг и самих себя.           </a:t>
            </a:r>
            <a:r>
              <a:rPr lang="ru-RU" sz="2000" b="1" dirty="0"/>
              <a:t>Пауло Коэльо. </a:t>
            </a:r>
            <a:br>
              <a:rPr lang="ru-RU" sz="2000" b="1" dirty="0"/>
            </a:br>
            <a:r>
              <a:rPr lang="ru-RU" sz="2000" dirty="0"/>
              <a:t>Помни, что мир </a:t>
            </a:r>
            <a:r>
              <a:rPr lang="ru-RU" sz="2000" dirty="0" err="1"/>
              <a:t>драгоценнее</a:t>
            </a:r>
            <a:r>
              <a:rPr lang="ru-RU" sz="2000" dirty="0"/>
              <a:t> войны, примирение дороже вражды, а прощение даёт возможность жить дальше. Месть – это путь в пропасть, в которой нет дна.                                     </a:t>
            </a:r>
            <a:r>
              <a:rPr lang="ru-RU" sz="2000" b="1" dirty="0" err="1"/>
              <a:t>Эрин</a:t>
            </a:r>
            <a:r>
              <a:rPr lang="ru-RU" sz="2000" b="1" dirty="0"/>
              <a:t> Хантер. </a:t>
            </a:r>
            <a:br>
              <a:rPr lang="ru-RU" sz="2000" b="1" dirty="0"/>
            </a:br>
            <a:r>
              <a:rPr lang="ru-RU" sz="2000" dirty="0">
                <a:solidFill>
                  <a:schemeClr val="accent2">
                    <a:lumMod val="75000"/>
                  </a:schemeClr>
                </a:solidFill>
              </a:rPr>
              <a:t>Вы</a:t>
            </a:r>
            <a:r>
              <a:rPr lang="ru-RU" sz="2000" dirty="0"/>
              <a:t>ше законов может быть любовь! Выше права — милость! Выше справедливости — прощение. Этого достаточно, чтобы не опускаться ниже человеческого уровня.                      </a:t>
            </a:r>
            <a:r>
              <a:rPr lang="ru-RU" sz="2000" b="1" dirty="0"/>
              <a:t>Е.П. Леонов</a:t>
            </a:r>
            <a:r>
              <a:rPr lang="ru-RU" sz="2000" dirty="0"/>
              <a:t> </a:t>
            </a:r>
          </a:p>
        </p:txBody>
      </p:sp>
    </p:spTree>
    <p:extLst>
      <p:ext uri="{BB962C8B-B14F-4D97-AF65-F5344CB8AC3E}">
        <p14:creationId xmlns:p14="http://schemas.microsoft.com/office/powerpoint/2010/main" val="9006475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3762" y="1"/>
            <a:ext cx="10600038" cy="593123"/>
          </a:xfrm>
          <a:solidFill>
            <a:schemeClr val="accent6">
              <a:lumMod val="20000"/>
              <a:lumOff val="80000"/>
            </a:schemeClr>
          </a:solidFill>
        </p:spPr>
        <p:txBody>
          <a:bodyPr>
            <a:normAutofit/>
          </a:bodyPr>
          <a:lstStyle/>
          <a:p>
            <a:pPr algn="ctr"/>
            <a:r>
              <a:rPr lang="ru-RU" sz="1800" b="1" dirty="0" smtClean="0">
                <a:latin typeface="Times New Roman" panose="02020603050405020304" pitchFamily="18" charset="0"/>
                <a:cs typeface="Times New Roman" panose="02020603050405020304" pitchFamily="18" charset="0"/>
              </a:rPr>
              <a:t>Сочинение по цитате: Согласны </a:t>
            </a:r>
            <a:r>
              <a:rPr lang="ru-RU" sz="1800" b="1" dirty="0">
                <a:latin typeface="Times New Roman" panose="02020603050405020304" pitchFamily="18" charset="0"/>
                <a:cs typeface="Times New Roman" panose="02020603050405020304" pitchFamily="18" charset="0"/>
              </a:rPr>
              <a:t>ли вы со словами Франца Шуберта «Хочешь порадоваться мгновение — отомсти, хочешь радоваться всю жизнь — прости»?</a:t>
            </a:r>
          </a:p>
        </p:txBody>
      </p:sp>
      <p:sp>
        <p:nvSpPr>
          <p:cNvPr id="3" name="TextBox 2"/>
          <p:cNvSpPr txBox="1"/>
          <p:nvPr/>
        </p:nvSpPr>
        <p:spPr>
          <a:xfrm>
            <a:off x="308919" y="593125"/>
            <a:ext cx="11491783" cy="6370975"/>
          </a:xfrm>
          <a:prstGeom prst="rect">
            <a:avLst/>
          </a:prstGeom>
          <a:solidFill>
            <a:schemeClr val="accent2">
              <a:lumMod val="20000"/>
              <a:lumOff val="80000"/>
            </a:schemeClr>
          </a:solidFill>
        </p:spPr>
        <p:txBody>
          <a:bodyPr wrap="square" rtlCol="0">
            <a:spAutoFit/>
          </a:bodyPr>
          <a:lstStyle/>
          <a:p>
            <a:r>
              <a:rPr lang="ru-RU" sz="2400" dirty="0">
                <a:latin typeface="Times New Roman" panose="02020603050405020304" pitchFamily="18" charset="0"/>
                <a:cs typeface="Times New Roman" panose="02020603050405020304" pitchFamily="18" charset="0"/>
              </a:rPr>
              <a:t>Во вступлении может быть удачным </a:t>
            </a:r>
            <a:r>
              <a:rPr lang="ru-RU" sz="2400" b="1" dirty="0">
                <a:latin typeface="Times New Roman" panose="02020603050405020304" pitchFamily="18" charset="0"/>
                <a:cs typeface="Times New Roman" panose="02020603050405020304" pitchFamily="18" charset="0"/>
              </a:rPr>
              <a:t>толкование цитаты</a:t>
            </a:r>
            <a:r>
              <a:rPr lang="ru-RU" sz="2400" dirty="0">
                <a:latin typeface="Times New Roman" panose="02020603050405020304" pitchFamily="18" charset="0"/>
                <a:cs typeface="Times New Roman" panose="02020603050405020304" pitchFamily="18" charset="0"/>
              </a:rPr>
              <a:t>. Например, в таком контексте: </a:t>
            </a:r>
            <a:r>
              <a:rPr lang="ru-RU" sz="2400" dirty="0" smtClean="0">
                <a:latin typeface="Times New Roman" panose="02020603050405020304" pitchFamily="18" charset="0"/>
                <a:cs typeface="Times New Roman" panose="02020603050405020304" pitchFamily="18" charset="0"/>
              </a:rPr>
              <a:t>Высказывание </a:t>
            </a:r>
            <a:r>
              <a:rPr lang="ru-RU" sz="2400" dirty="0">
                <a:latin typeface="Times New Roman" panose="02020603050405020304" pitchFamily="18" charset="0"/>
                <a:cs typeface="Times New Roman" panose="02020603050405020304" pitchFamily="18" charset="0"/>
              </a:rPr>
              <a:t>«Хочешь порадоваться мгновение — отомсти, хочешь радоваться всю жизнь — прости» великого композитора Франца Шуберта на первый взгляд парадоксально. </a:t>
            </a:r>
            <a:endParaRPr lang="ru-RU" sz="2400" dirty="0" smtClean="0">
              <a:latin typeface="Times New Roman" panose="02020603050405020304" pitchFamily="18" charset="0"/>
              <a:cs typeface="Times New Roman" panose="02020603050405020304" pitchFamily="18" charset="0"/>
            </a:endParaRPr>
          </a:p>
          <a:p>
            <a:r>
              <a:rPr lang="ru-RU" sz="2400" b="1" dirty="0" smtClean="0">
                <a:latin typeface="Times New Roman" panose="02020603050405020304" pitchFamily="18" charset="0"/>
                <a:cs typeface="Times New Roman" panose="02020603050405020304" pitchFamily="18" charset="0"/>
              </a:rPr>
              <a:t>Актуализируем </a:t>
            </a:r>
            <a:r>
              <a:rPr lang="ru-RU" sz="2400" b="1" dirty="0">
                <a:latin typeface="Times New Roman" panose="02020603050405020304" pitchFamily="18" charset="0"/>
                <a:cs typeface="Times New Roman" panose="02020603050405020304" pitchFamily="18" charset="0"/>
              </a:rPr>
              <a:t>своё понимание цитаты</a:t>
            </a:r>
            <a:r>
              <a:rPr lang="ru-RU" sz="2400" dirty="0">
                <a:latin typeface="Times New Roman" panose="02020603050405020304" pitchFamily="18" charset="0"/>
                <a:cs typeface="Times New Roman" panose="02020603050405020304" pitchFamily="18" charset="0"/>
              </a:rPr>
              <a:t>: Я понимаю его так: осуществляя месть, да и то в случае достижения своей цели, мы радуемся очень кратко, мгновенно. А вот в случае, если сумели «отпустить» зло, простить – это оставляет душевную радость надолго. Думаю, что прощение – это добродетель. Только по-настоящему добрый человек способен простить. Путь к прощению бывает не простым, но только после него наступает облегчение, счастье. </a:t>
            </a:r>
            <a:endParaRPr lang="ru-RU" sz="2400" dirty="0" smtClean="0">
              <a:latin typeface="Times New Roman" panose="02020603050405020304" pitchFamily="18" charset="0"/>
              <a:cs typeface="Times New Roman" panose="02020603050405020304" pitchFamily="18" charset="0"/>
            </a:endParaRPr>
          </a:p>
          <a:p>
            <a:r>
              <a:rPr lang="ru-RU" sz="2400" dirty="0"/>
              <a:t>Далее </a:t>
            </a:r>
            <a:r>
              <a:rPr lang="ru-RU" sz="2400" b="1" dirty="0"/>
              <a:t>в основной части </a:t>
            </a:r>
            <a:r>
              <a:rPr lang="ru-RU" sz="2400" dirty="0"/>
              <a:t>эту мысль </a:t>
            </a:r>
            <a:r>
              <a:rPr lang="ru-RU" sz="2400" b="1" dirty="0"/>
              <a:t>можно аргументировать на примере </a:t>
            </a:r>
            <a:r>
              <a:rPr lang="ru-RU" sz="2400" dirty="0"/>
              <a:t>пути к прощению двух героев романа Л.Н. Толстого «Война и мир»  - Пьера Безухова и Андрея Болконского. Это прощение и сожаление Пьера после дуэли с Долоховым. Окончательное расставание с Элен. И долгий путь к прощению Анатоля Курагина Андрея Болконского</a:t>
            </a:r>
            <a:r>
              <a:rPr lang="ru-RU" sz="2400" dirty="0" smtClean="0"/>
              <a:t>.</a:t>
            </a:r>
          </a:p>
          <a:p>
            <a:r>
              <a:rPr lang="ru-RU" sz="2400" b="1" dirty="0" smtClean="0"/>
              <a:t>Выводы </a:t>
            </a:r>
            <a:r>
              <a:rPr lang="ru-RU" sz="2400" dirty="0"/>
              <a:t>- о движении человека в сторону любви и прощения проходят все любимые герои Толстого.</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79754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6119" y="160638"/>
            <a:ext cx="10587681" cy="580767"/>
          </a:xfrm>
          <a:solidFill>
            <a:schemeClr val="accent6">
              <a:lumMod val="20000"/>
              <a:lumOff val="80000"/>
            </a:schemeClr>
          </a:solidFill>
        </p:spPr>
        <p:txBody>
          <a:bodyPr>
            <a:normAutofit/>
          </a:bodyPr>
          <a:lstStyle/>
          <a:p>
            <a:pPr algn="ctr"/>
            <a:r>
              <a:rPr lang="ru-RU" sz="2400" b="1" i="1" dirty="0"/>
              <a:t>Технологическая карта занятия </a:t>
            </a:r>
            <a:r>
              <a:rPr lang="ru-RU" sz="2400" b="1" i="1" dirty="0" smtClean="0"/>
              <a:t>по направлению «Месть и великодушие»  1</a:t>
            </a:r>
            <a:endParaRPr lang="ru-RU" sz="2400" b="1" dirty="0"/>
          </a:p>
        </p:txBody>
      </p:sp>
      <p:sp>
        <p:nvSpPr>
          <p:cNvPr id="3" name="TextBox 2"/>
          <p:cNvSpPr txBox="1"/>
          <p:nvPr/>
        </p:nvSpPr>
        <p:spPr>
          <a:xfrm>
            <a:off x="271849" y="864975"/>
            <a:ext cx="11664779" cy="5632311"/>
          </a:xfrm>
          <a:prstGeom prst="rect">
            <a:avLst/>
          </a:prstGeom>
          <a:solidFill>
            <a:schemeClr val="accent4">
              <a:lumMod val="20000"/>
              <a:lumOff val="80000"/>
            </a:schemeClr>
          </a:solidFill>
        </p:spPr>
        <p:txBody>
          <a:bodyPr wrap="square" rtlCol="0">
            <a:spAutoFit/>
          </a:bodyPr>
          <a:lstStyle/>
          <a:p>
            <a:r>
              <a:rPr lang="ru-RU" sz="2400" dirty="0"/>
              <a:t>1)Ваше восприятие, ощущения, связанные с понятием «месть» и «великодушие»?</a:t>
            </a:r>
          </a:p>
          <a:p>
            <a:r>
              <a:rPr lang="ru-RU" sz="2400" dirty="0"/>
              <a:t>-----------------------------------------------------------------------------------</a:t>
            </a:r>
          </a:p>
          <a:p>
            <a:r>
              <a:rPr lang="ru-RU" sz="2400" dirty="0"/>
              <a:t>2)Цвет этих понятий похож? Назовите, растолкуйте ваш выбор цвета.</a:t>
            </a:r>
          </a:p>
          <a:p>
            <a:r>
              <a:rPr lang="ru-RU" sz="2400" dirty="0"/>
              <a:t>--------------------------------------------------------------------------------------</a:t>
            </a:r>
          </a:p>
          <a:p>
            <a:pPr algn="just"/>
            <a:r>
              <a:rPr lang="ru-RU" sz="2400" dirty="0"/>
              <a:t>3)Отметьте произведения, в которых так или иначе присутствует тема мести: Грибоедов «Горе от ума», Пушкин «Дубровский», «Евгений Онегин», «Капитанская дочка», «Моцарт и Сальери», «Гамлет», «Война и мир», «Отцы и дети», «Обломов», «Авиатор». Прокомментируйте своё понимание роли этой темы в конфликте произведения.</a:t>
            </a:r>
          </a:p>
          <a:p>
            <a:r>
              <a:rPr lang="ru-RU" sz="2400" dirty="0"/>
              <a:t>-------------------------------------------------------------------------------------------</a:t>
            </a:r>
          </a:p>
          <a:p>
            <a:pPr algn="just"/>
            <a:r>
              <a:rPr lang="ru-RU" sz="2400" dirty="0"/>
              <a:t>4)В каких случаях конфликт оказался непреодолённым? Почему? Были ли возможности? Что помогает преодолению ссоры?</a:t>
            </a:r>
          </a:p>
          <a:p>
            <a:r>
              <a:rPr lang="ru-RU" sz="2400" dirty="0"/>
              <a:t>-------------------------------------------------------------------------------------------</a:t>
            </a:r>
          </a:p>
          <a:p>
            <a:r>
              <a:rPr lang="ru-RU" sz="2400" dirty="0"/>
              <a:t>5)Какие эпизоды, факты содержали возможность примирения? Почему оно произошло? (Не произошло?)</a:t>
            </a:r>
          </a:p>
          <a:p>
            <a:r>
              <a:rPr lang="ru-RU" sz="2400" dirty="0"/>
              <a:t>-------------------------------------------------------------------------------------------</a:t>
            </a:r>
          </a:p>
        </p:txBody>
      </p:sp>
    </p:spTree>
    <p:extLst>
      <p:ext uri="{BB962C8B-B14F-4D97-AF65-F5344CB8AC3E}">
        <p14:creationId xmlns:p14="http://schemas.microsoft.com/office/powerpoint/2010/main" val="19947769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6119" y="160638"/>
            <a:ext cx="10587681" cy="580767"/>
          </a:xfrm>
          <a:solidFill>
            <a:schemeClr val="accent6">
              <a:lumMod val="20000"/>
              <a:lumOff val="80000"/>
            </a:schemeClr>
          </a:solidFill>
        </p:spPr>
        <p:txBody>
          <a:bodyPr>
            <a:normAutofit/>
          </a:bodyPr>
          <a:lstStyle/>
          <a:p>
            <a:pPr algn="ctr"/>
            <a:r>
              <a:rPr lang="ru-RU" sz="2400" b="1" i="1" dirty="0"/>
              <a:t>Технологическая карта занятия </a:t>
            </a:r>
            <a:r>
              <a:rPr lang="ru-RU" sz="2400" b="1" i="1" dirty="0" smtClean="0"/>
              <a:t>по направлению «Месть и великодушие»   2</a:t>
            </a:r>
            <a:endParaRPr lang="ru-RU" sz="2400" b="1" dirty="0"/>
          </a:p>
        </p:txBody>
      </p:sp>
      <p:sp>
        <p:nvSpPr>
          <p:cNvPr id="3" name="TextBox 2"/>
          <p:cNvSpPr txBox="1"/>
          <p:nvPr/>
        </p:nvSpPr>
        <p:spPr>
          <a:xfrm>
            <a:off x="271849" y="864975"/>
            <a:ext cx="11664779" cy="5262979"/>
          </a:xfrm>
          <a:prstGeom prst="rect">
            <a:avLst/>
          </a:prstGeom>
          <a:solidFill>
            <a:schemeClr val="accent4">
              <a:lumMod val="20000"/>
              <a:lumOff val="80000"/>
            </a:schemeClr>
          </a:solidFill>
        </p:spPr>
        <p:txBody>
          <a:bodyPr wrap="square" rtlCol="0">
            <a:spAutoFit/>
          </a:bodyPr>
          <a:lstStyle/>
          <a:p>
            <a:r>
              <a:rPr lang="ru-RU" sz="2800" dirty="0"/>
              <a:t>6)Посмотрите словарное определение понятий. Они (даётся, перечень, см. выше) Подчеркните информацию, восполнившую ваши знания.</a:t>
            </a:r>
          </a:p>
          <a:p>
            <a:r>
              <a:rPr lang="ru-RU" sz="2800" dirty="0"/>
              <a:t>7)Проанализируйте синонимический ряд к слову «месть». Восполните ваши записи.</a:t>
            </a:r>
          </a:p>
          <a:p>
            <a:r>
              <a:rPr lang="ru-RU" sz="2800" dirty="0"/>
              <a:t>8)Понаблюдайте за характером речевых клише со словом месть и рядом эпитетов к слову (таблица даётся, см. выше). Какой эмоцией сопровождается большинство примеров? </a:t>
            </a:r>
            <a:r>
              <a:rPr lang="ru-RU" sz="2800" dirty="0" smtClean="0"/>
              <a:t>----------------------------------------------</a:t>
            </a:r>
            <a:endParaRPr lang="ru-RU" sz="2800" dirty="0"/>
          </a:p>
          <a:p>
            <a:r>
              <a:rPr lang="ru-RU" sz="2800" dirty="0"/>
              <a:t>9)Дайте своё определение понятия «великодушие».</a:t>
            </a:r>
          </a:p>
          <a:p>
            <a:r>
              <a:rPr lang="ru-RU" sz="2800" dirty="0"/>
              <a:t>--------------------------------------------------------------------------------------------</a:t>
            </a:r>
          </a:p>
          <a:p>
            <a:r>
              <a:rPr lang="ru-RU" sz="2800" dirty="0"/>
              <a:t>10)Какие свойства характера нужны для его проявления? (ряд слов предлагается: уступчивость, снисходительность, злопамятство, жертвенность, способность простить…)</a:t>
            </a:r>
          </a:p>
        </p:txBody>
      </p:sp>
    </p:spTree>
    <p:extLst>
      <p:ext uri="{BB962C8B-B14F-4D97-AF65-F5344CB8AC3E}">
        <p14:creationId xmlns:p14="http://schemas.microsoft.com/office/powerpoint/2010/main" val="63569800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6119" y="160638"/>
            <a:ext cx="10587681" cy="580767"/>
          </a:xfrm>
          <a:solidFill>
            <a:schemeClr val="accent6">
              <a:lumMod val="20000"/>
              <a:lumOff val="80000"/>
            </a:schemeClr>
          </a:solidFill>
        </p:spPr>
        <p:txBody>
          <a:bodyPr>
            <a:normAutofit/>
          </a:bodyPr>
          <a:lstStyle/>
          <a:p>
            <a:pPr algn="ctr"/>
            <a:r>
              <a:rPr lang="ru-RU" sz="2400" b="1" i="1" dirty="0"/>
              <a:t>Технологическая карта занятия </a:t>
            </a:r>
            <a:r>
              <a:rPr lang="ru-RU" sz="2400" b="1" i="1" dirty="0" smtClean="0"/>
              <a:t>по направлению «Месть и великодушие»   3</a:t>
            </a:r>
            <a:endParaRPr lang="ru-RU" sz="2400" b="1" dirty="0"/>
          </a:p>
        </p:txBody>
      </p:sp>
      <p:sp>
        <p:nvSpPr>
          <p:cNvPr id="3" name="TextBox 2"/>
          <p:cNvSpPr txBox="1"/>
          <p:nvPr/>
        </p:nvSpPr>
        <p:spPr>
          <a:xfrm>
            <a:off x="271849" y="864975"/>
            <a:ext cx="11664779" cy="2031325"/>
          </a:xfrm>
          <a:prstGeom prst="rect">
            <a:avLst/>
          </a:prstGeom>
          <a:solidFill>
            <a:schemeClr val="accent4">
              <a:lumMod val="20000"/>
              <a:lumOff val="80000"/>
            </a:schemeClr>
          </a:solidFill>
        </p:spPr>
        <p:txBody>
          <a:bodyPr wrap="square" rtlCol="0">
            <a:spAutoFit/>
          </a:bodyPr>
          <a:lstStyle/>
          <a:p>
            <a:r>
              <a:rPr lang="ru-RU" sz="2400" dirty="0"/>
              <a:t>11)Поработайте с цитатным материалом. (он приводится) </a:t>
            </a:r>
          </a:p>
          <a:p>
            <a:r>
              <a:rPr lang="ru-RU" sz="2400" dirty="0"/>
              <a:t>12)Выберите цитату и прокомментируйте своё понимание на примерах из личного опыта и литературном материале</a:t>
            </a:r>
            <a:r>
              <a:rPr lang="ru-RU" sz="2400" dirty="0" smtClean="0"/>
              <a:t>.</a:t>
            </a:r>
          </a:p>
          <a:p>
            <a:endParaRPr lang="ru-RU" dirty="0" smtClean="0"/>
          </a:p>
          <a:p>
            <a:endParaRPr lang="ru-RU" dirty="0" smtClean="0"/>
          </a:p>
          <a:p>
            <a:endParaRPr lang="ru-RU" dirty="0"/>
          </a:p>
        </p:txBody>
      </p:sp>
      <p:graphicFrame>
        <p:nvGraphicFramePr>
          <p:cNvPr id="4" name="Таблица 3"/>
          <p:cNvGraphicFramePr>
            <a:graphicFrameLocks noGrp="1"/>
          </p:cNvGraphicFramePr>
          <p:nvPr>
            <p:extLst>
              <p:ext uri="{D42A27DB-BD31-4B8C-83A1-F6EECF244321}">
                <p14:modId xmlns:p14="http://schemas.microsoft.com/office/powerpoint/2010/main" val="2438648809"/>
              </p:ext>
            </p:extLst>
          </p:nvPr>
        </p:nvGraphicFramePr>
        <p:xfrm>
          <a:off x="3128962" y="3855308"/>
          <a:ext cx="5934075" cy="452374"/>
        </p:xfrm>
        <a:graphic>
          <a:graphicData uri="http://schemas.openxmlformats.org/drawingml/2006/table">
            <a:tbl>
              <a:tblPr firstRow="1" firstCol="1" bandRow="1">
                <a:tableStyleId>{5C22544A-7EE6-4342-B048-85BDC9FD1C3A}</a:tableStyleId>
              </a:tblPr>
              <a:tblGrid>
                <a:gridCol w="2966720">
                  <a:extLst>
                    <a:ext uri="{9D8B030D-6E8A-4147-A177-3AD203B41FA5}">
                      <a16:colId xmlns:a16="http://schemas.microsoft.com/office/drawing/2014/main" val="661511716"/>
                    </a:ext>
                  </a:extLst>
                </a:gridCol>
                <a:gridCol w="2967355">
                  <a:extLst>
                    <a:ext uri="{9D8B030D-6E8A-4147-A177-3AD203B41FA5}">
                      <a16:colId xmlns:a16="http://schemas.microsoft.com/office/drawing/2014/main" val="1356408697"/>
                    </a:ext>
                  </a:extLst>
                </a:gridCol>
              </a:tblGrid>
              <a:tr h="136398">
                <a:tc>
                  <a:txBody>
                    <a:bodyPr/>
                    <a:lstStyle/>
                    <a:p>
                      <a:pPr algn="ctr">
                        <a:lnSpc>
                          <a:spcPct val="106000"/>
                        </a:lnSpc>
                        <a:spcAft>
                          <a:spcPts val="0"/>
                        </a:spcAft>
                        <a:tabLst>
                          <a:tab pos="457200" algn="l"/>
                        </a:tabLst>
                      </a:pPr>
                      <a:r>
                        <a:rPr lang="ru-RU" sz="1400" kern="1200" dirty="0">
                          <a:effectLst/>
                        </a:rPr>
                        <a:t>Личный опыт</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0"/>
                        </a:spcAft>
                        <a:tabLst>
                          <a:tab pos="457200" algn="l"/>
                        </a:tabLst>
                      </a:pPr>
                      <a:r>
                        <a:rPr lang="ru-RU" sz="1400" kern="1200" dirty="0">
                          <a:effectLst/>
                        </a:rPr>
                        <a:t>Литературный материал</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26418752"/>
                  </a:ext>
                </a:extLst>
              </a:tr>
              <a:tr h="0">
                <a:tc>
                  <a:txBody>
                    <a:bodyPr/>
                    <a:lstStyle/>
                    <a:p>
                      <a:pPr algn="just">
                        <a:lnSpc>
                          <a:spcPct val="106000"/>
                        </a:lnSpc>
                        <a:spcAft>
                          <a:spcPts val="0"/>
                        </a:spcAft>
                        <a:tabLst>
                          <a:tab pos="457200" algn="l"/>
                        </a:tabLst>
                      </a:pPr>
                      <a:r>
                        <a:rPr lang="ru-RU" sz="1400" kern="1200" dirty="0">
                          <a:effectLst/>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6000"/>
                        </a:lnSpc>
                        <a:spcAft>
                          <a:spcPts val="0"/>
                        </a:spcAft>
                        <a:tabLst>
                          <a:tab pos="457200" algn="l"/>
                        </a:tabLst>
                      </a:pPr>
                      <a:r>
                        <a:rPr lang="ru-RU" sz="1400" kern="1200" dirty="0">
                          <a:effectLst/>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75361574"/>
                  </a:ext>
                </a:extLst>
              </a:tr>
            </a:tbl>
          </a:graphicData>
        </a:graphic>
      </p:graphicFrame>
      <p:graphicFrame>
        <p:nvGraphicFramePr>
          <p:cNvPr id="5" name="Таблица 4"/>
          <p:cNvGraphicFramePr>
            <a:graphicFrameLocks noGrp="1"/>
          </p:cNvGraphicFramePr>
          <p:nvPr>
            <p:extLst>
              <p:ext uri="{D42A27DB-BD31-4B8C-83A1-F6EECF244321}">
                <p14:modId xmlns:p14="http://schemas.microsoft.com/office/powerpoint/2010/main" val="691987697"/>
              </p:ext>
            </p:extLst>
          </p:nvPr>
        </p:nvGraphicFramePr>
        <p:xfrm>
          <a:off x="271848" y="2088292"/>
          <a:ext cx="11664780" cy="2200214"/>
        </p:xfrm>
        <a:graphic>
          <a:graphicData uri="http://schemas.openxmlformats.org/drawingml/2006/table">
            <a:tbl>
              <a:tblPr firstRow="1" bandRow="1">
                <a:tableStyleId>{5C22544A-7EE6-4342-B048-85BDC9FD1C3A}</a:tableStyleId>
              </a:tblPr>
              <a:tblGrid>
                <a:gridCol w="5832390">
                  <a:extLst>
                    <a:ext uri="{9D8B030D-6E8A-4147-A177-3AD203B41FA5}">
                      <a16:colId xmlns:a16="http://schemas.microsoft.com/office/drawing/2014/main" val="1442947946"/>
                    </a:ext>
                  </a:extLst>
                </a:gridCol>
                <a:gridCol w="5832390">
                  <a:extLst>
                    <a:ext uri="{9D8B030D-6E8A-4147-A177-3AD203B41FA5}">
                      <a16:colId xmlns:a16="http://schemas.microsoft.com/office/drawing/2014/main" val="1991230837"/>
                    </a:ext>
                  </a:extLst>
                </a:gridCol>
              </a:tblGrid>
              <a:tr h="1100107">
                <a:tc>
                  <a:txBody>
                    <a:bodyPr/>
                    <a:lstStyle/>
                    <a:p>
                      <a:pPr algn="ctr"/>
                      <a:r>
                        <a:rPr lang="ru-RU" sz="3200" dirty="0" smtClean="0">
                          <a:solidFill>
                            <a:schemeClr val="accent6">
                              <a:lumMod val="50000"/>
                            </a:schemeClr>
                          </a:solidFill>
                        </a:rPr>
                        <a:t>Личный опыт</a:t>
                      </a:r>
                      <a:endParaRPr lang="ru-RU" sz="3200" dirty="0">
                        <a:solidFill>
                          <a:schemeClr val="accent6">
                            <a:lumMod val="50000"/>
                          </a:schemeClr>
                        </a:solidFill>
                      </a:endParaRPr>
                    </a:p>
                  </a:txBody>
                  <a:tcPr>
                    <a:solidFill>
                      <a:schemeClr val="accent6">
                        <a:lumMod val="60000"/>
                        <a:lumOff val="40000"/>
                      </a:schemeClr>
                    </a:solidFill>
                  </a:tcPr>
                </a:tc>
                <a:tc>
                  <a:txBody>
                    <a:bodyPr/>
                    <a:lstStyle/>
                    <a:p>
                      <a:pPr algn="ctr"/>
                      <a:r>
                        <a:rPr lang="ru-RU" sz="3200" dirty="0" smtClean="0"/>
                        <a:t>Обращение к литературному материалу</a:t>
                      </a:r>
                      <a:endParaRPr lang="ru-RU" sz="3200" dirty="0"/>
                    </a:p>
                  </a:txBody>
                  <a:tcPr>
                    <a:solidFill>
                      <a:schemeClr val="tx2">
                        <a:lumMod val="60000"/>
                        <a:lumOff val="40000"/>
                      </a:schemeClr>
                    </a:solidFill>
                  </a:tcPr>
                </a:tc>
                <a:extLst>
                  <a:ext uri="{0D108BD9-81ED-4DB2-BD59-A6C34878D82A}">
                    <a16:rowId xmlns:a16="http://schemas.microsoft.com/office/drawing/2014/main" val="2892587499"/>
                  </a:ext>
                </a:extLst>
              </a:tr>
              <a:tr h="1100107">
                <a:tc>
                  <a:txBody>
                    <a:bodyPr/>
                    <a:lstStyle/>
                    <a:p>
                      <a:endParaRPr lang="ru-RU"/>
                    </a:p>
                  </a:txBody>
                  <a:tcPr/>
                </a:tc>
                <a:tc>
                  <a:txBody>
                    <a:bodyPr/>
                    <a:lstStyle/>
                    <a:p>
                      <a:endParaRPr lang="ru-RU" dirty="0"/>
                    </a:p>
                  </a:txBody>
                  <a:tcPr/>
                </a:tc>
                <a:extLst>
                  <a:ext uri="{0D108BD9-81ED-4DB2-BD59-A6C34878D82A}">
                    <a16:rowId xmlns:a16="http://schemas.microsoft.com/office/drawing/2014/main" val="2425360527"/>
                  </a:ext>
                </a:extLst>
              </a:tr>
            </a:tbl>
          </a:graphicData>
        </a:graphic>
      </p:graphicFrame>
    </p:spTree>
    <p:extLst>
      <p:ext uri="{BB962C8B-B14F-4D97-AF65-F5344CB8AC3E}">
        <p14:creationId xmlns:p14="http://schemas.microsoft.com/office/powerpoint/2010/main" val="17792439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03189" y="86497"/>
            <a:ext cx="10550611" cy="691979"/>
          </a:xfrm>
          <a:solidFill>
            <a:schemeClr val="accent5">
              <a:lumMod val="20000"/>
              <a:lumOff val="80000"/>
            </a:schemeClr>
          </a:solidFill>
        </p:spPr>
        <p:txBody>
          <a:bodyPr>
            <a:normAutofit fontScale="90000"/>
          </a:bodyPr>
          <a:lstStyle/>
          <a:p>
            <a:pPr algn="ctr"/>
            <a:r>
              <a:rPr lang="ru-RU" smtClean="0"/>
              <a:t>Темы  «ОТЦЫ и ДЕТИ»</a:t>
            </a:r>
            <a:endParaRPr lang="ru-RU" dirty="0"/>
          </a:p>
        </p:txBody>
      </p:sp>
      <p:sp>
        <p:nvSpPr>
          <p:cNvPr id="4" name="Прямоугольник 3"/>
          <p:cNvSpPr/>
          <p:nvPr/>
        </p:nvSpPr>
        <p:spPr>
          <a:xfrm>
            <a:off x="333633" y="926757"/>
            <a:ext cx="10799806" cy="5658408"/>
          </a:xfrm>
          <a:prstGeom prst="rect">
            <a:avLst/>
          </a:prstGeom>
          <a:solidFill>
            <a:schemeClr val="tx2">
              <a:lumMod val="20000"/>
              <a:lumOff val="80000"/>
            </a:schemeClr>
          </a:solidFill>
        </p:spPr>
        <p:txBody>
          <a:bodyPr wrap="square">
            <a:spAutoFit/>
          </a:bodyPr>
          <a:lstStyle/>
          <a:p>
            <a:pPr lvl="0"/>
            <a:r>
              <a:rPr lang="ru-RU" dirty="0"/>
              <a:t>Какую роль в становлении личности может играть семья?</a:t>
            </a:r>
          </a:p>
          <a:p>
            <a:pPr lvl="0"/>
            <a:r>
              <a:rPr lang="ru-RU" dirty="0"/>
              <a:t>Рождается ли истина в споре поколений?</a:t>
            </a:r>
          </a:p>
          <a:p>
            <a:pPr lvl="0"/>
            <a:r>
              <a:rPr lang="ru-RU" dirty="0"/>
              <a:t>«Отцы» и «дети»: соперники или союзники?</a:t>
            </a:r>
          </a:p>
          <a:p>
            <a:pPr lvl="0"/>
            <a:r>
              <a:rPr lang="ru-RU" dirty="0"/>
              <a:t>Почему дети и родители не всегда понимают друг друга?</a:t>
            </a:r>
          </a:p>
          <a:p>
            <a:pPr lvl="0"/>
            <a:r>
              <a:rPr lang="ru-RU" dirty="0"/>
              <a:t>Какое значение имеет пора юности в жизни человека?</a:t>
            </a:r>
          </a:p>
          <a:p>
            <a:pPr lvl="0"/>
            <a:r>
              <a:rPr lang="ru-RU" dirty="0"/>
              <a:t>Почему «отцы и дети» – вечная тема?</a:t>
            </a:r>
          </a:p>
          <a:p>
            <a:pPr lvl="0"/>
            <a:r>
              <a:rPr lang="ru-RU" dirty="0"/>
              <a:t>Какую роль в становлении личности могут играть старшие?</a:t>
            </a:r>
          </a:p>
          <a:p>
            <a:pPr lvl="0"/>
            <a:r>
              <a:rPr lang="ru-RU" dirty="0" smtClean="0"/>
              <a:t>Важно </a:t>
            </a:r>
            <a:r>
              <a:rPr lang="ru-RU" dirty="0"/>
              <a:t>ли человеку получить родительское напутствие?</a:t>
            </a:r>
          </a:p>
          <a:p>
            <a:pPr lvl="0"/>
            <a:r>
              <a:rPr lang="ru-RU" dirty="0"/>
              <a:t>В чём, по-вашему, должна проявляться родительская любовь?</a:t>
            </a:r>
          </a:p>
          <a:p>
            <a:pPr lvl="0"/>
            <a:r>
              <a:rPr lang="ru-RU" dirty="0"/>
              <a:t>Родители и дети: спор или диалог?</a:t>
            </a:r>
          </a:p>
          <a:p>
            <a:pPr>
              <a:lnSpc>
                <a:spcPct val="107000"/>
              </a:lnSpc>
              <a:spcAft>
                <a:spcPts val="800"/>
              </a:spcAft>
              <a:buSzPts val="1000"/>
              <a:tabLst>
                <a:tab pos="457200" algn="l"/>
              </a:tabLst>
            </a:pPr>
            <a:r>
              <a:rPr lang="ru-RU" dirty="0" smtClean="0"/>
              <a:t>«</a:t>
            </a:r>
            <a:r>
              <a:rPr lang="ru-RU" dirty="0"/>
              <a:t>Любовь и уважение к родителям без всякого сомнения есть чувство святое» (</a:t>
            </a:r>
            <a:r>
              <a:rPr lang="ru-RU" dirty="0" err="1"/>
              <a:t>В.Г.Белинский</a:t>
            </a:r>
            <a:r>
              <a:rPr lang="ru-RU" dirty="0"/>
              <a:t>).</a:t>
            </a:r>
          </a:p>
          <a:p>
            <a:pPr lvl="0"/>
            <a:r>
              <a:rPr lang="ru-RU" dirty="0"/>
              <a:t>«Любовь к родителям – основа всех добродетелей» (Цицерон).</a:t>
            </a:r>
          </a:p>
          <a:p>
            <a:pPr lvl="0"/>
            <a:r>
              <a:rPr lang="ru-RU" dirty="0"/>
              <a:t>Три бедствия есть у человека: смерть, старость и плохие дети. От старости и смерти никто не может закрыть двери своего дома, но от плохих детей дом могут уберечь сами дети»(</a:t>
            </a:r>
            <a:r>
              <a:rPr lang="ru-RU" dirty="0" err="1"/>
              <a:t>В.А.Сухомлинский</a:t>
            </a:r>
            <a:r>
              <a:rPr lang="ru-RU" dirty="0"/>
              <a:t>).</a:t>
            </a:r>
          </a:p>
          <a:p>
            <a:pPr lvl="0"/>
            <a:r>
              <a:rPr lang="ru-RU" dirty="0"/>
              <a:t>«Неблагодарный сын хуже чужого: это преступник, так как сын не имеет права быть равнодушным к матери» (</a:t>
            </a:r>
            <a:r>
              <a:rPr lang="ru-RU" dirty="0" err="1"/>
              <a:t>Г.Мопассан</a:t>
            </a:r>
            <a:r>
              <a:rPr lang="ru-RU" dirty="0"/>
              <a:t>).</a:t>
            </a:r>
          </a:p>
          <a:p>
            <a:pPr lvl="0"/>
            <a:r>
              <a:rPr lang="ru-RU" dirty="0"/>
              <a:t>«Неуважение к предкам есть первый признак безнравственности» (</a:t>
            </a:r>
            <a:r>
              <a:rPr lang="ru-RU" dirty="0" err="1"/>
              <a:t>А.С.Пушкин</a:t>
            </a:r>
            <a:r>
              <a:rPr lang="ru-RU" dirty="0"/>
              <a:t>).</a:t>
            </a:r>
          </a:p>
          <a:p>
            <a:pPr lvl="0"/>
            <a:r>
              <a:rPr lang="ru-RU" dirty="0"/>
              <a:t>«Острее жалит боль, когда ее причиняет кто-нибудь из близких» (</a:t>
            </a:r>
            <a:r>
              <a:rPr lang="ru-RU" dirty="0" err="1"/>
              <a:t>Бабрий</a:t>
            </a:r>
            <a:r>
              <a:rPr lang="ru-RU" dirty="0"/>
              <a:t>).</a:t>
            </a:r>
          </a:p>
          <a:p>
            <a:pPr lvl="0"/>
            <a:r>
              <a:rPr lang="ru-RU" dirty="0"/>
              <a:t>«Ничто не бывает так редко на свете, как полная откровенность между родителями и детьми»(</a:t>
            </a:r>
            <a:r>
              <a:rPr lang="ru-RU" dirty="0" err="1"/>
              <a:t>Р.Роллан</a:t>
            </a:r>
            <a:r>
              <a:rPr lang="ru-RU" dirty="0"/>
              <a:t>).</a:t>
            </a:r>
          </a:p>
          <a:p>
            <a:pPr marL="342900" lvl="0" indent="-342900">
              <a:lnSpc>
                <a:spcPct val="107000"/>
              </a:lnSpc>
              <a:spcAft>
                <a:spcPts val="800"/>
              </a:spcAft>
              <a:buSzPts val="1000"/>
              <a:buFont typeface="Symbol" panose="05050102010706020507" pitchFamily="18" charset="2"/>
              <a:buChar char=""/>
              <a:tabLst>
                <a:tab pos="457200" algn="l"/>
              </a:tabLs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525153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6119" y="160638"/>
            <a:ext cx="10587681" cy="580767"/>
          </a:xfrm>
          <a:solidFill>
            <a:schemeClr val="accent6">
              <a:lumMod val="20000"/>
              <a:lumOff val="80000"/>
            </a:schemeClr>
          </a:solidFill>
        </p:spPr>
        <p:txBody>
          <a:bodyPr>
            <a:normAutofit/>
          </a:bodyPr>
          <a:lstStyle/>
          <a:p>
            <a:pPr algn="ctr"/>
            <a:r>
              <a:rPr lang="ru-RU" sz="2400" b="1" i="1" dirty="0"/>
              <a:t>Технологическая карта занятия </a:t>
            </a:r>
            <a:r>
              <a:rPr lang="ru-RU" sz="2400" b="1" i="1" dirty="0" smtClean="0"/>
              <a:t>по направлению «Месть и великодушие»   4</a:t>
            </a:r>
            <a:endParaRPr lang="ru-RU" sz="2400" b="1" dirty="0"/>
          </a:p>
        </p:txBody>
      </p:sp>
      <p:sp>
        <p:nvSpPr>
          <p:cNvPr id="3" name="TextBox 2"/>
          <p:cNvSpPr txBox="1"/>
          <p:nvPr/>
        </p:nvSpPr>
        <p:spPr>
          <a:xfrm>
            <a:off x="271849" y="864975"/>
            <a:ext cx="11664779" cy="5693866"/>
          </a:xfrm>
          <a:prstGeom prst="rect">
            <a:avLst/>
          </a:prstGeom>
          <a:solidFill>
            <a:schemeClr val="accent4">
              <a:lumMod val="20000"/>
              <a:lumOff val="80000"/>
            </a:schemeClr>
          </a:solidFill>
        </p:spPr>
        <p:txBody>
          <a:bodyPr wrap="square" rtlCol="0">
            <a:spAutoFit/>
          </a:bodyPr>
          <a:lstStyle/>
          <a:p>
            <a:r>
              <a:rPr lang="ru-RU" sz="2800" dirty="0"/>
              <a:t>13)По группам поработайте над темами:</a:t>
            </a:r>
          </a:p>
          <a:p>
            <a:pPr lvl="0"/>
            <a:r>
              <a:rPr lang="ru-RU" sz="2800" dirty="0"/>
              <a:t>Чем великодушие отличается от благородства?</a:t>
            </a:r>
          </a:p>
          <a:p>
            <a:pPr lvl="0"/>
            <a:r>
              <a:rPr lang="ru-RU" sz="2800" dirty="0"/>
              <a:t>Как убедить человека отказаться от мести?</a:t>
            </a:r>
          </a:p>
          <a:p>
            <a:pPr lvl="0"/>
            <a:r>
              <a:rPr lang="ru-RU" sz="2800" dirty="0"/>
              <a:t>Сила или слабость человека проявляется в великодушии?</a:t>
            </a:r>
          </a:p>
          <a:p>
            <a:pPr lvl="0"/>
            <a:r>
              <a:rPr lang="ru-RU" sz="2800" dirty="0"/>
              <a:t>Может ли мстительный человек быть счастливым?</a:t>
            </a:r>
          </a:p>
          <a:p>
            <a:pPr lvl="0"/>
            <a:r>
              <a:rPr lang="ru-RU" sz="2800" dirty="0"/>
              <a:t>Как, по-вашему, месть – это проявление трусости или мужества?</a:t>
            </a:r>
          </a:p>
          <a:p>
            <a:r>
              <a:rPr lang="ru-RU" sz="2800" dirty="0"/>
              <a:t>Создайте вступление, тезис.</a:t>
            </a:r>
          </a:p>
          <a:p>
            <a:r>
              <a:rPr lang="ru-RU" sz="2800" dirty="0"/>
              <a:t>-------------------------------------------------------------------------------------------</a:t>
            </a:r>
          </a:p>
          <a:p>
            <a:r>
              <a:rPr lang="ru-RU" sz="2800" dirty="0"/>
              <a:t>Для основной части запишите основание для аргументации 1 и 2.</a:t>
            </a:r>
          </a:p>
          <a:p>
            <a:r>
              <a:rPr lang="ru-RU" sz="2800" dirty="0"/>
              <a:t>Аргумент 1 ----------------------------------------------------------------------------</a:t>
            </a:r>
          </a:p>
          <a:p>
            <a:r>
              <a:rPr lang="ru-RU" sz="2800" dirty="0"/>
              <a:t>Аргумент 2 ----------------------------------------------------------------------------</a:t>
            </a:r>
          </a:p>
          <a:p>
            <a:r>
              <a:rPr lang="ru-RU" sz="2800" dirty="0"/>
              <a:t>Запишите «сильную» мысль для подведения итога.</a:t>
            </a:r>
          </a:p>
          <a:p>
            <a:r>
              <a:rPr lang="ru-RU" sz="2800" dirty="0"/>
              <a:t>--------------------------------------------------------------------------------------------</a:t>
            </a:r>
          </a:p>
        </p:txBody>
      </p:sp>
    </p:spTree>
    <p:extLst>
      <p:ext uri="{BB962C8B-B14F-4D97-AF65-F5344CB8AC3E}">
        <p14:creationId xmlns:p14="http://schemas.microsoft.com/office/powerpoint/2010/main" val="26274499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3697" y="123569"/>
            <a:ext cx="11306432" cy="1470453"/>
          </a:xfrm>
          <a:solidFill>
            <a:schemeClr val="accent6">
              <a:lumMod val="20000"/>
              <a:lumOff val="80000"/>
            </a:schemeClr>
          </a:solidFill>
        </p:spPr>
        <p:txBody>
          <a:bodyPr>
            <a:noAutofit/>
          </a:bodyPr>
          <a:lstStyle/>
          <a:p>
            <a:r>
              <a:rPr lang="ru-RU" sz="2400" dirty="0" smtClean="0"/>
              <a:t/>
            </a:r>
            <a:br>
              <a:rPr lang="ru-RU" sz="2400" dirty="0" smtClean="0"/>
            </a:br>
            <a:r>
              <a:rPr lang="ru-RU" sz="2400" dirty="0" smtClean="0"/>
              <a:t/>
            </a:r>
            <a:br>
              <a:rPr lang="ru-RU" sz="2400" dirty="0" smtClean="0"/>
            </a:br>
            <a:r>
              <a:rPr lang="ru-RU" sz="1800" dirty="0" smtClean="0"/>
              <a:t>Тренируем </a:t>
            </a:r>
            <a:r>
              <a:rPr lang="ru-RU" sz="1800" dirty="0"/>
              <a:t>личностное понимание </a:t>
            </a:r>
            <a:r>
              <a:rPr lang="ru-RU" sz="1800" dirty="0" err="1"/>
              <a:t>антиномичных</a:t>
            </a:r>
            <a:r>
              <a:rPr lang="ru-RU" sz="1800" dirty="0"/>
              <a:t> понятий на одной из тем направления. Например: </a:t>
            </a:r>
            <a:r>
              <a:rPr lang="ru-RU" sz="1800" b="1" dirty="0"/>
              <a:t>«Почему человеку иногда приходится делать выбор между местью и великодушием?»</a:t>
            </a:r>
            <a:r>
              <a:rPr lang="ru-RU" sz="1800" dirty="0"/>
              <a:t/>
            </a:r>
            <a:br>
              <a:rPr lang="ru-RU" sz="1800" dirty="0"/>
            </a:br>
            <a:r>
              <a:rPr lang="ru-RU" sz="1800" dirty="0"/>
              <a:t>Оформим графически лист, своеобразный </a:t>
            </a:r>
            <a:r>
              <a:rPr lang="ru-RU" sz="1800" b="1" dirty="0"/>
              <a:t>ШАБЛОН</a:t>
            </a:r>
            <a:r>
              <a:rPr lang="ru-RU" sz="1800" dirty="0"/>
              <a:t>, который поможет практическому пошаговому освоению сопоставительных действий при написании ответа, осмыслению стратегии ответа. Сам текст учащиеся записывают в левой части листа</a:t>
            </a:r>
            <a:r>
              <a:rPr lang="ru-RU" sz="1800" dirty="0" smtClean="0"/>
              <a:t>.</a:t>
            </a:r>
            <a:br>
              <a:rPr lang="ru-RU" sz="1800" dirty="0" smtClean="0"/>
            </a:br>
            <a:r>
              <a:rPr lang="ru-RU" sz="2400" dirty="0"/>
              <a:t/>
            </a:r>
            <a:br>
              <a:rPr lang="ru-RU" sz="2400" dirty="0"/>
            </a:br>
            <a:endParaRPr lang="ru-RU" sz="2400" dirty="0"/>
          </a:p>
        </p:txBody>
      </p:sp>
      <p:graphicFrame>
        <p:nvGraphicFramePr>
          <p:cNvPr id="4" name="Таблица 3"/>
          <p:cNvGraphicFramePr>
            <a:graphicFrameLocks noGrp="1"/>
          </p:cNvGraphicFramePr>
          <p:nvPr>
            <p:extLst>
              <p:ext uri="{D42A27DB-BD31-4B8C-83A1-F6EECF244321}">
                <p14:modId xmlns:p14="http://schemas.microsoft.com/office/powerpoint/2010/main" val="4022856294"/>
              </p:ext>
            </p:extLst>
          </p:nvPr>
        </p:nvGraphicFramePr>
        <p:xfrm>
          <a:off x="617837" y="1853514"/>
          <a:ext cx="11232291" cy="4989449"/>
        </p:xfrm>
        <a:graphic>
          <a:graphicData uri="http://schemas.openxmlformats.org/drawingml/2006/table">
            <a:tbl>
              <a:tblPr firstRow="1" firstCol="1" bandRow="1"/>
              <a:tblGrid>
                <a:gridCol w="6511658">
                  <a:extLst>
                    <a:ext uri="{9D8B030D-6E8A-4147-A177-3AD203B41FA5}">
                      <a16:colId xmlns:a16="http://schemas.microsoft.com/office/drawing/2014/main" val="262354324"/>
                    </a:ext>
                  </a:extLst>
                </a:gridCol>
                <a:gridCol w="4720633">
                  <a:extLst>
                    <a:ext uri="{9D8B030D-6E8A-4147-A177-3AD203B41FA5}">
                      <a16:colId xmlns:a16="http://schemas.microsoft.com/office/drawing/2014/main" val="387543067"/>
                    </a:ext>
                  </a:extLst>
                </a:gridCol>
              </a:tblGrid>
              <a:tr h="4790618">
                <a:tc>
                  <a:txBody>
                    <a:bodyPr/>
                    <a:lstStyle/>
                    <a:p>
                      <a:pPr algn="just">
                        <a:lnSpc>
                          <a:spcPct val="150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ПИШУТ УЧАЩИЕСЯ</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07000"/>
                        </a:lnSpc>
                        <a:spcAft>
                          <a:spcPts val="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1)Формулирование исследовательской задачи через собственное осмысление рассматриваемых понятий месть и великодушие. </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Формулирование тезиса</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о сложности, конфликтности ситуации, которая диктует такой выбор.</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Слова-помощники:</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задача сопоставления рассмотреть явления с точки зрения…; задумаемся над тем, что различает…; интересно понять, что заставляет сделать выбор…; наша исследовательская задача рассмотреть и сопоставить логику, поступки, мотивацию героев в ситуации…; почему приходится делать выбор и к чему это может привести…Выбор произведения(</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ий</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для аргументации. В нашем случае «Евгений Онегин» Пушкина.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388480447"/>
                  </a:ext>
                </a:extLst>
              </a:tr>
            </a:tbl>
          </a:graphicData>
        </a:graphic>
      </p:graphicFrame>
    </p:spTree>
    <p:extLst>
      <p:ext uri="{BB962C8B-B14F-4D97-AF65-F5344CB8AC3E}">
        <p14:creationId xmlns:p14="http://schemas.microsoft.com/office/powerpoint/2010/main" val="405763269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3697" y="123570"/>
            <a:ext cx="11306432" cy="617836"/>
          </a:xfrm>
          <a:solidFill>
            <a:schemeClr val="accent6">
              <a:lumMod val="20000"/>
              <a:lumOff val="80000"/>
            </a:schemeClr>
          </a:solidFill>
        </p:spPr>
        <p:txBody>
          <a:bodyPr>
            <a:noAutofit/>
          </a:bodyPr>
          <a:lstStyle/>
          <a:p>
            <a:pPr algn="r"/>
            <a:r>
              <a:rPr lang="ru-RU" sz="2400" b="1" dirty="0" smtClean="0"/>
              <a:t>ШАБЛОН 2</a:t>
            </a:r>
            <a:endParaRPr lang="ru-RU" sz="2400" b="1" dirty="0"/>
          </a:p>
        </p:txBody>
      </p:sp>
      <p:graphicFrame>
        <p:nvGraphicFramePr>
          <p:cNvPr id="4" name="Таблица 3"/>
          <p:cNvGraphicFramePr>
            <a:graphicFrameLocks noGrp="1"/>
          </p:cNvGraphicFramePr>
          <p:nvPr>
            <p:extLst>
              <p:ext uri="{D42A27DB-BD31-4B8C-83A1-F6EECF244321}">
                <p14:modId xmlns:p14="http://schemas.microsoft.com/office/powerpoint/2010/main" val="3206193974"/>
              </p:ext>
            </p:extLst>
          </p:nvPr>
        </p:nvGraphicFramePr>
        <p:xfrm>
          <a:off x="617837" y="1000897"/>
          <a:ext cx="11232291" cy="5643235"/>
        </p:xfrm>
        <a:graphic>
          <a:graphicData uri="http://schemas.openxmlformats.org/drawingml/2006/table">
            <a:tbl>
              <a:tblPr firstRow="1" firstCol="1" bandRow="1"/>
              <a:tblGrid>
                <a:gridCol w="6511658">
                  <a:extLst>
                    <a:ext uri="{9D8B030D-6E8A-4147-A177-3AD203B41FA5}">
                      <a16:colId xmlns:a16="http://schemas.microsoft.com/office/drawing/2014/main" val="262354324"/>
                    </a:ext>
                  </a:extLst>
                </a:gridCol>
                <a:gridCol w="4720633">
                  <a:extLst>
                    <a:ext uri="{9D8B030D-6E8A-4147-A177-3AD203B41FA5}">
                      <a16:colId xmlns:a16="http://schemas.microsoft.com/office/drawing/2014/main" val="387543067"/>
                    </a:ext>
                  </a:extLst>
                </a:gridCol>
              </a:tblGrid>
              <a:tr h="5643235">
                <a:tc>
                  <a:txBody>
                    <a:bodyPr/>
                    <a:lstStyle/>
                    <a:p>
                      <a:pPr algn="just">
                        <a:lnSpc>
                          <a:spcPct val="150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ПИШУТ УЧАЩИЕСЯ</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r>
                        <a:rPr lang="ru-RU" sz="2400" b="1" kern="1200" dirty="0" smtClean="0">
                          <a:solidFill>
                            <a:schemeClr val="tx1"/>
                          </a:solidFill>
                          <a:effectLst/>
                          <a:latin typeface="+mn-lt"/>
                          <a:ea typeface="+mn-ea"/>
                          <a:cs typeface="+mn-cs"/>
                        </a:rPr>
                        <a:t>Аргумент 1.</a:t>
                      </a:r>
                      <a:endParaRPr lang="ru-RU" sz="2400" kern="1200" dirty="0" smtClean="0">
                        <a:solidFill>
                          <a:schemeClr val="tx1"/>
                        </a:solidFill>
                        <a:effectLst/>
                        <a:latin typeface="+mn-lt"/>
                        <a:ea typeface="+mn-ea"/>
                        <a:cs typeface="+mn-cs"/>
                      </a:endParaRPr>
                    </a:p>
                    <a:p>
                      <a:r>
                        <a:rPr lang="ru-RU" sz="2400" kern="1200" dirty="0" smtClean="0">
                          <a:solidFill>
                            <a:schemeClr val="tx1"/>
                          </a:solidFill>
                          <a:effectLst/>
                          <a:latin typeface="+mn-lt"/>
                          <a:ea typeface="+mn-ea"/>
                          <a:cs typeface="+mn-cs"/>
                        </a:rPr>
                        <a:t>Описание-анализ конфликтной ситуации, обернувшейся трагедией – смертью юного поэта. Сопоставляем персонажей по сходству. С одной стороны, О. и Л. - друзья, образованные, цивилизованные люди, радушно принятые в семье Лариных… Краткая характеристика приятелей.  </a:t>
                      </a:r>
                    </a:p>
                    <a:p>
                      <a:r>
                        <a:rPr lang="ru-RU" sz="2400" b="1" kern="1200" dirty="0" smtClean="0">
                          <a:solidFill>
                            <a:schemeClr val="tx1"/>
                          </a:solidFill>
                          <a:effectLst/>
                          <a:latin typeface="+mn-lt"/>
                          <a:ea typeface="+mn-ea"/>
                          <a:cs typeface="+mn-cs"/>
                        </a:rPr>
                        <a:t>Слова- помощники:</a:t>
                      </a:r>
                      <a:r>
                        <a:rPr lang="ru-RU" sz="2400" kern="1200" dirty="0" smtClean="0">
                          <a:solidFill>
                            <a:schemeClr val="tx1"/>
                          </a:solidFill>
                          <a:effectLst/>
                          <a:latin typeface="+mn-lt"/>
                          <a:ea typeface="+mn-ea"/>
                          <a:cs typeface="+mn-cs"/>
                        </a:rPr>
                        <a:t> напоминает, можно сопоставить, похож, подобно, такой же, сходный…</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388480447"/>
                  </a:ext>
                </a:extLst>
              </a:tr>
            </a:tbl>
          </a:graphicData>
        </a:graphic>
      </p:graphicFrame>
    </p:spTree>
    <p:extLst>
      <p:ext uri="{BB962C8B-B14F-4D97-AF65-F5344CB8AC3E}">
        <p14:creationId xmlns:p14="http://schemas.microsoft.com/office/powerpoint/2010/main" val="372919402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3697" y="123570"/>
            <a:ext cx="11306432" cy="617836"/>
          </a:xfrm>
          <a:solidFill>
            <a:schemeClr val="accent6">
              <a:lumMod val="20000"/>
              <a:lumOff val="80000"/>
            </a:schemeClr>
          </a:solidFill>
        </p:spPr>
        <p:txBody>
          <a:bodyPr>
            <a:noAutofit/>
          </a:bodyPr>
          <a:lstStyle/>
          <a:p>
            <a:pPr algn="r"/>
            <a:r>
              <a:rPr lang="ru-RU" sz="2400" b="1" dirty="0" smtClean="0"/>
              <a:t>ШАБЛОН 3</a:t>
            </a:r>
            <a:endParaRPr lang="ru-RU" sz="2400" b="1" dirty="0"/>
          </a:p>
        </p:txBody>
      </p:sp>
      <p:graphicFrame>
        <p:nvGraphicFramePr>
          <p:cNvPr id="4" name="Таблица 3"/>
          <p:cNvGraphicFramePr>
            <a:graphicFrameLocks noGrp="1"/>
          </p:cNvGraphicFramePr>
          <p:nvPr>
            <p:extLst>
              <p:ext uri="{D42A27DB-BD31-4B8C-83A1-F6EECF244321}">
                <p14:modId xmlns:p14="http://schemas.microsoft.com/office/powerpoint/2010/main" val="2707155414"/>
              </p:ext>
            </p:extLst>
          </p:nvPr>
        </p:nvGraphicFramePr>
        <p:xfrm>
          <a:off x="617837" y="1000897"/>
          <a:ext cx="11232291" cy="5791200"/>
        </p:xfrm>
        <a:graphic>
          <a:graphicData uri="http://schemas.openxmlformats.org/drawingml/2006/table">
            <a:tbl>
              <a:tblPr firstRow="1" firstCol="1" bandRow="1"/>
              <a:tblGrid>
                <a:gridCol w="6511658">
                  <a:extLst>
                    <a:ext uri="{9D8B030D-6E8A-4147-A177-3AD203B41FA5}">
                      <a16:colId xmlns:a16="http://schemas.microsoft.com/office/drawing/2014/main" val="262354324"/>
                    </a:ext>
                  </a:extLst>
                </a:gridCol>
                <a:gridCol w="4720633">
                  <a:extLst>
                    <a:ext uri="{9D8B030D-6E8A-4147-A177-3AD203B41FA5}">
                      <a16:colId xmlns:a16="http://schemas.microsoft.com/office/drawing/2014/main" val="387543067"/>
                    </a:ext>
                  </a:extLst>
                </a:gridCol>
              </a:tblGrid>
              <a:tr h="5643235">
                <a:tc>
                  <a:txBody>
                    <a:bodyPr/>
                    <a:lstStyle/>
                    <a:p>
                      <a:pPr algn="just">
                        <a:lnSpc>
                          <a:spcPct val="150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ПИШУТ УЧАЩИЕСЯ</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r>
                        <a:rPr lang="ru-RU" sz="2000" kern="1200" dirty="0" smtClean="0">
                          <a:solidFill>
                            <a:schemeClr val="tx1"/>
                          </a:solidFill>
                          <a:effectLst/>
                          <a:latin typeface="+mn-lt"/>
                          <a:ea typeface="+mn-ea"/>
                          <a:cs typeface="+mn-cs"/>
                        </a:rPr>
                        <a:t>Аргумент 2.</a:t>
                      </a:r>
                    </a:p>
                    <a:p>
                      <a:r>
                        <a:rPr lang="ru-RU" sz="2000" kern="1200" dirty="0" smtClean="0">
                          <a:solidFill>
                            <a:schemeClr val="tx1"/>
                          </a:solidFill>
                          <a:effectLst/>
                          <a:latin typeface="+mn-lt"/>
                          <a:ea typeface="+mn-ea"/>
                          <a:cs typeface="+mn-cs"/>
                        </a:rPr>
                        <a:t>С другой стороны, сопоставляем по различию. О.- скучающий эгоист, хандра на именинах Татьяны  мотивирует его игру-ухаживание за Ольгой; гордость, предпочтение лишь своих интересов. Неспособность отказаться от вызова на дуэль; боязнь «общественного мненья»; ироничное отношение к секунданту Зарецкому, но трусость перед «злым, сплетником». Ситуация выбора определяет ведущие черты личности О:..Ленский, напротив,…. </a:t>
                      </a:r>
                    </a:p>
                    <a:p>
                      <a:r>
                        <a:rPr lang="ru-RU" sz="2000" b="1" kern="1200" dirty="0" smtClean="0">
                          <a:solidFill>
                            <a:schemeClr val="tx1"/>
                          </a:solidFill>
                          <a:effectLst/>
                          <a:latin typeface="+mn-lt"/>
                          <a:ea typeface="+mn-ea"/>
                          <a:cs typeface="+mn-cs"/>
                        </a:rPr>
                        <a:t>Слова-помощники</a:t>
                      </a:r>
                      <a:r>
                        <a:rPr lang="ru-RU" sz="2000" kern="1200" dirty="0" smtClean="0">
                          <a:solidFill>
                            <a:schemeClr val="tx1"/>
                          </a:solidFill>
                          <a:effectLst/>
                          <a:latin typeface="+mn-lt"/>
                          <a:ea typeface="+mn-ea"/>
                          <a:cs typeface="+mn-cs"/>
                        </a:rPr>
                        <a:t>: ни тот, ни другой; почти одинаково, разница очевидна, различаются, не похож, В отличие от…; по сравнению с, если… то, первый …второй; в противоположность, по-иному, совершенно иной, иначе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388480447"/>
                  </a:ext>
                </a:extLst>
              </a:tr>
            </a:tbl>
          </a:graphicData>
        </a:graphic>
      </p:graphicFrame>
    </p:spTree>
    <p:extLst>
      <p:ext uri="{BB962C8B-B14F-4D97-AF65-F5344CB8AC3E}">
        <p14:creationId xmlns:p14="http://schemas.microsoft.com/office/powerpoint/2010/main" val="288420399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3697" y="123570"/>
            <a:ext cx="11306432" cy="617836"/>
          </a:xfrm>
          <a:solidFill>
            <a:schemeClr val="accent6">
              <a:lumMod val="20000"/>
              <a:lumOff val="80000"/>
            </a:schemeClr>
          </a:solidFill>
        </p:spPr>
        <p:txBody>
          <a:bodyPr>
            <a:noAutofit/>
          </a:bodyPr>
          <a:lstStyle/>
          <a:p>
            <a:pPr algn="r"/>
            <a:r>
              <a:rPr lang="ru-RU" sz="2400" b="1" dirty="0" smtClean="0"/>
              <a:t>ШАБЛОН 4</a:t>
            </a:r>
            <a:endParaRPr lang="ru-RU" sz="2400" b="1" dirty="0"/>
          </a:p>
        </p:txBody>
      </p:sp>
      <p:graphicFrame>
        <p:nvGraphicFramePr>
          <p:cNvPr id="4" name="Таблица 3"/>
          <p:cNvGraphicFramePr>
            <a:graphicFrameLocks noGrp="1"/>
          </p:cNvGraphicFramePr>
          <p:nvPr>
            <p:extLst>
              <p:ext uri="{D42A27DB-BD31-4B8C-83A1-F6EECF244321}">
                <p14:modId xmlns:p14="http://schemas.microsoft.com/office/powerpoint/2010/main" val="3056744394"/>
              </p:ext>
            </p:extLst>
          </p:nvPr>
        </p:nvGraphicFramePr>
        <p:xfrm>
          <a:off x="617837" y="1000897"/>
          <a:ext cx="11232291" cy="5643235"/>
        </p:xfrm>
        <a:graphic>
          <a:graphicData uri="http://schemas.openxmlformats.org/drawingml/2006/table">
            <a:tbl>
              <a:tblPr firstRow="1" firstCol="1" bandRow="1"/>
              <a:tblGrid>
                <a:gridCol w="6511658">
                  <a:extLst>
                    <a:ext uri="{9D8B030D-6E8A-4147-A177-3AD203B41FA5}">
                      <a16:colId xmlns:a16="http://schemas.microsoft.com/office/drawing/2014/main" val="262354324"/>
                    </a:ext>
                  </a:extLst>
                </a:gridCol>
                <a:gridCol w="4720633">
                  <a:extLst>
                    <a:ext uri="{9D8B030D-6E8A-4147-A177-3AD203B41FA5}">
                      <a16:colId xmlns:a16="http://schemas.microsoft.com/office/drawing/2014/main" val="387543067"/>
                    </a:ext>
                  </a:extLst>
                </a:gridCol>
              </a:tblGrid>
              <a:tr h="5643235">
                <a:tc>
                  <a:txBody>
                    <a:bodyPr/>
                    <a:lstStyle/>
                    <a:p>
                      <a:pPr algn="just">
                        <a:lnSpc>
                          <a:spcPct val="150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ПИШУТ УЧАЩИЕСЯ</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endParaRPr lang="ru-RU" sz="20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ru-RU" sz="2400" b="1" kern="1200" dirty="0" smtClean="0">
                          <a:solidFill>
                            <a:schemeClr val="tx1"/>
                          </a:solidFill>
                          <a:effectLst/>
                          <a:latin typeface="+mn-lt"/>
                          <a:ea typeface="+mn-ea"/>
                          <a:cs typeface="+mn-cs"/>
                        </a:rPr>
                        <a:t>Обобщение,  вывод. </a:t>
                      </a:r>
                      <a:r>
                        <a:rPr lang="ru-RU" sz="2400" kern="1200" dirty="0" smtClean="0">
                          <a:solidFill>
                            <a:schemeClr val="tx1"/>
                          </a:solidFill>
                          <a:effectLst/>
                          <a:latin typeface="+mn-lt"/>
                          <a:ea typeface="+mn-ea"/>
                          <a:cs typeface="+mn-cs"/>
                        </a:rPr>
                        <a:t>Пример негативного выбора, </a:t>
                      </a:r>
                      <a:r>
                        <a:rPr lang="ru-RU" sz="2400" kern="1200" dirty="0" err="1" smtClean="0">
                          <a:solidFill>
                            <a:schemeClr val="tx1"/>
                          </a:solidFill>
                          <a:effectLst/>
                          <a:latin typeface="+mn-lt"/>
                          <a:ea typeface="+mn-ea"/>
                          <a:cs typeface="+mn-cs"/>
                        </a:rPr>
                        <a:t>несформированность</a:t>
                      </a:r>
                      <a:r>
                        <a:rPr lang="ru-RU" sz="2400" kern="1200" dirty="0" smtClean="0">
                          <a:solidFill>
                            <a:schemeClr val="tx1"/>
                          </a:solidFill>
                          <a:effectLst/>
                          <a:latin typeface="+mn-lt"/>
                          <a:ea typeface="+mn-ea"/>
                          <a:cs typeface="+mn-cs"/>
                        </a:rPr>
                        <a:t> великодушных качеств личности. Выбор </a:t>
                      </a:r>
                      <a:r>
                        <a:rPr lang="ru-RU" sz="2400" kern="1200" dirty="0" err="1" smtClean="0">
                          <a:solidFill>
                            <a:schemeClr val="tx1"/>
                          </a:solidFill>
                          <a:effectLst/>
                          <a:latin typeface="+mn-lt"/>
                          <a:ea typeface="+mn-ea"/>
                          <a:cs typeface="+mn-cs"/>
                        </a:rPr>
                        <a:t>О.сказался</a:t>
                      </a:r>
                      <a:r>
                        <a:rPr lang="ru-RU" sz="2400" kern="1200" dirty="0" smtClean="0">
                          <a:solidFill>
                            <a:schemeClr val="tx1"/>
                          </a:solidFill>
                          <a:effectLst/>
                          <a:latin typeface="+mn-lt"/>
                          <a:ea typeface="+mn-ea"/>
                          <a:cs typeface="+mn-cs"/>
                        </a:rPr>
                        <a:t> на его дальнейшей судьбе. </a:t>
                      </a:r>
                    </a:p>
                    <a:p>
                      <a:r>
                        <a:rPr lang="ru-RU" sz="2400" b="1" kern="1200" dirty="0" smtClean="0">
                          <a:solidFill>
                            <a:schemeClr val="tx1"/>
                          </a:solidFill>
                          <a:effectLst/>
                          <a:latin typeface="+mn-lt"/>
                          <a:ea typeface="+mn-ea"/>
                          <a:cs typeface="+mn-cs"/>
                        </a:rPr>
                        <a:t>Слова-помощники:</a:t>
                      </a:r>
                      <a:r>
                        <a:rPr lang="ru-RU" sz="2400" kern="1200" dirty="0" smtClean="0">
                          <a:solidFill>
                            <a:schemeClr val="tx1"/>
                          </a:solidFill>
                          <a:effectLst/>
                          <a:latin typeface="+mn-lt"/>
                          <a:ea typeface="+mn-ea"/>
                          <a:cs typeface="+mn-cs"/>
                        </a:rPr>
                        <a:t> В результате проясняется авторская идея, уточняется моё понимание мотивов выбора. Итоги сопоставления заставляют задуматься над проблемой (вопросом…) Становится понятным, как…</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388480447"/>
                  </a:ext>
                </a:extLst>
              </a:tr>
            </a:tbl>
          </a:graphicData>
        </a:graphic>
      </p:graphicFrame>
    </p:spTree>
    <p:extLst>
      <p:ext uri="{BB962C8B-B14F-4D97-AF65-F5344CB8AC3E}">
        <p14:creationId xmlns:p14="http://schemas.microsoft.com/office/powerpoint/2010/main" val="337638457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499848"/>
          </a:xfrm>
          <a:solidFill>
            <a:schemeClr val="accent2">
              <a:lumMod val="20000"/>
              <a:lumOff val="80000"/>
            </a:schemeClr>
          </a:solidFill>
        </p:spPr>
        <p:txBody>
          <a:bodyPr>
            <a:normAutofit/>
          </a:bodyPr>
          <a:lstStyle/>
          <a:p>
            <a:pPr algn="ctr"/>
            <a:r>
              <a:rPr lang="ru-RU" sz="2400" b="1" dirty="0" smtClean="0"/>
              <a:t>Целиком шаблон выглядит так: это лист А4</a:t>
            </a:r>
            <a:endParaRPr lang="ru-RU" sz="2400" b="1" dirty="0"/>
          </a:p>
        </p:txBody>
      </p:sp>
      <p:graphicFrame>
        <p:nvGraphicFramePr>
          <p:cNvPr id="3" name="Таблица 2"/>
          <p:cNvGraphicFramePr>
            <a:graphicFrameLocks noGrp="1"/>
          </p:cNvGraphicFramePr>
          <p:nvPr>
            <p:extLst>
              <p:ext uri="{D42A27DB-BD31-4B8C-83A1-F6EECF244321}">
                <p14:modId xmlns:p14="http://schemas.microsoft.com/office/powerpoint/2010/main" val="3879791154"/>
              </p:ext>
            </p:extLst>
          </p:nvPr>
        </p:nvGraphicFramePr>
        <p:xfrm>
          <a:off x="926754" y="1210960"/>
          <a:ext cx="10676240" cy="5474044"/>
        </p:xfrm>
        <a:graphic>
          <a:graphicData uri="http://schemas.openxmlformats.org/drawingml/2006/table">
            <a:tbl>
              <a:tblPr firstRow="1" bandRow="1">
                <a:tableStyleId>{5C22544A-7EE6-4342-B048-85BDC9FD1C3A}</a:tableStyleId>
              </a:tblPr>
              <a:tblGrid>
                <a:gridCol w="6833289">
                  <a:extLst>
                    <a:ext uri="{9D8B030D-6E8A-4147-A177-3AD203B41FA5}">
                      <a16:colId xmlns:a16="http://schemas.microsoft.com/office/drawing/2014/main" val="2581861245"/>
                    </a:ext>
                  </a:extLst>
                </a:gridCol>
                <a:gridCol w="3842951">
                  <a:extLst>
                    <a:ext uri="{9D8B030D-6E8A-4147-A177-3AD203B41FA5}">
                      <a16:colId xmlns:a16="http://schemas.microsoft.com/office/drawing/2014/main" val="434503281"/>
                    </a:ext>
                  </a:extLst>
                </a:gridCol>
              </a:tblGrid>
              <a:tr h="1368511">
                <a:tc>
                  <a:txBody>
                    <a:bodyPr/>
                    <a:lstStyle/>
                    <a:p>
                      <a:endParaRPr lang="ru-RU" dirty="0"/>
                    </a:p>
                  </a:txBody>
                  <a:tcPr/>
                </a:tc>
                <a:tc>
                  <a:txBody>
                    <a:bodyPr/>
                    <a:lstStyle/>
                    <a:p>
                      <a:r>
                        <a:rPr lang="ru-RU" dirty="0" smtClean="0"/>
                        <a:t>Вступление.</a:t>
                      </a:r>
                    </a:p>
                    <a:p>
                      <a:r>
                        <a:rPr lang="ru-RU" dirty="0" smtClean="0"/>
                        <a:t>Слова-помощники:</a:t>
                      </a:r>
                      <a:endParaRPr lang="ru-RU" dirty="0"/>
                    </a:p>
                  </a:txBody>
                  <a:tcPr/>
                </a:tc>
                <a:extLst>
                  <a:ext uri="{0D108BD9-81ED-4DB2-BD59-A6C34878D82A}">
                    <a16:rowId xmlns:a16="http://schemas.microsoft.com/office/drawing/2014/main" val="2728010823"/>
                  </a:ext>
                </a:extLst>
              </a:tr>
              <a:tr h="1368511">
                <a:tc>
                  <a:txBody>
                    <a:bodyPr/>
                    <a:lstStyle/>
                    <a:p>
                      <a:endParaRPr lang="ru-RU"/>
                    </a:p>
                  </a:txBody>
                  <a:tcPr/>
                </a:tc>
                <a:tc>
                  <a:txBody>
                    <a:bodyPr/>
                    <a:lstStyle/>
                    <a:p>
                      <a:r>
                        <a:rPr lang="ru-RU" dirty="0" smtClean="0"/>
                        <a:t>1-ый аргумент.</a:t>
                      </a:r>
                    </a:p>
                    <a:p>
                      <a:r>
                        <a:rPr lang="ru-RU" dirty="0" smtClean="0"/>
                        <a:t>Слова-помощники:</a:t>
                      </a:r>
                      <a:endParaRPr lang="ru-RU" dirty="0"/>
                    </a:p>
                  </a:txBody>
                  <a:tcPr/>
                </a:tc>
                <a:extLst>
                  <a:ext uri="{0D108BD9-81ED-4DB2-BD59-A6C34878D82A}">
                    <a16:rowId xmlns:a16="http://schemas.microsoft.com/office/drawing/2014/main" val="2108775666"/>
                  </a:ext>
                </a:extLst>
              </a:tr>
              <a:tr h="1368511">
                <a:tc>
                  <a:txBody>
                    <a:bodyPr/>
                    <a:lstStyle/>
                    <a:p>
                      <a:endParaRPr lang="ru-RU"/>
                    </a:p>
                  </a:txBody>
                  <a:tcPr/>
                </a:tc>
                <a:tc>
                  <a:txBody>
                    <a:bodyPr/>
                    <a:lstStyle/>
                    <a:p>
                      <a:r>
                        <a:rPr lang="ru-RU" dirty="0" smtClean="0"/>
                        <a:t>2-ой аргумент.</a:t>
                      </a:r>
                    </a:p>
                    <a:p>
                      <a:r>
                        <a:rPr lang="ru-RU" dirty="0" smtClean="0"/>
                        <a:t>Слова-помощники:</a:t>
                      </a:r>
                      <a:endParaRPr lang="ru-RU" dirty="0"/>
                    </a:p>
                  </a:txBody>
                  <a:tcPr/>
                </a:tc>
                <a:extLst>
                  <a:ext uri="{0D108BD9-81ED-4DB2-BD59-A6C34878D82A}">
                    <a16:rowId xmlns:a16="http://schemas.microsoft.com/office/drawing/2014/main" val="17847455"/>
                  </a:ext>
                </a:extLst>
              </a:tr>
              <a:tr h="1368511">
                <a:tc>
                  <a:txBody>
                    <a:bodyPr/>
                    <a:lstStyle/>
                    <a:p>
                      <a:endParaRPr lang="ru-RU"/>
                    </a:p>
                  </a:txBody>
                  <a:tcPr/>
                </a:tc>
                <a:tc>
                  <a:txBody>
                    <a:bodyPr/>
                    <a:lstStyle/>
                    <a:p>
                      <a:r>
                        <a:rPr lang="ru-RU" dirty="0" smtClean="0"/>
                        <a:t>Заключение.</a:t>
                      </a:r>
                    </a:p>
                    <a:p>
                      <a:r>
                        <a:rPr lang="ru-RU" dirty="0" smtClean="0"/>
                        <a:t>Слова-помощники:</a:t>
                      </a:r>
                      <a:endParaRPr lang="ru-RU" dirty="0"/>
                    </a:p>
                  </a:txBody>
                  <a:tcPr/>
                </a:tc>
                <a:extLst>
                  <a:ext uri="{0D108BD9-81ED-4DB2-BD59-A6C34878D82A}">
                    <a16:rowId xmlns:a16="http://schemas.microsoft.com/office/drawing/2014/main" val="2184527713"/>
                  </a:ext>
                </a:extLst>
              </a:tr>
            </a:tbl>
          </a:graphicData>
        </a:graphic>
      </p:graphicFrame>
    </p:spTree>
    <p:extLst>
      <p:ext uri="{BB962C8B-B14F-4D97-AF65-F5344CB8AC3E}">
        <p14:creationId xmlns:p14="http://schemas.microsoft.com/office/powerpoint/2010/main" val="47777237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59491" y="1940011"/>
            <a:ext cx="11553567" cy="4801314"/>
          </a:xfrm>
          <a:prstGeom prst="rect">
            <a:avLst/>
          </a:prstGeom>
        </p:spPr>
        <p:txBody>
          <a:bodyPr wrap="square">
            <a:spAutoFit/>
          </a:bodyPr>
          <a:lstStyle/>
          <a:p>
            <a:r>
              <a:rPr lang="ru-RU" dirty="0"/>
              <a:t> </a:t>
            </a:r>
            <a:r>
              <a:rPr lang="ru-RU" dirty="0" smtClean="0"/>
              <a:t>            В </a:t>
            </a:r>
            <a:r>
              <a:rPr lang="ru-RU" dirty="0"/>
              <a:t>романе А. С. Пушкина «Евгений Онегин» месть привела к трагедии: был убит молодой поэт Ленский. Все началось с того, что главный герой получил письмо, где Татьяна признавалась ему в любви. Он отверг чувства девушки, ссылаясь на свою непригодность для семейных отношений. Естественно, он не хотел смущать ее своим присутствием, но восторженный друг приглашает его на именины Татьяны. Сам же он рассчитывает провести приятный вечер с невестой. Евгений соглашается, но на самом вечере чувствует крайнюю степень неловкости. Во всем он винит Владимира и решает ему отомстить, заигрывая с его возлюбленной, Ольгой, ветреной кокеткой. Ленский был в ярости, ведь ему внимания девушки не досталось. Он вызвал соперника на дуэль, и Евгений не смог отказаться. В итоге Онегин убил товарища из-за своей мелочной и глупой мести. Вот, какими последствиями заканчивается мнимая погоня за справедливостью. </a:t>
            </a:r>
            <a:r>
              <a:rPr lang="ru-RU" dirty="0" smtClean="0">
                <a:solidFill>
                  <a:srgbClr val="FF0000"/>
                </a:solidFill>
              </a:rPr>
              <a:t>Что плохо? 1)Во вступлении было бы удачно личностное рассуждение о природе мести. Раскрыть само концепт-понятие. Рассуждать о его противоречивости, двойственности и сказать о сложных последствиях, к которым может привести месть, для обоих сторон. 2)Тогда и перейти к основной части, выбрав произведение/я для анализа, комментария своей мысли. А)краткая характеристика «от делать нечего друзей» Ленского и Онегина; б) Легкомысленное поведение Онегина на именинах Татьяны; в) Боязнь отказаться от вызова на дуэль из-за общественного мненья; г) Гибель Ленского и отчаянная тоска Онегина, его одиночество, странствия. 3)Выводы: Судьба «нового» человека, поправшего нравственные законы. Авторская позиция, заставившего главную героиню понять порочность Онегина, его пародийную сущность.</a:t>
            </a:r>
            <a:endParaRPr lang="ru-RU" dirty="0">
              <a:solidFill>
                <a:srgbClr val="FF0000"/>
              </a:solidFill>
            </a:endParaRPr>
          </a:p>
        </p:txBody>
      </p:sp>
      <p:sp>
        <p:nvSpPr>
          <p:cNvPr id="2" name="Скругленный прямоугольник 1"/>
          <p:cNvSpPr/>
          <p:nvPr/>
        </p:nvSpPr>
        <p:spPr>
          <a:xfrm>
            <a:off x="1470454" y="-1"/>
            <a:ext cx="9823622" cy="19400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nSpc>
                <a:spcPct val="107000"/>
              </a:lnSpc>
              <a:spcAft>
                <a:spcPts val="800"/>
              </a:spcAft>
              <a:buSzPts val="1000"/>
              <a:buFont typeface="Symbol" panose="05050102010706020507" pitchFamily="18" charset="2"/>
              <a:buChar char=""/>
              <a:tabLst>
                <a:tab pos="457200" algn="l"/>
              </a:tabLst>
            </a:pPr>
            <a:r>
              <a:rPr lang="ru-RU" dirty="0" smtClean="0">
                <a:latin typeface="Arial" panose="020B0604020202020204" pitchFamily="34" charset="0"/>
                <a:ea typeface="Times New Roman" panose="02020603050405020304" pitchFamily="18" charset="0"/>
                <a:cs typeface="Times New Roman" panose="02020603050405020304" pitchFamily="18" charset="0"/>
              </a:rPr>
              <a:t>К чему может привести месть?</a:t>
            </a:r>
          </a:p>
          <a:p>
            <a:pPr marL="342900" lvl="0" indent="-342900">
              <a:lnSpc>
                <a:spcPct val="107000"/>
              </a:lnSpc>
              <a:spcAft>
                <a:spcPts val="800"/>
              </a:spcAft>
              <a:buSzPts val="1000"/>
              <a:buFont typeface="Symbol" panose="05050102010706020507" pitchFamily="18" charset="2"/>
              <a:buChar char=""/>
              <a:tabLst>
                <a:tab pos="457200" algn="l"/>
              </a:tabLst>
            </a:pPr>
            <a:r>
              <a:rPr lang="ru-RU" dirty="0" smtClean="0">
                <a:latin typeface="Arial" panose="020B0604020202020204" pitchFamily="34" charset="0"/>
                <a:ea typeface="Times New Roman" panose="02020603050405020304" pitchFamily="18" charset="0"/>
                <a:cs typeface="Times New Roman" panose="02020603050405020304" pitchFamily="18" charset="0"/>
              </a:rPr>
              <a:t>Можно </a:t>
            </a:r>
            <a:r>
              <a:rPr lang="ru-RU" dirty="0">
                <a:latin typeface="Arial" panose="020B0604020202020204" pitchFamily="34" charset="0"/>
                <a:ea typeface="Times New Roman" panose="02020603050405020304" pitchFamily="18" charset="0"/>
                <a:cs typeface="Times New Roman" panose="02020603050405020304" pitchFamily="18" charset="0"/>
              </a:rPr>
              <a:t>ли отомстить врагу?</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dirty="0">
                <a:latin typeface="Arial" panose="020B0604020202020204" pitchFamily="34" charset="0"/>
                <a:ea typeface="Times New Roman" panose="02020603050405020304" pitchFamily="18" charset="0"/>
                <a:cs typeface="Times New Roman" panose="02020603050405020304" pitchFamily="18" charset="0"/>
              </a:rPr>
              <a:t>Можно ли оправдать месть</a:t>
            </a:r>
            <a:r>
              <a:rPr lang="ru-RU" dirty="0" smtClean="0">
                <a:latin typeface="Arial" panose="020B0604020202020204" pitchFamily="34" charset="0"/>
                <a:ea typeface="Times New Roman" panose="02020603050405020304" pitchFamily="18" charset="0"/>
                <a:cs typeface="Times New Roman" panose="02020603050405020304" pitchFamily="18" charset="0"/>
              </a:rPr>
              <a:t>?</a:t>
            </a:r>
          </a:p>
          <a:p>
            <a:pPr marL="342900" indent="-342900">
              <a:lnSpc>
                <a:spcPct val="107000"/>
              </a:lnSpc>
              <a:spcAft>
                <a:spcPts val="800"/>
              </a:spcAft>
              <a:buSzPts val="1000"/>
              <a:buFont typeface="Symbol" panose="05050102010706020507" pitchFamily="18" charset="2"/>
              <a:buChar char=""/>
              <a:tabLst>
                <a:tab pos="457200" algn="l"/>
              </a:tabLst>
            </a:pPr>
            <a:r>
              <a:rPr lang="ru-RU" sz="1600" dirty="0">
                <a:latin typeface="Arial" panose="020B0604020202020204" pitchFamily="34" charset="0"/>
                <a:ea typeface="Times New Roman" panose="02020603050405020304" pitchFamily="18" charset="0"/>
                <a:cs typeface="Times New Roman" panose="02020603050405020304" pitchFamily="18" charset="0"/>
              </a:rPr>
              <a:t>Как убедить человека отказаться от мести?</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endParaRPr lang="ru-RU"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2687708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524000" y="-9128"/>
            <a:ext cx="9156171" cy="6867128"/>
          </a:xfrm>
          <a:prstGeom prst="rect">
            <a:avLst/>
          </a:prstGeom>
        </p:spPr>
      </p:pic>
      <p:pic>
        <p:nvPicPr>
          <p:cNvPr id="8" name="Picture 2" descr="http://gov.spb.ru/static/writable/cache/33/f8/33f88153cc85399827c6278f04976366.jpg"/>
          <p:cNvPicPr>
            <a:picLocks noChangeAspect="1" noChangeArrowheads="1"/>
          </p:cNvPicPr>
          <p:nvPr/>
        </p:nvPicPr>
        <p:blipFill rotWithShape="1">
          <a:blip r:embed="rId3" cstate="print">
            <a:lum bright="70000" contrast="-70000"/>
            <a:extLst>
              <a:ext uri="{28A0092B-C50C-407E-A947-70E740481C1C}">
                <a14:useLocalDpi xmlns:a14="http://schemas.microsoft.com/office/drawing/2010/main" val="0"/>
              </a:ext>
            </a:extLst>
          </a:blip>
          <a:srcRect t="15655"/>
          <a:stretch/>
        </p:blipFill>
        <p:spPr bwMode="auto">
          <a:xfrm>
            <a:off x="2985434" y="3140968"/>
            <a:ext cx="7717680" cy="3811334"/>
          </a:xfrm>
          <a:prstGeom prst="rect">
            <a:avLst/>
          </a:prstGeom>
          <a:noFill/>
          <a:ln>
            <a:noFill/>
          </a:ln>
          <a:effectLst>
            <a:softEdge rad="355600"/>
          </a:effectLst>
          <a:extLst>
            <a:ext uri="{909E8E84-426E-40DD-AFC4-6F175D3DCCD1}">
              <a14:hiddenFill xmlns:a14="http://schemas.microsoft.com/office/drawing/2010/main">
                <a:solidFill>
                  <a:srgbClr val="FFFFFF"/>
                </a:solidFill>
              </a14:hiddenFill>
            </a:ext>
          </a:extLst>
        </p:spPr>
      </p:pic>
      <p:pic>
        <p:nvPicPr>
          <p:cNvPr id="9" name="Picture 4" descr="http://static.diary.ru/userdir/3/3/7/5/337549/65316557.jpg"/>
          <p:cNvPicPr>
            <a:picLocks noChangeAspect="1" noChangeArrowheads="1"/>
          </p:cNvPicPr>
          <p:nvPr/>
        </p:nvPicPr>
        <p:blipFill>
          <a:blip r:embed="rId4" cstate="print">
            <a:lum bright="70000" contrast="-70000"/>
            <a:extLst>
              <a:ext uri="{BEBA8EAE-BF5A-486C-A8C5-ECC9F3942E4B}">
                <a14:imgProps xmlns:a14="http://schemas.microsoft.com/office/drawing/2010/main">
                  <a14:imgLayer r:embed="rId5">
                    <a14:imgEffect>
                      <a14:colorTemperature colorTemp="112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526085" y="-112338"/>
            <a:ext cx="7110567" cy="5341538"/>
          </a:xfrm>
          <a:prstGeom prst="rect">
            <a:avLst/>
          </a:prstGeom>
          <a:noFill/>
          <a:effectLst>
            <a:softEdge rad="1104900"/>
          </a:effectLst>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840260" y="2924944"/>
            <a:ext cx="10441459" cy="2031325"/>
          </a:xfrm>
          <a:prstGeom prst="rect">
            <a:avLst/>
          </a:prstGeom>
        </p:spPr>
        <p:txBody>
          <a:bodyPr wrap="square">
            <a:spAutoFit/>
            <a:scene3d>
              <a:camera prst="orthographicFront"/>
              <a:lightRig rig="threePt" dir="t"/>
            </a:scene3d>
            <a:sp3d extrusionH="57150">
              <a:bevelT w="38100" h="38100" prst="angle"/>
            </a:sp3d>
          </a:bodyPr>
          <a:lstStyle/>
          <a:p>
            <a:r>
              <a:rPr lang="ru-RU" sz="7200" b="1" dirty="0" smtClean="0">
                <a:ln w="18000">
                  <a:solidFill>
                    <a:schemeClr val="bg1"/>
                  </a:solidFill>
                  <a:prstDash val="solid"/>
                  <a:miter lim="800000"/>
                </a:ln>
                <a:blipFill dpi="0" rotWithShape="1">
                  <a:blip r:embed="rId6">
                    <a:extLst>
                      <a:ext uri="{28A0092B-C50C-407E-A947-70E740481C1C}">
                        <a14:useLocalDpi xmlns:a14="http://schemas.microsoft.com/office/drawing/2010/main" val="0"/>
                      </a:ext>
                    </a:extLst>
                  </a:blip>
                  <a:srcRect/>
                  <a:stretch>
                    <a:fillRect/>
                  </a:stretch>
                </a:blipFill>
                <a:effectLst>
                  <a:outerShdw blurRad="25500" dist="23000" dir="7020000" algn="tl">
                    <a:srgbClr val="000000">
                      <a:alpha val="50000"/>
                    </a:srgbClr>
                  </a:outerShdw>
                </a:effectLst>
                <a:latin typeface="Georgia" panose="02040502050405020303" pitchFamily="18" charset="0"/>
              </a:rPr>
              <a:t>Итоговое сочинение</a:t>
            </a:r>
          </a:p>
          <a:p>
            <a:pPr algn="ctr"/>
            <a:r>
              <a:rPr lang="ru-RU" sz="5400" b="1" dirty="0" smtClean="0">
                <a:ln w="18000">
                  <a:solidFill>
                    <a:schemeClr val="bg1"/>
                  </a:solidFill>
                  <a:prstDash val="solid"/>
                  <a:miter lim="800000"/>
                </a:ln>
                <a:blipFill dpi="0" rotWithShape="1">
                  <a:blip r:embed="rId6">
                    <a:extLst>
                      <a:ext uri="{28A0092B-C50C-407E-A947-70E740481C1C}">
                        <a14:useLocalDpi xmlns:a14="http://schemas.microsoft.com/office/drawing/2010/main" val="0"/>
                      </a:ext>
                    </a:extLst>
                  </a:blip>
                  <a:srcRect/>
                  <a:stretch>
                    <a:fillRect/>
                  </a:stretch>
                </a:blipFill>
                <a:effectLst>
                  <a:outerShdw blurRad="25500" dist="23000" dir="7020000" algn="tl">
                    <a:srgbClr val="000000">
                      <a:alpha val="50000"/>
                    </a:srgbClr>
                  </a:outerShdw>
                </a:effectLst>
                <a:latin typeface="Georgia" panose="02040502050405020303" pitchFamily="18" charset="0"/>
              </a:rPr>
              <a:t>2018-19 учебный год</a:t>
            </a:r>
            <a:endParaRPr lang="ru-RU" sz="5400" b="1" dirty="0">
              <a:ln w="18000">
                <a:solidFill>
                  <a:schemeClr val="bg1"/>
                </a:solidFill>
                <a:prstDash val="solid"/>
                <a:miter lim="800000"/>
              </a:ln>
              <a:blipFill dpi="0" rotWithShape="1">
                <a:blip r:embed="rId6">
                  <a:extLst>
                    <a:ext uri="{28A0092B-C50C-407E-A947-70E740481C1C}">
                      <a14:useLocalDpi xmlns:a14="http://schemas.microsoft.com/office/drawing/2010/main" val="0"/>
                    </a:ext>
                  </a:extLst>
                </a:blip>
                <a:srcRect/>
                <a:stretch>
                  <a:fillRect/>
                </a:stretch>
              </a:blipFill>
              <a:effectLst>
                <a:outerShdw blurRad="25500" dist="23000" dir="7020000" algn="tl">
                  <a:srgbClr val="000000">
                    <a:alpha val="50000"/>
                  </a:srgbClr>
                </a:outerShdw>
              </a:effectLst>
              <a:latin typeface="Georgia" panose="02040502050405020303" pitchFamily="18" charset="0"/>
            </a:endParaRPr>
          </a:p>
        </p:txBody>
      </p:sp>
      <p:sp>
        <p:nvSpPr>
          <p:cNvPr id="7" name="Прямоугольник 6"/>
          <p:cNvSpPr/>
          <p:nvPr/>
        </p:nvSpPr>
        <p:spPr>
          <a:xfrm>
            <a:off x="3118370" y="5229200"/>
            <a:ext cx="5734262" cy="923330"/>
          </a:xfrm>
          <a:prstGeom prst="rect">
            <a:avLst/>
          </a:prstGeom>
        </p:spPr>
        <p:txBody>
          <a:bodyPr wrap="none">
            <a:spAutoFit/>
            <a:scene3d>
              <a:camera prst="orthographicFront"/>
              <a:lightRig rig="threePt" dir="t"/>
            </a:scene3d>
            <a:sp3d extrusionH="57150">
              <a:bevelT w="38100" h="38100" prst="angle"/>
            </a:sp3d>
          </a:bodyPr>
          <a:lstStyle/>
          <a:p>
            <a:r>
              <a:rPr lang="ru-RU" sz="5400" dirty="0" smtClean="0">
                <a:ln w="18000">
                  <a:solidFill>
                    <a:schemeClr val="bg1"/>
                  </a:solidFill>
                  <a:prstDash val="solid"/>
                  <a:miter lim="800000"/>
                </a:ln>
                <a:blipFill dpi="0" rotWithShape="1">
                  <a:blip r:embed="rId6">
                    <a:extLst>
                      <a:ext uri="{28A0092B-C50C-407E-A947-70E740481C1C}">
                        <a14:useLocalDpi xmlns:a14="http://schemas.microsoft.com/office/drawing/2010/main" val="0"/>
                      </a:ext>
                    </a:extLst>
                  </a:blip>
                  <a:srcRect/>
                  <a:stretch>
                    <a:fillRect/>
                  </a:stretch>
                </a:blipFill>
                <a:effectLst>
                  <a:outerShdw blurRad="25500" dist="23000" dir="7020000" algn="tl">
                    <a:srgbClr val="000000">
                      <a:alpha val="50000"/>
                    </a:srgbClr>
                  </a:outerShdw>
                </a:effectLst>
                <a:latin typeface="Georgia" panose="02040502050405020303" pitchFamily="18" charset="0"/>
              </a:rPr>
              <a:t>Санкт-Петербург</a:t>
            </a:r>
          </a:p>
        </p:txBody>
      </p:sp>
      <p:sp>
        <p:nvSpPr>
          <p:cNvPr id="2" name="Прямоугольник 1"/>
          <p:cNvSpPr/>
          <p:nvPr/>
        </p:nvSpPr>
        <p:spPr>
          <a:xfrm>
            <a:off x="8075054" y="395416"/>
            <a:ext cx="2605117" cy="1606198"/>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dirty="0" smtClean="0">
                <a:ln w="18000">
                  <a:solidFill>
                    <a:schemeClr val="bg1"/>
                  </a:solidFill>
                  <a:prstDash val="solid"/>
                  <a:miter lim="800000"/>
                </a:ln>
                <a:blipFill dpi="0" rotWithShape="1">
                  <a:blip r:embed="rId6">
                    <a:extLst>
                      <a:ext uri="{28A0092B-C50C-407E-A947-70E740481C1C}">
                        <a14:useLocalDpi xmlns:a14="http://schemas.microsoft.com/office/drawing/2010/main" val="0"/>
                      </a:ext>
                    </a:extLst>
                  </a:blip>
                  <a:srcRect/>
                  <a:stretch>
                    <a:fillRect/>
                  </a:stretch>
                </a:blipFill>
                <a:effectLst>
                  <a:outerShdw blurRad="25500" dist="23000" dir="7020000" algn="tl">
                    <a:srgbClr val="000000">
                      <a:alpha val="50000"/>
                    </a:srgbClr>
                  </a:outerShdw>
                </a:effectLst>
                <a:latin typeface="Georgia" panose="02040502050405020303" pitchFamily="18" charset="0"/>
              </a:rPr>
              <a:t>Часть 5 </a:t>
            </a:r>
            <a:endParaRPr lang="ru-RU" sz="4800" dirty="0">
              <a:ln w="18000">
                <a:solidFill>
                  <a:schemeClr val="bg1"/>
                </a:solidFill>
                <a:prstDash val="solid"/>
                <a:miter lim="800000"/>
              </a:ln>
              <a:blipFill dpi="0" rotWithShape="1">
                <a:blip r:embed="rId6">
                  <a:extLst>
                    <a:ext uri="{28A0092B-C50C-407E-A947-70E740481C1C}">
                      <a14:useLocalDpi xmlns:a14="http://schemas.microsoft.com/office/drawing/2010/main" val="0"/>
                    </a:ext>
                  </a:extLst>
                </a:blip>
                <a:srcRect/>
                <a:stretch>
                  <a:fillRect/>
                </a:stretch>
              </a:blipFill>
              <a:effectLst>
                <a:outerShdw blurRad="25500" dist="23000" dir="7020000" algn="tl">
                  <a:srgbClr val="000000">
                    <a:alpha val="50000"/>
                  </a:srgbClr>
                </a:outerShdw>
              </a:effectLst>
              <a:latin typeface="Georgia" panose="02040502050405020303" pitchFamily="18" charset="0"/>
            </a:endParaRPr>
          </a:p>
          <a:p>
            <a:pPr algn="ctr"/>
            <a:r>
              <a:rPr lang="ru-RU" sz="2800" dirty="0" smtClean="0">
                <a:ln w="18000">
                  <a:solidFill>
                    <a:schemeClr val="bg1"/>
                  </a:solidFill>
                  <a:prstDash val="solid"/>
                  <a:miter lim="800000"/>
                </a:ln>
                <a:blipFill dpi="0" rotWithShape="1">
                  <a:blip r:embed="rId6">
                    <a:extLst>
                      <a:ext uri="{28A0092B-C50C-407E-A947-70E740481C1C}">
                        <a14:useLocalDpi xmlns:a14="http://schemas.microsoft.com/office/drawing/2010/main" val="0"/>
                      </a:ext>
                    </a:extLst>
                  </a:blip>
                  <a:srcRect/>
                  <a:stretch>
                    <a:fillRect/>
                  </a:stretch>
                </a:blipFill>
                <a:effectLst>
                  <a:outerShdw blurRad="25500" dist="23000" dir="7020000" algn="tl">
                    <a:srgbClr val="000000">
                      <a:alpha val="50000"/>
                    </a:srgbClr>
                  </a:outerShdw>
                </a:effectLst>
                <a:latin typeface="Georgia" panose="02040502050405020303" pitchFamily="18" charset="0"/>
              </a:rPr>
              <a:t>«Искусство и ремесло»</a:t>
            </a:r>
          </a:p>
          <a:p>
            <a:pPr algn="ctr"/>
            <a:endParaRPr lang="ru-RU" sz="1400" dirty="0">
              <a:ln w="18000">
                <a:solidFill>
                  <a:schemeClr val="bg1"/>
                </a:solidFill>
                <a:prstDash val="solid"/>
                <a:miter lim="800000"/>
              </a:ln>
              <a:solidFill>
                <a:schemeClr val="accent1">
                  <a:lumMod val="75000"/>
                </a:schemeClr>
              </a:solidFill>
              <a:effectLst>
                <a:outerShdw blurRad="25500" dist="23000" dir="7020000" algn="tl">
                  <a:srgbClr val="000000">
                    <a:alpha val="50000"/>
                  </a:srgbClr>
                </a:outerShdw>
              </a:effectLst>
              <a:latin typeface="Georgia" panose="02040502050405020303" pitchFamily="18" charset="0"/>
            </a:endParaRPr>
          </a:p>
        </p:txBody>
      </p:sp>
    </p:spTree>
    <p:extLst>
      <p:ext uri="{BB962C8B-B14F-4D97-AF65-F5344CB8AC3E}">
        <p14:creationId xmlns:p14="http://schemas.microsoft.com/office/powerpoint/2010/main" val="378996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par>
                          <p:cTn id="8" fill="hold">
                            <p:stCondLst>
                              <p:cond delay="1300"/>
                            </p:stCondLst>
                            <p:childTnLst>
                              <p:par>
                                <p:cTn id="9" presetID="22" presetClass="entr" presetSubtype="8" fill="hold" nodeType="afterEffect">
                                  <p:stCondLst>
                                    <p:cond delay="0"/>
                                  </p:stCondLst>
                                  <p:iterate type="lt">
                                    <p:tmPct val="10000"/>
                                  </p:iterate>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left)">
                                      <p:cBhvr>
                                        <p:cTn id="11" dur="500"/>
                                        <p:tgtEl>
                                          <p:spTgt spid="6">
                                            <p:txEl>
                                              <p:pRg st="1" end="1"/>
                                            </p:txEl>
                                          </p:spTgt>
                                        </p:tgtEl>
                                      </p:cBhvr>
                                    </p:animEffect>
                                  </p:childTnLst>
                                </p:cTn>
                              </p:par>
                            </p:childTnLst>
                          </p:cTn>
                        </p:par>
                        <p:par>
                          <p:cTn id="12" fill="hold">
                            <p:stCondLst>
                              <p:cond delay="2600"/>
                            </p:stCondLst>
                            <p:childTnLst>
                              <p:par>
                                <p:cTn id="13" presetID="22" presetClass="entr" presetSubtype="8" fill="hold" nodeType="afterEffect">
                                  <p:stCondLst>
                                    <p:cond delay="0"/>
                                  </p:stCondLst>
                                  <p:iterate type="lt">
                                    <p:tmPct val="10000"/>
                                  </p:iterate>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lnSpc>
                <a:spcPct val="107000"/>
              </a:lnSpc>
              <a:spcAft>
                <a:spcPts val="1440"/>
              </a:spcAft>
            </a:pPr>
            <a:r>
              <a:rPr lang="ru-RU"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4. Искусство и ремесло</a:t>
            </a:r>
            <a:endParaRPr lang="ru-RU" sz="4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Прямоугольник 2"/>
          <p:cNvSpPr/>
          <p:nvPr/>
        </p:nvSpPr>
        <p:spPr>
          <a:xfrm>
            <a:off x="838200" y="1901018"/>
            <a:ext cx="10789508" cy="4218334"/>
          </a:xfrm>
          <a:prstGeom prst="rect">
            <a:avLst/>
          </a:prstGeom>
        </p:spPr>
        <p:txBody>
          <a:bodyPr wrap="square">
            <a:spAutoFit/>
          </a:bodyPr>
          <a:lstStyle/>
          <a:p>
            <a:pPr algn="just">
              <a:lnSpc>
                <a:spcPct val="107000"/>
              </a:lnSpc>
              <a:spcAft>
                <a:spcPts val="1440"/>
              </a:spcAft>
            </a:pPr>
            <a:r>
              <a:rPr lang="ru-RU" sz="2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Темы данного направления актуализируют представления выпускников о </a:t>
            </a:r>
            <a:r>
              <a:rPr lang="ru-RU" sz="2800"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предназначении произведений искусства </a:t>
            </a:r>
            <a:r>
              <a:rPr lang="ru-RU" sz="2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и </a:t>
            </a:r>
            <a:r>
              <a:rPr lang="ru-RU" sz="2800"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мере таланта их создателей</a:t>
            </a:r>
            <a:r>
              <a:rPr lang="ru-RU" sz="2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дают возможность поразмышлять о </a:t>
            </a:r>
            <a:r>
              <a:rPr lang="ru-RU" sz="2800"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миссии художника и его роли в обществе, о том, где заканчивается ремесло и начинается искусство</a:t>
            </a:r>
            <a:r>
              <a:rPr lang="ru-RU" sz="2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br>
              <a:rPr lang="ru-RU" sz="2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br>
            <a:r>
              <a:rPr lang="ru-RU" sz="2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Литература постоянно обращается к </a:t>
            </a:r>
            <a:r>
              <a:rPr lang="ru-RU" sz="2800"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осмыслению феномена творчества, изображению созидательного труда</a:t>
            </a:r>
            <a:r>
              <a:rPr lang="ru-RU" sz="2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помогает раскрыть внутренний мир персонажа через его отношение к искусству и ремеслу.</a:t>
            </a:r>
            <a:endParaRPr lang="ru-RU"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4840193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0896" y="185351"/>
            <a:ext cx="10352903" cy="741407"/>
          </a:xfrm>
        </p:spPr>
        <p:txBody>
          <a:bodyPr>
            <a:normAutofit fontScale="90000"/>
          </a:bodyPr>
          <a:lstStyle/>
          <a:p>
            <a:pPr algn="ctr"/>
            <a:r>
              <a:rPr lang="ru-RU" dirty="0" smtClean="0"/>
              <a:t>Темы сочинений. </a:t>
            </a:r>
            <a:r>
              <a:rPr lang="ru-RU" sz="1800" dirty="0" smtClean="0"/>
              <a:t>Осуществим </a:t>
            </a:r>
            <a:r>
              <a:rPr lang="ru-RU" sz="1800" dirty="0" err="1" smtClean="0"/>
              <a:t>тематическон</a:t>
            </a:r>
            <a:r>
              <a:rPr lang="ru-RU" sz="1800" dirty="0" smtClean="0"/>
              <a:t> деление: а) Роль искусства в жизни человека; б) искусство и ремесло.</a:t>
            </a:r>
            <a:endParaRPr lang="ru-RU" dirty="0"/>
          </a:p>
        </p:txBody>
      </p:sp>
      <p:sp>
        <p:nvSpPr>
          <p:cNvPr id="3" name="Прямоугольник 2"/>
          <p:cNvSpPr/>
          <p:nvPr/>
        </p:nvSpPr>
        <p:spPr>
          <a:xfrm>
            <a:off x="556054" y="926758"/>
            <a:ext cx="10797745" cy="5743816"/>
          </a:xfrm>
          <a:prstGeom prst="rect">
            <a:avLst/>
          </a:prstGeom>
        </p:spPr>
        <p:txBody>
          <a:bodyPr wrap="square">
            <a:spAutoFit/>
          </a:bodyPr>
          <a:lstStyle/>
          <a:p>
            <a:pPr lvl="0"/>
            <a:r>
              <a:rPr lang="ru-RU" sz="2000" dirty="0" smtClean="0">
                <a:solidFill>
                  <a:schemeClr val="accent1">
                    <a:lumMod val="75000"/>
                  </a:schemeClr>
                </a:solidFill>
              </a:rPr>
              <a:t>Чем </a:t>
            </a:r>
            <a:r>
              <a:rPr lang="ru-RU" sz="2000" dirty="0">
                <a:solidFill>
                  <a:schemeClr val="accent1">
                    <a:lumMod val="75000"/>
                  </a:schemeClr>
                </a:solidFill>
              </a:rPr>
              <a:t>настоящее искусство привлекает человека</a:t>
            </a:r>
            <a:r>
              <a:rPr lang="ru-RU" sz="2000" dirty="0" smtClean="0">
                <a:solidFill>
                  <a:schemeClr val="accent1">
                    <a:lumMod val="75000"/>
                  </a:schemeClr>
                </a:solidFill>
              </a:rPr>
              <a:t>?</a:t>
            </a:r>
          </a:p>
          <a:p>
            <a:r>
              <a:rPr lang="ru-RU" sz="2000" dirty="0">
                <a:solidFill>
                  <a:schemeClr val="accent1">
                    <a:lumMod val="75000"/>
                  </a:schemeClr>
                </a:solidFill>
              </a:rPr>
              <a:t>Что можно считать подлинным искусством?</a:t>
            </a:r>
          </a:p>
          <a:p>
            <a:pPr>
              <a:lnSpc>
                <a:spcPct val="107000"/>
              </a:lnSpc>
              <a:spcAft>
                <a:spcPts val="800"/>
              </a:spcAft>
              <a:buSzPts val="1000"/>
              <a:tabLst>
                <a:tab pos="457200" algn="l"/>
              </a:tabLst>
            </a:pPr>
            <a:r>
              <a:rPr lang="ru-RU" sz="2000" dirty="0" smtClean="0">
                <a:solidFill>
                  <a:schemeClr val="accent1">
                    <a:lumMod val="75000"/>
                  </a:schemeClr>
                </a:solidFill>
              </a:rPr>
              <a:t>В </a:t>
            </a:r>
            <a:r>
              <a:rPr lang="ru-RU" sz="2000" dirty="0">
                <a:solidFill>
                  <a:schemeClr val="accent1">
                    <a:lumMod val="75000"/>
                  </a:schemeClr>
                </a:solidFill>
              </a:rPr>
              <a:t>чем, по-вашему, состоит конечная цель искусства</a:t>
            </a:r>
            <a:r>
              <a:rPr lang="ru-RU" sz="2000" dirty="0" smtClean="0">
                <a:solidFill>
                  <a:schemeClr val="accent1">
                    <a:lumMod val="75000"/>
                  </a:schemeClr>
                </a:solidFill>
              </a:rPr>
              <a:t>?</a:t>
            </a:r>
          </a:p>
          <a:p>
            <a:pPr>
              <a:lnSpc>
                <a:spcPct val="107000"/>
              </a:lnSpc>
              <a:spcAft>
                <a:spcPts val="800"/>
              </a:spcAft>
              <a:buSzPts val="1000"/>
              <a:tabLst>
                <a:tab pos="457200" algn="l"/>
              </a:tabLst>
            </a:pPr>
            <a:r>
              <a:rPr lang="ru-RU" sz="2000" dirty="0">
                <a:solidFill>
                  <a:schemeClr val="accent1">
                    <a:lumMod val="75000"/>
                  </a:schemeClr>
                </a:solidFill>
              </a:rPr>
              <a:t>Какова роль искусства в развитии человечества</a:t>
            </a:r>
            <a:r>
              <a:rPr lang="ru-RU" sz="2000" dirty="0" smtClean="0">
                <a:solidFill>
                  <a:schemeClr val="accent1">
                    <a:lumMod val="75000"/>
                  </a:schemeClr>
                </a:solidFill>
              </a:rPr>
              <a:t>?</a:t>
            </a:r>
          </a:p>
          <a:p>
            <a:pPr>
              <a:lnSpc>
                <a:spcPct val="107000"/>
              </a:lnSpc>
              <a:spcAft>
                <a:spcPts val="800"/>
              </a:spcAft>
              <a:buSzPts val="1000"/>
              <a:tabLst>
                <a:tab pos="457200" algn="l"/>
              </a:tabLst>
            </a:pPr>
            <a:r>
              <a:rPr lang="ru-RU" sz="2000" dirty="0">
                <a:solidFill>
                  <a:schemeClr val="accent1">
                    <a:lumMod val="75000"/>
                  </a:schemeClr>
                </a:solidFill>
                <a:latin typeface="Arial" panose="020B0604020202020204" pitchFamily="34" charset="0"/>
                <a:ea typeface="Times New Roman" panose="02020603050405020304" pitchFamily="18" charset="0"/>
                <a:cs typeface="Times New Roman" panose="02020603050405020304" pitchFamily="18" charset="0"/>
              </a:rPr>
              <a:t>Над каким искусством время </a:t>
            </a:r>
            <a:r>
              <a:rPr lang="ru-RU" sz="2000" dirty="0" err="1">
                <a:solidFill>
                  <a:schemeClr val="accent1">
                    <a:lumMod val="75000"/>
                  </a:schemeClr>
                </a:solidFill>
                <a:latin typeface="Arial" panose="020B0604020202020204" pitchFamily="34" charset="0"/>
                <a:ea typeface="Times New Roman" panose="02020603050405020304" pitchFamily="18" charset="0"/>
                <a:cs typeface="Times New Roman" panose="02020603050405020304" pitchFamily="18" charset="0"/>
              </a:rPr>
              <a:t>невластно</a:t>
            </a:r>
            <a:r>
              <a:rPr lang="ru-RU" sz="2000" dirty="0">
                <a:solidFill>
                  <a:schemeClr val="accent1">
                    <a:lumMod val="75000"/>
                  </a:schemeClr>
                </a:solidFill>
                <a:latin typeface="Arial" panose="020B0604020202020204" pitchFamily="34" charset="0"/>
                <a:ea typeface="Times New Roman" panose="02020603050405020304" pitchFamily="18" charset="0"/>
                <a:cs typeface="Times New Roman" panose="02020603050405020304" pitchFamily="18" charset="0"/>
              </a:rPr>
              <a:t>?</a:t>
            </a:r>
            <a:endParaRPr lang="ru-RU" sz="2000"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SzPts val="1000"/>
              <a:tabLst>
                <a:tab pos="457200" algn="l"/>
              </a:tabLst>
            </a:pPr>
            <a:r>
              <a:rPr lang="ru-RU" sz="2000" dirty="0" smtClean="0">
                <a:solidFill>
                  <a:schemeClr val="accent1">
                    <a:lumMod val="75000"/>
                  </a:schemeClr>
                </a:solidFill>
              </a:rPr>
              <a:t>Как </a:t>
            </a:r>
            <a:r>
              <a:rPr lang="ru-RU" sz="2000" dirty="0">
                <a:solidFill>
                  <a:schemeClr val="accent1">
                    <a:lumMod val="75000"/>
                  </a:schemeClr>
                </a:solidFill>
              </a:rPr>
              <a:t>вы понимаете высказыванием Г. </a:t>
            </a:r>
            <a:r>
              <a:rPr lang="ru-RU" sz="2000" dirty="0" err="1" smtClean="0">
                <a:solidFill>
                  <a:schemeClr val="accent1">
                    <a:lumMod val="75000"/>
                  </a:schemeClr>
                </a:solidFill>
              </a:rPr>
              <a:t>Гебеля</a:t>
            </a:r>
            <a:r>
              <a:rPr lang="ru-RU" sz="2000" dirty="0">
                <a:solidFill>
                  <a:schemeClr val="accent1">
                    <a:lumMod val="75000"/>
                  </a:schemeClr>
                </a:solidFill>
              </a:rPr>
              <a:t>: «Искусство – это совесть человечества»?</a:t>
            </a:r>
          </a:p>
          <a:p>
            <a:pPr lvl="0"/>
            <a:r>
              <a:rPr lang="ru-RU" sz="2000" dirty="0" smtClean="0">
                <a:solidFill>
                  <a:schemeClr val="accent6">
                    <a:lumMod val="75000"/>
                  </a:schemeClr>
                </a:solidFill>
              </a:rPr>
              <a:t>Каким </a:t>
            </a:r>
            <a:r>
              <a:rPr lang="ru-RU" sz="2000" dirty="0">
                <a:solidFill>
                  <a:schemeClr val="accent6">
                    <a:lumMod val="75000"/>
                  </a:schemeClr>
                </a:solidFill>
              </a:rPr>
              <a:t>должно быть ремесло, чтобы оно стало искусством</a:t>
            </a:r>
            <a:r>
              <a:rPr lang="ru-RU" sz="2000" dirty="0" smtClean="0">
                <a:solidFill>
                  <a:schemeClr val="accent6">
                    <a:lumMod val="75000"/>
                  </a:schemeClr>
                </a:solidFill>
              </a:rPr>
              <a:t>?</a:t>
            </a:r>
          </a:p>
          <a:p>
            <a:r>
              <a:rPr lang="ru-RU" sz="2000" dirty="0">
                <a:solidFill>
                  <a:schemeClr val="accent6">
                    <a:lumMod val="75000"/>
                  </a:schemeClr>
                </a:solidFill>
              </a:rPr>
              <a:t>В чем разница между ремеслом и искусством</a:t>
            </a:r>
            <a:r>
              <a:rPr lang="ru-RU" sz="2000" dirty="0" smtClean="0">
                <a:solidFill>
                  <a:schemeClr val="accent6">
                    <a:lumMod val="75000"/>
                  </a:schemeClr>
                </a:solidFill>
              </a:rPr>
              <a:t>?</a:t>
            </a:r>
          </a:p>
          <a:p>
            <a:r>
              <a:rPr lang="ru-RU" sz="2000" dirty="0">
                <a:solidFill>
                  <a:schemeClr val="accent6">
                    <a:lumMod val="75000"/>
                  </a:schemeClr>
                </a:solidFill>
                <a:latin typeface="Arial" panose="020B0604020202020204" pitchFamily="34" charset="0"/>
                <a:ea typeface="Times New Roman" panose="02020603050405020304" pitchFamily="18" charset="0"/>
                <a:cs typeface="Times New Roman" panose="02020603050405020304" pitchFamily="18" charset="0"/>
              </a:rPr>
              <a:t>Как взаимосвязаны между собой ремесло и искусство?</a:t>
            </a:r>
            <a:endParaRPr lang="ru-RU" sz="2000"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r>
              <a:rPr lang="ru-RU" sz="2000" dirty="0">
                <a:solidFill>
                  <a:schemeClr val="accent6">
                    <a:lumMod val="75000"/>
                  </a:schemeClr>
                </a:solidFill>
                <a:latin typeface="Arial" panose="020B0604020202020204" pitchFamily="34" charset="0"/>
                <a:ea typeface="Times New Roman" panose="02020603050405020304" pitchFamily="18" charset="0"/>
                <a:cs typeface="Times New Roman" panose="02020603050405020304" pitchFamily="18" charset="0"/>
              </a:rPr>
              <a:t>Почему люди путают искусство и ремесло?</a:t>
            </a:r>
            <a:endParaRPr lang="ru-RU" sz="2000"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r>
              <a:rPr lang="ru-RU" sz="2000" dirty="0" smtClean="0">
                <a:solidFill>
                  <a:schemeClr val="accent6">
                    <a:lumMod val="75000"/>
                  </a:schemeClr>
                </a:solidFill>
              </a:rPr>
              <a:t>Могут </a:t>
            </a:r>
            <a:r>
              <a:rPr lang="ru-RU" sz="2000" dirty="0">
                <a:solidFill>
                  <a:schemeClr val="accent6">
                    <a:lumMod val="75000"/>
                  </a:schemeClr>
                </a:solidFill>
              </a:rPr>
              <a:t>ли способности превратиться в талант?</a:t>
            </a:r>
          </a:p>
          <a:p>
            <a:r>
              <a:rPr lang="ru-RU" sz="2000" dirty="0">
                <a:solidFill>
                  <a:schemeClr val="accent6">
                    <a:lumMod val="75000"/>
                  </a:schemeClr>
                </a:solidFill>
              </a:rPr>
              <a:t>Кто такой талантливый человек?</a:t>
            </a:r>
          </a:p>
          <a:p>
            <a:pPr lvl="0"/>
            <a:r>
              <a:rPr lang="ru-RU" sz="2000" dirty="0" smtClean="0">
                <a:solidFill>
                  <a:schemeClr val="accent6">
                    <a:lumMod val="75000"/>
                  </a:schemeClr>
                </a:solidFill>
              </a:rPr>
              <a:t>Что </a:t>
            </a:r>
            <a:r>
              <a:rPr lang="ru-RU" sz="2000" dirty="0">
                <a:solidFill>
                  <a:schemeClr val="accent6">
                    <a:lumMod val="75000"/>
                  </a:schemeClr>
                </a:solidFill>
              </a:rPr>
              <a:t>значит для человека ремесло и искусство, как они отражаются в его жизни, на что влияют?</a:t>
            </a:r>
          </a:p>
          <a:p>
            <a:r>
              <a:rPr lang="ru-RU" sz="2000" dirty="0" smtClean="0">
                <a:solidFill>
                  <a:schemeClr val="accent6">
                    <a:lumMod val="75000"/>
                  </a:schemeClr>
                </a:solidFill>
              </a:rPr>
              <a:t>Ремесленник </a:t>
            </a:r>
            <a:r>
              <a:rPr lang="ru-RU" sz="2000" dirty="0">
                <a:solidFill>
                  <a:schemeClr val="accent6">
                    <a:lumMod val="75000"/>
                  </a:schemeClr>
                </a:solidFill>
              </a:rPr>
              <a:t>– это мастер своего дела или халтурщик?</a:t>
            </a:r>
          </a:p>
          <a:p>
            <a:pPr lvl="0"/>
            <a:r>
              <a:rPr lang="ru-RU" sz="2000" dirty="0" smtClean="0">
                <a:solidFill>
                  <a:schemeClr val="accent6">
                    <a:lumMod val="75000"/>
                  </a:schemeClr>
                </a:solidFill>
              </a:rPr>
              <a:t>Может </a:t>
            </a:r>
            <a:r>
              <a:rPr lang="ru-RU" sz="2000" dirty="0">
                <a:solidFill>
                  <a:schemeClr val="accent6">
                    <a:lumMod val="75000"/>
                  </a:schemeClr>
                </a:solidFill>
              </a:rPr>
              <a:t>ли ремесленник стать художником?</a:t>
            </a:r>
          </a:p>
          <a:p>
            <a:pPr lvl="0"/>
            <a:r>
              <a:rPr lang="ru-RU" sz="2000" dirty="0" smtClean="0">
                <a:solidFill>
                  <a:schemeClr val="accent6">
                    <a:lumMod val="75000"/>
                  </a:schemeClr>
                </a:solidFill>
              </a:rPr>
              <a:t>Согласны </a:t>
            </a:r>
            <a:r>
              <a:rPr lang="ru-RU" sz="2000" dirty="0">
                <a:solidFill>
                  <a:schemeClr val="accent6">
                    <a:lumMod val="75000"/>
                  </a:schemeClr>
                </a:solidFill>
              </a:rPr>
              <a:t>ли вы с высказыванием П. </a:t>
            </a:r>
            <a:r>
              <a:rPr lang="ru-RU" sz="2000" dirty="0" err="1">
                <a:solidFill>
                  <a:schemeClr val="accent6">
                    <a:lumMod val="75000"/>
                  </a:schemeClr>
                </a:solidFill>
              </a:rPr>
              <a:t>Казальса</a:t>
            </a:r>
            <a:r>
              <a:rPr lang="ru-RU" sz="2000" dirty="0">
                <a:solidFill>
                  <a:schemeClr val="accent6">
                    <a:lumMod val="75000"/>
                  </a:schemeClr>
                </a:solidFill>
              </a:rPr>
              <a:t>: «Мастерство еще не делает художником</a:t>
            </a:r>
            <a:r>
              <a:rPr lang="ru-RU" sz="2000" dirty="0" smtClean="0">
                <a:solidFill>
                  <a:schemeClr val="accent6">
                    <a:lumMod val="75000"/>
                  </a:schemeClr>
                </a:solidFill>
              </a:rPr>
              <a:t>»?</a:t>
            </a:r>
          </a:p>
          <a:p>
            <a:pPr marL="342900" lvl="0" indent="-342900">
              <a:lnSpc>
                <a:spcPct val="107000"/>
              </a:lnSpc>
              <a:spcAft>
                <a:spcPts val="800"/>
              </a:spcAft>
              <a:buSzPts val="1000"/>
              <a:buFont typeface="Symbol" panose="05050102010706020507" pitchFamily="18" charset="2"/>
              <a:buChar char=""/>
              <a:tabLst>
                <a:tab pos="457200" algn="l"/>
              </a:tabLst>
            </a:pP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420372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flipH="1">
            <a:off x="2224216" y="605481"/>
            <a:ext cx="8476735" cy="5807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a:t>ЦИТАТЫ к теме «ОТЦЫ и ДЕТИ»</a:t>
            </a:r>
            <a:endParaRPr lang="ru-RU"/>
          </a:p>
        </p:txBody>
      </p:sp>
      <p:sp>
        <p:nvSpPr>
          <p:cNvPr id="3" name="Прямоугольник 2"/>
          <p:cNvSpPr/>
          <p:nvPr/>
        </p:nvSpPr>
        <p:spPr>
          <a:xfrm>
            <a:off x="2545492" y="1606379"/>
            <a:ext cx="7908323" cy="4524315"/>
          </a:xfrm>
          <a:prstGeom prst="rect">
            <a:avLst/>
          </a:prstGeom>
          <a:solidFill>
            <a:schemeClr val="accent3">
              <a:lumMod val="20000"/>
              <a:lumOff val="80000"/>
            </a:schemeClr>
          </a:solidFill>
        </p:spPr>
        <p:txBody>
          <a:bodyPr wrap="square">
            <a:spAutoFit/>
          </a:bodyPr>
          <a:lstStyle/>
          <a:p>
            <a:r>
              <a:rPr lang="ru-RU" sz="3600" dirty="0">
                <a:latin typeface="Times New Roman" panose="02020603050405020304" pitchFamily="18" charset="0"/>
                <a:ea typeface="Calibri" panose="020F0502020204030204" pitchFamily="34" charset="0"/>
              </a:rPr>
              <a:t>Уж много лет без утомленья</a:t>
            </a:r>
            <a:br>
              <a:rPr lang="ru-RU" sz="3600" dirty="0">
                <a:latin typeface="Times New Roman" panose="02020603050405020304" pitchFamily="18" charset="0"/>
                <a:ea typeface="Calibri" panose="020F0502020204030204" pitchFamily="34" charset="0"/>
              </a:rPr>
            </a:br>
            <a:r>
              <a:rPr lang="ru-RU" sz="3600" dirty="0">
                <a:latin typeface="Times New Roman" panose="02020603050405020304" pitchFamily="18" charset="0"/>
                <a:ea typeface="Calibri" panose="020F0502020204030204" pitchFamily="34" charset="0"/>
              </a:rPr>
              <a:t>Ведут войну два поколенья,</a:t>
            </a:r>
            <a:br>
              <a:rPr lang="ru-RU" sz="3600" dirty="0">
                <a:latin typeface="Times New Roman" panose="02020603050405020304" pitchFamily="18" charset="0"/>
                <a:ea typeface="Calibri" panose="020F0502020204030204" pitchFamily="34" charset="0"/>
              </a:rPr>
            </a:br>
            <a:r>
              <a:rPr lang="ru-RU" sz="3600" dirty="0">
                <a:latin typeface="Times New Roman" panose="02020603050405020304" pitchFamily="18" charset="0"/>
                <a:ea typeface="Calibri" panose="020F0502020204030204" pitchFamily="34" charset="0"/>
              </a:rPr>
              <a:t>Кровавую войну;</a:t>
            </a:r>
            <a:br>
              <a:rPr lang="ru-RU" sz="3600" dirty="0">
                <a:latin typeface="Times New Roman" panose="02020603050405020304" pitchFamily="18" charset="0"/>
                <a:ea typeface="Calibri" panose="020F0502020204030204" pitchFamily="34" charset="0"/>
              </a:rPr>
            </a:br>
            <a:r>
              <a:rPr lang="ru-RU" sz="3600" dirty="0">
                <a:latin typeface="Times New Roman" panose="02020603050405020304" pitchFamily="18" charset="0"/>
                <a:ea typeface="Calibri" panose="020F0502020204030204" pitchFamily="34" charset="0"/>
              </a:rPr>
              <a:t>И в наши дни в любой газете</a:t>
            </a:r>
            <a:br>
              <a:rPr lang="ru-RU" sz="3600" dirty="0">
                <a:latin typeface="Times New Roman" panose="02020603050405020304" pitchFamily="18" charset="0"/>
                <a:ea typeface="Calibri" panose="020F0502020204030204" pitchFamily="34" charset="0"/>
              </a:rPr>
            </a:br>
            <a:r>
              <a:rPr lang="ru-RU" sz="3600" dirty="0">
                <a:latin typeface="Times New Roman" panose="02020603050405020304" pitchFamily="18" charset="0"/>
                <a:ea typeface="Calibri" panose="020F0502020204030204" pitchFamily="34" charset="0"/>
              </a:rPr>
              <a:t>Вступают в бой «Отцы» и «Дети»,</a:t>
            </a:r>
            <a:br>
              <a:rPr lang="ru-RU" sz="3600" dirty="0">
                <a:latin typeface="Times New Roman" panose="02020603050405020304" pitchFamily="18" charset="0"/>
                <a:ea typeface="Calibri" panose="020F0502020204030204" pitchFamily="34" charset="0"/>
              </a:rPr>
            </a:br>
            <a:r>
              <a:rPr lang="ru-RU" sz="3600" dirty="0">
                <a:latin typeface="Times New Roman" panose="02020603050405020304" pitchFamily="18" charset="0"/>
                <a:ea typeface="Calibri" panose="020F0502020204030204" pitchFamily="34" charset="0"/>
              </a:rPr>
              <a:t>Разят друг друга те и эти,</a:t>
            </a:r>
            <a:br>
              <a:rPr lang="ru-RU" sz="3600" dirty="0">
                <a:latin typeface="Times New Roman" panose="02020603050405020304" pitchFamily="18" charset="0"/>
                <a:ea typeface="Calibri" panose="020F0502020204030204" pitchFamily="34" charset="0"/>
              </a:rPr>
            </a:br>
            <a:r>
              <a:rPr lang="ru-RU" sz="3600" dirty="0">
                <a:latin typeface="Times New Roman" panose="02020603050405020304" pitchFamily="18" charset="0"/>
                <a:ea typeface="Calibri" panose="020F0502020204030204" pitchFamily="34" charset="0"/>
              </a:rPr>
              <a:t>Как прежде, в старину.</a:t>
            </a:r>
            <a:br>
              <a:rPr lang="ru-RU" sz="3600" dirty="0">
                <a:latin typeface="Times New Roman" panose="02020603050405020304" pitchFamily="18" charset="0"/>
                <a:ea typeface="Calibri" panose="020F0502020204030204" pitchFamily="34" charset="0"/>
              </a:rPr>
            </a:br>
            <a:r>
              <a:rPr lang="ru-RU" b="1" dirty="0">
                <a:latin typeface="Times New Roman" panose="02020603050405020304" pitchFamily="18" charset="0"/>
                <a:ea typeface="Calibri" panose="020F0502020204030204" pitchFamily="34" charset="0"/>
              </a:rPr>
              <a:t>                       </a:t>
            </a:r>
            <a:r>
              <a:rPr lang="ru-RU" b="1" dirty="0" smtClean="0">
                <a:latin typeface="Times New Roman" panose="02020603050405020304" pitchFamily="18" charset="0"/>
                <a:ea typeface="Calibri" panose="020F0502020204030204" pitchFamily="34" charset="0"/>
              </a:rPr>
              <a:t>               Дмитрий </a:t>
            </a:r>
            <a:r>
              <a:rPr lang="ru-RU" b="1" dirty="0">
                <a:latin typeface="Times New Roman" panose="02020603050405020304" pitchFamily="18" charset="0"/>
                <a:ea typeface="Calibri" panose="020F0502020204030204" pitchFamily="34" charset="0"/>
              </a:rPr>
              <a:t>Дмитриевич Минаев</a:t>
            </a:r>
            <a:br>
              <a:rPr lang="ru-RU" b="1" dirty="0">
                <a:latin typeface="Times New Roman" panose="02020603050405020304" pitchFamily="18" charset="0"/>
                <a:ea typeface="Calibri" panose="020F0502020204030204" pitchFamily="34" charset="0"/>
              </a:rPr>
            </a:br>
            <a:endParaRPr lang="ru-RU" dirty="0"/>
          </a:p>
        </p:txBody>
      </p:sp>
    </p:spTree>
    <p:extLst>
      <p:ext uri="{BB962C8B-B14F-4D97-AF65-F5344CB8AC3E}">
        <p14:creationId xmlns:p14="http://schemas.microsoft.com/office/powerpoint/2010/main" val="250821029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561632"/>
          </a:xfrm>
          <a:solidFill>
            <a:schemeClr val="accent6">
              <a:lumMod val="20000"/>
              <a:lumOff val="80000"/>
            </a:schemeClr>
          </a:solidFill>
        </p:spPr>
        <p:txBody>
          <a:bodyPr>
            <a:normAutofit fontScale="90000"/>
          </a:bodyPr>
          <a:lstStyle/>
          <a:p>
            <a:r>
              <a:rPr lang="ru-RU" dirty="0" smtClean="0"/>
              <a:t>Литература к теме ИСКУССТВО и РЕМЕСЛО</a:t>
            </a:r>
            <a:endParaRPr lang="ru-RU" dirty="0"/>
          </a:p>
        </p:txBody>
      </p:sp>
      <p:sp>
        <p:nvSpPr>
          <p:cNvPr id="4" name="Прямоугольник 3"/>
          <p:cNvSpPr/>
          <p:nvPr/>
        </p:nvSpPr>
        <p:spPr>
          <a:xfrm>
            <a:off x="2224216" y="1033986"/>
            <a:ext cx="7735330" cy="5296706"/>
          </a:xfrm>
          <a:prstGeom prst="rect">
            <a:avLst/>
          </a:prstGeom>
          <a:solidFill>
            <a:schemeClr val="accent4">
              <a:lumMod val="20000"/>
              <a:lumOff val="80000"/>
            </a:schemeClr>
          </a:solidFill>
        </p:spPr>
        <p:txBody>
          <a:bodyPr wrap="square">
            <a:spAutoFit/>
          </a:bodyPr>
          <a:lstStyle/>
          <a:p>
            <a:pPr marL="342900" lvl="0" indent="-342900">
              <a:lnSpc>
                <a:spcPct val="106000"/>
              </a:lnSpc>
              <a:buFont typeface="+mj-lt"/>
              <a:buAutoNum type="arabicPeriod"/>
              <a:tabLst>
                <a:tab pos="408940" algn="l"/>
                <a:tab pos="768985" algn="l"/>
              </a:tabLst>
            </a:pPr>
            <a:r>
              <a:rPr lang="ru-RU" sz="2000" dirty="0">
                <a:solidFill>
                  <a:srgbClr val="000000"/>
                </a:solidFill>
                <a:latin typeface="Times New Roman" panose="02020603050405020304" pitchFamily="18" charset="0"/>
                <a:ea typeface="Times New Roman" panose="02020603050405020304" pitchFamily="18" charset="0"/>
              </a:rPr>
              <a:t>«Мастер и Маргарита» М. А. Булгаков</a:t>
            </a:r>
            <a:endParaRPr lang="ru-RU" sz="2000" dirty="0"/>
          </a:p>
          <a:p>
            <a:pPr marL="342900" lvl="0" indent="-342900">
              <a:lnSpc>
                <a:spcPct val="106000"/>
              </a:lnSpc>
              <a:buFont typeface="+mj-lt"/>
              <a:buAutoNum type="arabicPeriod"/>
              <a:tabLst>
                <a:tab pos="408940" algn="l"/>
                <a:tab pos="768985" algn="l"/>
              </a:tabLst>
            </a:pPr>
            <a:r>
              <a:rPr lang="ru-RU" sz="2000" dirty="0">
                <a:solidFill>
                  <a:srgbClr val="000000"/>
                </a:solidFill>
                <a:latin typeface="Times New Roman" panose="02020603050405020304" pitchFamily="18" charset="0"/>
                <a:ea typeface="Times New Roman" panose="02020603050405020304" pitchFamily="18" charset="0"/>
              </a:rPr>
              <a:t>«Чайка», «Дом с мезонином», А.П. Чехов</a:t>
            </a:r>
            <a:endParaRPr lang="ru-RU" sz="2000" dirty="0"/>
          </a:p>
          <a:p>
            <a:pPr marL="342900" lvl="0" indent="-342900">
              <a:lnSpc>
                <a:spcPct val="106000"/>
              </a:lnSpc>
              <a:buFont typeface="+mj-lt"/>
              <a:buAutoNum type="arabicPeriod"/>
              <a:tabLst>
                <a:tab pos="408940" algn="l"/>
                <a:tab pos="768985" algn="l"/>
              </a:tabLst>
            </a:pPr>
            <a:r>
              <a:rPr lang="ru-RU" sz="2000" dirty="0">
                <a:solidFill>
                  <a:srgbClr val="000000"/>
                </a:solidFill>
                <a:latin typeface="Times New Roman" panose="02020603050405020304" pitchFamily="18" charset="0"/>
                <a:ea typeface="Times New Roman" panose="02020603050405020304" pitchFamily="18" charset="0"/>
              </a:rPr>
              <a:t>«Портрет», «Невский проспект», Н.В. Гоголь</a:t>
            </a:r>
            <a:endParaRPr lang="ru-RU" sz="2000" dirty="0"/>
          </a:p>
          <a:p>
            <a:pPr marL="342900" lvl="0" indent="-342900">
              <a:lnSpc>
                <a:spcPct val="106000"/>
              </a:lnSpc>
              <a:buFont typeface="+mj-lt"/>
              <a:buAutoNum type="arabicPeriod"/>
              <a:tabLst>
                <a:tab pos="408940" algn="l"/>
                <a:tab pos="768985" algn="l"/>
              </a:tabLst>
            </a:pPr>
            <a:r>
              <a:rPr lang="ru-RU" sz="2000" dirty="0">
                <a:solidFill>
                  <a:srgbClr val="000000"/>
                </a:solidFill>
                <a:latin typeface="Times New Roman" panose="02020603050405020304" pitchFamily="18" charset="0"/>
                <a:ea typeface="Times New Roman" panose="02020603050405020304" pitchFamily="18" charset="0"/>
              </a:rPr>
              <a:t>«Война и мир», Л.Н. Толстой</a:t>
            </a:r>
            <a:endParaRPr lang="ru-RU" sz="2000" dirty="0"/>
          </a:p>
          <a:p>
            <a:pPr marL="342900" lvl="0" indent="-342900">
              <a:lnSpc>
                <a:spcPct val="106000"/>
              </a:lnSpc>
              <a:buFont typeface="+mj-lt"/>
              <a:buAutoNum type="arabicPeriod"/>
              <a:tabLst>
                <a:tab pos="408940" algn="l"/>
                <a:tab pos="768985" algn="l"/>
              </a:tabLst>
            </a:pPr>
            <a:r>
              <a:rPr lang="ru-RU" sz="2000" dirty="0">
                <a:solidFill>
                  <a:srgbClr val="000000"/>
                </a:solidFill>
                <a:latin typeface="Times New Roman" panose="02020603050405020304" pitchFamily="18" charset="0"/>
                <a:ea typeface="Times New Roman" panose="02020603050405020304" pitchFamily="18" charset="0"/>
              </a:rPr>
              <a:t>«Как один мужик двух генералов прокормил» М.Е. Салтыков-Щедрин;</a:t>
            </a:r>
            <a:endParaRPr lang="ru-RU" sz="2000" dirty="0"/>
          </a:p>
          <a:p>
            <a:pPr marL="342900" lvl="0" indent="-342900">
              <a:lnSpc>
                <a:spcPct val="106000"/>
              </a:lnSpc>
              <a:buFont typeface="+mj-lt"/>
              <a:buAutoNum type="arabicPeriod"/>
              <a:tabLst>
                <a:tab pos="408940" algn="l"/>
                <a:tab pos="768985" algn="l"/>
              </a:tabLst>
            </a:pPr>
            <a:r>
              <a:rPr lang="ru-RU" sz="2000" dirty="0">
                <a:solidFill>
                  <a:srgbClr val="000000"/>
                </a:solidFill>
                <a:latin typeface="Times New Roman" panose="02020603050405020304" pitchFamily="18" charset="0"/>
                <a:ea typeface="Times New Roman" panose="02020603050405020304" pitchFamily="18" charset="0"/>
              </a:rPr>
              <a:t>«Гранатовый браслет», А. Куприн</a:t>
            </a:r>
            <a:endParaRPr lang="ru-RU" sz="2000" dirty="0"/>
          </a:p>
          <a:p>
            <a:pPr marL="342900" lvl="0" indent="-342900">
              <a:lnSpc>
                <a:spcPct val="106000"/>
              </a:lnSpc>
              <a:buFont typeface="+mj-lt"/>
              <a:buAutoNum type="arabicPeriod"/>
              <a:tabLst>
                <a:tab pos="408940" algn="l"/>
                <a:tab pos="768985" algn="l"/>
              </a:tabLst>
            </a:pPr>
            <a:r>
              <a:rPr lang="ru-RU" sz="2000" dirty="0">
                <a:solidFill>
                  <a:srgbClr val="000000"/>
                </a:solidFill>
                <a:latin typeface="Times New Roman" panose="02020603050405020304" pitchFamily="18" charset="0"/>
                <a:ea typeface="Times New Roman" panose="02020603050405020304" pitchFamily="18" charset="0"/>
              </a:rPr>
              <a:t>«Левша», «Тупейный художник», Н.С. Лесков</a:t>
            </a:r>
            <a:endParaRPr lang="ru-RU" sz="2000" dirty="0"/>
          </a:p>
          <a:p>
            <a:pPr marL="342900" lvl="0" indent="-342900">
              <a:lnSpc>
                <a:spcPct val="106000"/>
              </a:lnSpc>
              <a:buFont typeface="+mj-lt"/>
              <a:buAutoNum type="arabicPeriod"/>
              <a:tabLst>
                <a:tab pos="408940" algn="l"/>
                <a:tab pos="768985" algn="l"/>
              </a:tabLst>
            </a:pPr>
            <a:r>
              <a:rPr lang="ru-RU" sz="2000" dirty="0">
                <a:solidFill>
                  <a:srgbClr val="000000"/>
                </a:solidFill>
                <a:latin typeface="Times New Roman" panose="02020603050405020304" pitchFamily="18" charset="0"/>
                <a:ea typeface="Times New Roman" panose="02020603050405020304" pitchFamily="18" charset="0"/>
              </a:rPr>
              <a:t>«Слепой музыкант», В.Г. Короленко</a:t>
            </a:r>
            <a:endParaRPr lang="ru-RU" sz="2000" dirty="0"/>
          </a:p>
          <a:p>
            <a:pPr marL="342900" lvl="0" indent="-342900">
              <a:lnSpc>
                <a:spcPct val="106000"/>
              </a:lnSpc>
              <a:buFont typeface="+mj-lt"/>
              <a:buAutoNum type="arabicPeriod"/>
              <a:tabLst>
                <a:tab pos="408940" algn="l"/>
                <a:tab pos="768985" algn="l"/>
              </a:tabLst>
            </a:pPr>
            <a:r>
              <a:rPr lang="ru-RU" sz="2000" dirty="0">
                <a:solidFill>
                  <a:srgbClr val="000000"/>
                </a:solidFill>
                <a:latin typeface="Times New Roman" panose="02020603050405020304" pitchFamily="18" charset="0"/>
                <a:ea typeface="Times New Roman" panose="02020603050405020304" pitchFamily="18" charset="0"/>
              </a:rPr>
              <a:t>«Золотая роза», К.Г. Паустовский</a:t>
            </a:r>
            <a:endParaRPr lang="ru-RU" sz="2000" dirty="0"/>
          </a:p>
          <a:p>
            <a:pPr marL="342900" lvl="0" indent="-342900">
              <a:lnSpc>
                <a:spcPct val="106000"/>
              </a:lnSpc>
              <a:buFont typeface="+mj-lt"/>
              <a:buAutoNum type="arabicPeriod"/>
              <a:tabLst>
                <a:tab pos="408940" algn="l"/>
                <a:tab pos="768985" algn="l"/>
              </a:tabLst>
            </a:pPr>
            <a:r>
              <a:rPr lang="ru-RU" sz="2000" dirty="0">
                <a:solidFill>
                  <a:srgbClr val="000000"/>
                </a:solidFill>
                <a:latin typeface="Times New Roman" panose="02020603050405020304" pitchFamily="18" charset="0"/>
                <a:ea typeface="Times New Roman" panose="02020603050405020304" pitchFamily="18" charset="0"/>
              </a:rPr>
              <a:t> «Альтист Данилов», В.В. Орлов</a:t>
            </a:r>
            <a:endParaRPr lang="ru-RU" sz="2000" dirty="0"/>
          </a:p>
          <a:p>
            <a:pPr marL="342900" lvl="0" indent="-342900">
              <a:lnSpc>
                <a:spcPct val="106000"/>
              </a:lnSpc>
              <a:buFont typeface="+mj-lt"/>
              <a:buAutoNum type="arabicPeriod"/>
              <a:tabLst>
                <a:tab pos="408940" algn="l"/>
                <a:tab pos="768985" algn="l"/>
              </a:tabLst>
            </a:pPr>
            <a:r>
              <a:rPr lang="ru-RU" sz="2000" dirty="0">
                <a:solidFill>
                  <a:srgbClr val="000000"/>
                </a:solidFill>
                <a:latin typeface="Times New Roman" panose="02020603050405020304" pitchFamily="18" charset="0"/>
                <a:ea typeface="Times New Roman" panose="02020603050405020304" pitchFamily="18" charset="0"/>
              </a:rPr>
              <a:t>«Мартин Иден», </a:t>
            </a:r>
            <a:r>
              <a:rPr lang="ru-RU" sz="2000" dirty="0" err="1">
                <a:solidFill>
                  <a:srgbClr val="000000"/>
                </a:solidFill>
                <a:latin typeface="Times New Roman" panose="02020603050405020304" pitchFamily="18" charset="0"/>
                <a:ea typeface="Times New Roman" panose="02020603050405020304" pitchFamily="18" charset="0"/>
              </a:rPr>
              <a:t>Дж.Лондон</a:t>
            </a:r>
            <a:endParaRPr lang="ru-RU" sz="2000" dirty="0"/>
          </a:p>
          <a:p>
            <a:pPr marL="342900" lvl="0" indent="-342900">
              <a:lnSpc>
                <a:spcPct val="106000"/>
              </a:lnSpc>
              <a:buFont typeface="+mj-lt"/>
              <a:buAutoNum type="arabicPeriod"/>
              <a:tabLst>
                <a:tab pos="408940" algn="l"/>
                <a:tab pos="768985" algn="l"/>
              </a:tabLst>
            </a:pPr>
            <a:r>
              <a:rPr lang="ru-RU" sz="2000" dirty="0">
                <a:solidFill>
                  <a:srgbClr val="000000"/>
                </a:solidFill>
                <a:latin typeface="Times New Roman" panose="02020603050405020304" pitchFamily="18" charset="0"/>
                <a:ea typeface="Times New Roman" panose="02020603050405020304" pitchFamily="18" charset="0"/>
              </a:rPr>
              <a:t>«Контрабас», П. </a:t>
            </a:r>
            <a:r>
              <a:rPr lang="ru-RU" sz="2000" dirty="0" err="1">
                <a:solidFill>
                  <a:srgbClr val="000000"/>
                </a:solidFill>
                <a:latin typeface="Times New Roman" panose="02020603050405020304" pitchFamily="18" charset="0"/>
                <a:ea typeface="Times New Roman" panose="02020603050405020304" pitchFamily="18" charset="0"/>
              </a:rPr>
              <a:t>Зюскинд</a:t>
            </a:r>
            <a:endParaRPr lang="ru-RU" sz="2000" dirty="0"/>
          </a:p>
          <a:p>
            <a:pPr marL="342900" lvl="0" indent="-342900">
              <a:lnSpc>
                <a:spcPct val="106000"/>
              </a:lnSpc>
              <a:buFont typeface="+mj-lt"/>
              <a:buAutoNum type="arabicPeriod"/>
              <a:tabLst>
                <a:tab pos="408940" algn="l"/>
                <a:tab pos="768985" algn="l"/>
              </a:tabLst>
            </a:pPr>
            <a:r>
              <a:rPr lang="ru-RU" sz="2000" dirty="0">
                <a:solidFill>
                  <a:srgbClr val="000000"/>
                </a:solidFill>
                <a:latin typeface="Times New Roman" panose="02020603050405020304" pitchFamily="18" charset="0"/>
                <a:ea typeface="Times New Roman" panose="02020603050405020304" pitchFamily="18" charset="0"/>
              </a:rPr>
              <a:t>«Творчество», Э. Золя</a:t>
            </a:r>
            <a:endParaRPr lang="ru-RU" sz="2000" dirty="0"/>
          </a:p>
          <a:p>
            <a:pPr marL="342900" lvl="0" indent="-342900">
              <a:lnSpc>
                <a:spcPct val="106000"/>
              </a:lnSpc>
              <a:buFont typeface="+mj-lt"/>
              <a:buAutoNum type="arabicPeriod"/>
              <a:tabLst>
                <a:tab pos="408940" algn="l"/>
                <a:tab pos="768985" algn="l"/>
              </a:tabLst>
            </a:pPr>
            <a:r>
              <a:rPr lang="ru-RU" sz="2000" dirty="0">
                <a:solidFill>
                  <a:srgbClr val="000000"/>
                </a:solidFill>
                <a:latin typeface="Times New Roman" panose="02020603050405020304" pitchFamily="18" charset="0"/>
                <a:ea typeface="Times New Roman" panose="02020603050405020304" pitchFamily="18" charset="0"/>
              </a:rPr>
              <a:t>«Художник зыбкого мира», Исигуро П.</a:t>
            </a:r>
            <a:endParaRPr lang="ru-RU" sz="2000" dirty="0"/>
          </a:p>
          <a:p>
            <a:pPr marL="342900" lvl="0" indent="-342900">
              <a:lnSpc>
                <a:spcPct val="106000"/>
              </a:lnSpc>
              <a:buFont typeface="+mj-lt"/>
              <a:buAutoNum type="arabicPeriod"/>
              <a:tabLst>
                <a:tab pos="408940" algn="l"/>
                <a:tab pos="768985" algn="l"/>
              </a:tabLst>
            </a:pPr>
            <a:r>
              <a:rPr lang="ru-RU" sz="2000" dirty="0">
                <a:solidFill>
                  <a:srgbClr val="000000"/>
                </a:solidFill>
                <a:latin typeface="Times New Roman" panose="02020603050405020304" pitchFamily="18" charset="0"/>
                <a:ea typeface="Times New Roman" panose="02020603050405020304" pitchFamily="18" charset="0"/>
              </a:rPr>
              <a:t>«Портрет Дориана Грея», Уайльд Оскар </a:t>
            </a:r>
            <a:endParaRPr lang="ru-RU" sz="2000" dirty="0">
              <a:effectLst/>
            </a:endParaRPr>
          </a:p>
        </p:txBody>
      </p:sp>
    </p:spTree>
    <p:extLst>
      <p:ext uri="{BB962C8B-B14F-4D97-AF65-F5344CB8AC3E}">
        <p14:creationId xmlns:p14="http://schemas.microsoft.com/office/powerpoint/2010/main" val="192488546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9557" y="148281"/>
            <a:ext cx="11454713" cy="7017306"/>
          </a:xfrm>
          <a:prstGeom prst="rect">
            <a:avLst/>
          </a:prstGeom>
          <a:noFill/>
        </p:spPr>
        <p:txBody>
          <a:bodyPr wrap="square" rtlCol="0">
            <a:spAutoFit/>
          </a:bodyPr>
          <a:lstStyle/>
          <a:p>
            <a:pPr algn="just"/>
            <a:r>
              <a:rPr lang="ru-RU" b="1" dirty="0"/>
              <a:t>Массовая культура – это специфический и характерный для ХХ века этап развития культуры</a:t>
            </a:r>
            <a:r>
              <a:rPr lang="ru-RU" dirty="0"/>
              <a:t>, характеризующийся своей теснейшей связью с массовыми коммуникациями  и техническими достижениями.</a:t>
            </a:r>
          </a:p>
          <a:p>
            <a:pPr algn="just"/>
            <a:r>
              <a:rPr lang="ru-RU" dirty="0"/>
              <a:t>Массовая культура – это совокупность культурных ценностей, явлений, видов искусств и жанров, получивших развитие и распространение на базе современных  технологий и средств массовой культуры и информации. Становление массовой культуры прочно связано с развитием радио, кино, телевидения, видео, компьютеров, интернета, современной </a:t>
            </a:r>
            <a:r>
              <a:rPr lang="ru-RU" dirty="0" err="1"/>
              <a:t>газетно</a:t>
            </a:r>
            <a:r>
              <a:rPr lang="ru-RU" dirty="0"/>
              <a:t>-журнальной индустрии и рекламы. Массовая культура оказалась не просто одной из разновидностей   культуры, а фактически обозначила качественные изменения в содержании, функционировании и распространении мировой культуры и превратилась в господствующий тип культуры ХХ века.</a:t>
            </a:r>
          </a:p>
          <a:p>
            <a:pPr algn="just"/>
            <a:r>
              <a:rPr lang="ru-RU" dirty="0"/>
              <a:t>Родиной массовой культуры принято считать США, а наиболее характерными ее образцами – продукцию Голливуда. Поэтому массовая культура часто противопоставляется классической европейской и элитарной культурам, для которой наивысшей ценностью являются духовность, интеллектуализм, образованность, высокие стандарты нравственности. Коренное отличие массовой культуры от классической состоит в том, что созданы условия для универсального и глобального воздействия на человека. Массовая культура становится одним из решающих факторов  </a:t>
            </a:r>
            <a:r>
              <a:rPr lang="ru-RU" dirty="0" err="1"/>
              <a:t>массовизации</a:t>
            </a:r>
            <a:r>
              <a:rPr lang="ru-RU" dirty="0"/>
              <a:t>, стандартизации и нивелирования современной жизни и сознания людей. Поэтому содержание массовой культуры чаще всего раскрывается в тесной связи с понятиями «массовое сознание», «массы», «массовое общество» и «массовый человек». Развивается культура зрелищ, так как одной из важнейших становится  компенсаторная и развлекательная функции. Массовая культура обращается к низовым, повседневным сферам поведения и жизни людей, утверждает стереотипные представления о человеческих отношениях, происходит опрощение проблематики, ценностей, оценок. Одной из особенностей массовой культуры стало создание некой виртуальной реальности, по существу, почти неотличимой от действительности. Такая культура оказалась теснейшим образом связана с потреблением и стала частью рыночного механизма торговли. Массовую культуру следует рассматривать как одно из современных средств манипулирования сознанием людей, навязывания им взглядов на мир, рыночных целей и ориентаций.</a:t>
            </a:r>
          </a:p>
          <a:p>
            <a:endParaRPr lang="ru-RU" dirty="0"/>
          </a:p>
        </p:txBody>
      </p:sp>
    </p:spTree>
    <p:extLst>
      <p:ext uri="{BB962C8B-B14F-4D97-AF65-F5344CB8AC3E}">
        <p14:creationId xmlns:p14="http://schemas.microsoft.com/office/powerpoint/2010/main" val="35562867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903" y="160639"/>
            <a:ext cx="10466173" cy="6494085"/>
          </a:xfrm>
          <a:prstGeom prst="rect">
            <a:avLst/>
          </a:prstGeom>
          <a:noFill/>
        </p:spPr>
        <p:txBody>
          <a:bodyPr wrap="square" rtlCol="0">
            <a:spAutoFit/>
          </a:bodyPr>
          <a:lstStyle/>
          <a:p>
            <a:pPr algn="ctr"/>
            <a:r>
              <a:rPr lang="ru-RU" sz="3200" dirty="0"/>
              <a:t>Предложим обучаемым несколько заданий к тексту.</a:t>
            </a:r>
          </a:p>
          <a:p>
            <a:r>
              <a:rPr lang="ru-RU" sz="3200" dirty="0"/>
              <a:t> </a:t>
            </a:r>
          </a:p>
          <a:p>
            <a:pPr lvl="0"/>
            <a:r>
              <a:rPr lang="ru-RU" sz="3200" dirty="0" smtClean="0"/>
              <a:t>1. Прочитайте </a:t>
            </a:r>
            <a:r>
              <a:rPr lang="ru-RU" sz="3200" dirty="0"/>
              <a:t>текст и подберите заголовок, выражающий его главную мысль.</a:t>
            </a:r>
          </a:p>
          <a:p>
            <a:pPr lvl="0"/>
            <a:r>
              <a:rPr lang="ru-RU" sz="3200" dirty="0" smtClean="0"/>
              <a:t>2. Запишите </a:t>
            </a:r>
            <a:r>
              <a:rPr lang="ru-RU" sz="3200" dirty="0"/>
              <a:t>несколько вопросов к тексту.</a:t>
            </a:r>
          </a:p>
          <a:p>
            <a:pPr lvl="0"/>
            <a:r>
              <a:rPr lang="ru-RU" sz="3200" dirty="0" smtClean="0"/>
              <a:t>3. Составьте </a:t>
            </a:r>
            <a:r>
              <a:rPr lang="ru-RU" sz="3200" dirty="0"/>
              <a:t>словарь текста.</a:t>
            </a:r>
          </a:p>
          <a:p>
            <a:pPr lvl="0"/>
            <a:r>
              <a:rPr lang="ru-RU" sz="3200" dirty="0" smtClean="0"/>
              <a:t>4. Выберите </a:t>
            </a:r>
            <a:r>
              <a:rPr lang="ru-RU" sz="3200" dirty="0"/>
              <a:t>три  неизвестные вам термина, запишите, найдите их значение в толковом словаре, запишите предложения с ними.</a:t>
            </a:r>
          </a:p>
          <a:p>
            <a:pPr lvl="0"/>
            <a:r>
              <a:rPr lang="ru-RU" sz="3200" dirty="0" smtClean="0"/>
              <a:t>5. Составьте </a:t>
            </a:r>
            <a:r>
              <a:rPr lang="ru-RU" sz="3200" dirty="0"/>
              <a:t>план текста.</a:t>
            </a:r>
          </a:p>
          <a:p>
            <a:pPr lvl="0"/>
            <a:r>
              <a:rPr lang="ru-RU" sz="3200" dirty="0"/>
              <a:t>Впишите в табличные фреймы тезисный материал, соответствующий теме. Этот материал можно сопоставлять по сходству или различию?</a:t>
            </a:r>
          </a:p>
        </p:txBody>
      </p:sp>
    </p:spTree>
    <p:extLst>
      <p:ext uri="{BB962C8B-B14F-4D97-AF65-F5344CB8AC3E}">
        <p14:creationId xmlns:p14="http://schemas.microsoft.com/office/powerpoint/2010/main" val="167156426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1">
              <a:lumMod val="20000"/>
              <a:lumOff val="80000"/>
            </a:schemeClr>
          </a:solidFill>
        </p:spPr>
        <p:txBody>
          <a:bodyPr>
            <a:noAutofit/>
          </a:bodyPr>
          <a:lstStyle/>
          <a:p>
            <a:pPr lvl="0" algn="ctr"/>
            <a:r>
              <a:rPr lang="ru-RU" sz="3200" b="1" dirty="0"/>
              <a:t>Впишите в табличные фреймы тезисный материал, соответствующий теме. Этот материал можно сопоставлять по сходству или различию?</a:t>
            </a:r>
          </a:p>
        </p:txBody>
      </p:sp>
      <p:graphicFrame>
        <p:nvGraphicFramePr>
          <p:cNvPr id="3" name="Таблица 2"/>
          <p:cNvGraphicFramePr>
            <a:graphicFrameLocks noGrp="1"/>
          </p:cNvGraphicFramePr>
          <p:nvPr>
            <p:extLst>
              <p:ext uri="{D42A27DB-BD31-4B8C-83A1-F6EECF244321}">
                <p14:modId xmlns:p14="http://schemas.microsoft.com/office/powerpoint/2010/main" val="3781047982"/>
              </p:ext>
            </p:extLst>
          </p:nvPr>
        </p:nvGraphicFramePr>
        <p:xfrm>
          <a:off x="1087395" y="1902940"/>
          <a:ext cx="10367319" cy="4695567"/>
        </p:xfrm>
        <a:graphic>
          <a:graphicData uri="http://schemas.openxmlformats.org/drawingml/2006/table">
            <a:tbl>
              <a:tblPr firstRow="1" firstCol="1" bandRow="1"/>
              <a:tblGrid>
                <a:gridCol w="5057650">
                  <a:extLst>
                    <a:ext uri="{9D8B030D-6E8A-4147-A177-3AD203B41FA5}">
                      <a16:colId xmlns:a16="http://schemas.microsoft.com/office/drawing/2014/main" val="2321996825"/>
                    </a:ext>
                  </a:extLst>
                </a:gridCol>
                <a:gridCol w="5309669">
                  <a:extLst>
                    <a:ext uri="{9D8B030D-6E8A-4147-A177-3AD203B41FA5}">
                      <a16:colId xmlns:a16="http://schemas.microsoft.com/office/drawing/2014/main" val="2299074826"/>
                    </a:ext>
                  </a:extLst>
                </a:gridCol>
              </a:tblGrid>
              <a:tr h="391319">
                <a:tc>
                  <a:txBody>
                    <a:bodyPr/>
                    <a:lstStyle/>
                    <a:p>
                      <a:pPr algn="ctr">
                        <a:lnSpc>
                          <a:spcPct val="107000"/>
                        </a:lnSpc>
                        <a:spcAft>
                          <a:spcPts val="0"/>
                        </a:spcAft>
                      </a:pPr>
                      <a:r>
                        <a:rPr lang="ru-RU" sz="1800" b="1" dirty="0">
                          <a:effectLst/>
                          <a:latin typeface="Calibri" panose="020F0502020204030204" pitchFamily="34" charset="0"/>
                          <a:ea typeface="Calibri" panose="020F0502020204030204" pitchFamily="34" charset="0"/>
                          <a:cs typeface="Times New Roman" panose="02020603050405020304" pitchFamily="18" charset="0"/>
                        </a:rPr>
                        <a:t>Классическая культура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0"/>
                        </a:spcAft>
                      </a:pPr>
                      <a:r>
                        <a:rPr lang="ru-RU" sz="1800" b="1" dirty="0">
                          <a:effectLst/>
                          <a:latin typeface="Calibri" panose="020F0502020204030204" pitchFamily="34" charset="0"/>
                          <a:ea typeface="Calibri" panose="020F0502020204030204" pitchFamily="34" charset="0"/>
                          <a:cs typeface="Times New Roman" panose="02020603050405020304" pitchFamily="18" charset="0"/>
                        </a:rPr>
                        <a:t>Массовая культура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619483081"/>
                  </a:ext>
                </a:extLst>
              </a:tr>
              <a:tr h="1076062">
                <a:tc>
                  <a:txBody>
                    <a:bodyPr/>
                    <a:lstStyle/>
                    <a:p>
                      <a:pPr algn="just">
                        <a:lnSpc>
                          <a:spcPct val="107000"/>
                        </a:lnSpc>
                        <a:spcAft>
                          <a:spcPts val="0"/>
                        </a:spcAft>
                      </a:pPr>
                      <a:r>
                        <a:rPr lang="ru-RU" sz="11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0"/>
                        </a:spcAft>
                      </a:pPr>
                      <a:r>
                        <a:rPr lang="ru-RU" sz="11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0"/>
                        </a:spcAft>
                      </a:pPr>
                      <a:r>
                        <a:rPr lang="ru-RU"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07000"/>
                        </a:lnSpc>
                        <a:spcAft>
                          <a:spcPts val="0"/>
                        </a:spcAft>
                      </a:pPr>
                      <a:r>
                        <a:rPr lang="ru-RU"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98942163"/>
                  </a:ext>
                </a:extLst>
              </a:tr>
              <a:tr h="1076062">
                <a:tc>
                  <a:txBody>
                    <a:bodyPr/>
                    <a:lstStyle/>
                    <a:p>
                      <a:pPr algn="just">
                        <a:lnSpc>
                          <a:spcPct val="107000"/>
                        </a:lnSpc>
                        <a:spcAft>
                          <a:spcPts val="0"/>
                        </a:spcAft>
                      </a:pPr>
                      <a:r>
                        <a:rPr lang="ru-RU" sz="11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0"/>
                        </a:spcAft>
                      </a:pPr>
                      <a:r>
                        <a:rPr lang="ru-RU" sz="11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0"/>
                        </a:spcAft>
                      </a:pPr>
                      <a:r>
                        <a:rPr lang="ru-RU"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07000"/>
                        </a:lnSpc>
                        <a:spcAft>
                          <a:spcPts val="0"/>
                        </a:spcAft>
                      </a:pPr>
                      <a:r>
                        <a:rPr lang="ru-RU"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274392466"/>
                  </a:ext>
                </a:extLst>
              </a:tr>
              <a:tr h="1076062">
                <a:tc>
                  <a:txBody>
                    <a:bodyPr/>
                    <a:lstStyle/>
                    <a:p>
                      <a:pPr algn="just">
                        <a:lnSpc>
                          <a:spcPct val="107000"/>
                        </a:lnSpc>
                        <a:spcAft>
                          <a:spcPts val="0"/>
                        </a:spcAft>
                      </a:pPr>
                      <a:r>
                        <a:rPr lang="ru-RU" sz="11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0"/>
                        </a:spcAft>
                      </a:pPr>
                      <a:r>
                        <a:rPr lang="ru-RU" sz="11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0"/>
                        </a:spcAft>
                      </a:pPr>
                      <a:r>
                        <a:rPr lang="ru-RU"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07000"/>
                        </a:lnSpc>
                        <a:spcAft>
                          <a:spcPts val="0"/>
                        </a:spcAft>
                      </a:pPr>
                      <a:r>
                        <a:rPr lang="ru-RU"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448439056"/>
                  </a:ext>
                </a:extLst>
              </a:tr>
              <a:tr h="1076062">
                <a:tc>
                  <a:txBody>
                    <a:bodyPr/>
                    <a:lstStyle/>
                    <a:p>
                      <a:pPr algn="just">
                        <a:lnSpc>
                          <a:spcPct val="107000"/>
                        </a:lnSpc>
                        <a:spcAft>
                          <a:spcPts val="0"/>
                        </a:spcAft>
                      </a:pPr>
                      <a:r>
                        <a:rPr lang="ru-RU" sz="11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0"/>
                        </a:spcAft>
                      </a:pPr>
                      <a:r>
                        <a:rPr lang="ru-RU" sz="11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0"/>
                        </a:spcAft>
                      </a:pPr>
                      <a:r>
                        <a:rPr lang="ru-RU"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07000"/>
                        </a:lnSpc>
                        <a:spcAft>
                          <a:spcPts val="0"/>
                        </a:spcAft>
                      </a:pPr>
                      <a:r>
                        <a:rPr lang="ru-RU"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033445814"/>
                  </a:ext>
                </a:extLst>
              </a:tr>
            </a:tbl>
          </a:graphicData>
        </a:graphic>
      </p:graphicFrame>
    </p:spTree>
    <p:extLst>
      <p:ext uri="{BB962C8B-B14F-4D97-AF65-F5344CB8AC3E}">
        <p14:creationId xmlns:p14="http://schemas.microsoft.com/office/powerpoint/2010/main" val="20126119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9751" y="543697"/>
            <a:ext cx="10330249" cy="5016758"/>
          </a:xfrm>
          <a:prstGeom prst="rect">
            <a:avLst/>
          </a:prstGeom>
          <a:solidFill>
            <a:schemeClr val="accent4">
              <a:lumMod val="20000"/>
              <a:lumOff val="80000"/>
            </a:schemeClr>
          </a:solidFill>
        </p:spPr>
        <p:txBody>
          <a:bodyPr wrap="square" rtlCol="0">
            <a:spAutoFit/>
          </a:bodyPr>
          <a:lstStyle/>
          <a:p>
            <a:pPr lvl="0"/>
            <a:r>
              <a:rPr lang="ru-RU" sz="4000" dirty="0"/>
              <a:t>Напишите краткий ответ (5-10 предложений) на вопрос:  «Массовая культура: плюсы и минусы»</a:t>
            </a:r>
          </a:p>
          <a:p>
            <a:r>
              <a:rPr lang="ru-RU" sz="4000" i="1" dirty="0"/>
              <a:t>По выбору учащихся может</a:t>
            </a:r>
            <a:r>
              <a:rPr lang="ru-RU" sz="4000" dirty="0"/>
              <a:t> быть написано и проанализировано сочинение, включающее в тему цитату, например:  Как вы понимаете высказыванием Г. </a:t>
            </a:r>
            <a:r>
              <a:rPr lang="ru-RU" sz="4000" dirty="0" err="1"/>
              <a:t>Гебеля</a:t>
            </a:r>
            <a:r>
              <a:rPr lang="ru-RU" sz="4000" dirty="0"/>
              <a:t>: «Искусство – это совесть человечества»? </a:t>
            </a:r>
          </a:p>
        </p:txBody>
      </p:sp>
    </p:spTree>
    <p:extLst>
      <p:ext uri="{BB962C8B-B14F-4D97-AF65-F5344CB8AC3E}">
        <p14:creationId xmlns:p14="http://schemas.microsoft.com/office/powerpoint/2010/main" val="234169701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524000" y="-9128"/>
            <a:ext cx="9156171" cy="6867128"/>
          </a:xfrm>
          <a:prstGeom prst="rect">
            <a:avLst/>
          </a:prstGeom>
        </p:spPr>
      </p:pic>
      <p:sp>
        <p:nvSpPr>
          <p:cNvPr id="3" name="Прямоугольник 2"/>
          <p:cNvSpPr/>
          <p:nvPr/>
        </p:nvSpPr>
        <p:spPr>
          <a:xfrm rot="20748911">
            <a:off x="1549810" y="1459245"/>
            <a:ext cx="9258449" cy="1362606"/>
          </a:xfrm>
          <a:prstGeom prst="rect">
            <a:avLst/>
          </a:prstGeom>
        </p:spPr>
        <p:txBody>
          <a:bodyPr wrap="square">
            <a:spAutoFit/>
          </a:bodyPr>
          <a:lstStyle/>
          <a:p>
            <a:pPr algn="ctr"/>
            <a:endParaRPr lang="ru-RU" sz="2400" b="1" spc="600" dirty="0" smtClean="0">
              <a:solidFill>
                <a:schemeClr val="tx2">
                  <a:lumMod val="50000"/>
                </a:schemeClr>
              </a:solidFill>
              <a:effectLst>
                <a:outerShdw blurRad="38100" dist="38100" dir="2700000" algn="tl">
                  <a:srgbClr val="000000">
                    <a:alpha val="43137"/>
                  </a:srgbClr>
                </a:outerShdw>
              </a:effectLst>
              <a:latin typeface="Georgia" panose="02040502050405020303" pitchFamily="18" charset="0"/>
            </a:endParaRPr>
          </a:p>
          <a:p>
            <a:pPr algn="ctr"/>
            <a:r>
              <a:rPr lang="ru-RU" sz="4000" b="1" spc="600" dirty="0" smtClean="0">
                <a:solidFill>
                  <a:schemeClr val="tx2">
                    <a:lumMod val="50000"/>
                  </a:schemeClr>
                </a:solidFill>
                <a:effectLst>
                  <a:outerShdw blurRad="38100" dist="38100" dir="2700000" algn="tl">
                    <a:srgbClr val="000000">
                      <a:alpha val="43137"/>
                    </a:srgbClr>
                  </a:outerShdw>
                </a:effectLst>
                <a:latin typeface="Georgia" panose="02040502050405020303" pitchFamily="18" charset="0"/>
              </a:rPr>
              <a:t>ЗАДАЙТЕ ВОПРОСЫ</a:t>
            </a:r>
            <a:endParaRPr lang="ru-RU" sz="4000" b="1" spc="600" dirty="0">
              <a:solidFill>
                <a:schemeClr val="tx2">
                  <a:lumMod val="50000"/>
                </a:schemeClr>
              </a:solidFill>
              <a:effectLst>
                <a:outerShdw blurRad="38100" dist="38100" dir="2700000" algn="tl">
                  <a:srgbClr val="000000">
                    <a:alpha val="43137"/>
                  </a:srgbClr>
                </a:outerShdw>
              </a:effectLst>
              <a:latin typeface="Georgia" panose="02040502050405020303" pitchFamily="18" charset="0"/>
            </a:endParaRPr>
          </a:p>
          <a:p>
            <a:pPr algn="ctr"/>
            <a:r>
              <a:rPr lang="ru-RU" b="1" dirty="0">
                <a:solidFill>
                  <a:schemeClr val="accent1">
                    <a:lumMod val="75000"/>
                  </a:schemeClr>
                </a:solidFill>
              </a:rPr>
              <a:t> </a:t>
            </a:r>
            <a:endParaRPr lang="ru-RU" dirty="0">
              <a:solidFill>
                <a:schemeClr val="accent1">
                  <a:lumMod val="75000"/>
                </a:schemeClr>
              </a:solidFill>
            </a:endParaRPr>
          </a:p>
        </p:txBody>
      </p:sp>
      <p:sp>
        <p:nvSpPr>
          <p:cNvPr id="7" name="Дата 6"/>
          <p:cNvSpPr>
            <a:spLocks noGrp="1"/>
          </p:cNvSpPr>
          <p:nvPr>
            <p:ph type="dt" sz="half" idx="10"/>
          </p:nvPr>
        </p:nvSpPr>
        <p:spPr>
          <a:xfrm>
            <a:off x="7248128" y="4509121"/>
            <a:ext cx="2962672" cy="844203"/>
          </a:xfrm>
        </p:spPr>
        <p:txBody>
          <a:bodyPr/>
          <a:lstStyle/>
          <a:p>
            <a:pPr algn="ctr"/>
            <a:fld id="{92107897-198D-4E50-A9FE-81650A4817DE}" type="datetime10">
              <a:rPr lang="ru-RU" sz="4400">
                <a:solidFill>
                  <a:schemeClr val="tx2">
                    <a:lumMod val="50000"/>
                  </a:schemeClr>
                </a:solidFill>
                <a:effectLst>
                  <a:outerShdw blurRad="38100" dist="38100" dir="2700000" algn="tl">
                    <a:srgbClr val="000000">
                      <a:alpha val="43137"/>
                    </a:srgbClr>
                  </a:outerShdw>
                </a:effectLst>
                <a:latin typeface="Georgia" panose="02040502050405020303" pitchFamily="18" charset="0"/>
              </a:rPr>
              <a:pPr algn="ctr"/>
              <a:t>13:20</a:t>
            </a:fld>
            <a:endParaRPr lang="ru-RU" sz="4400" dirty="0">
              <a:solidFill>
                <a:schemeClr val="tx2">
                  <a:lumMod val="50000"/>
                </a:schemeClr>
              </a:solidFill>
              <a:effectLst>
                <a:outerShdw blurRad="38100" dist="38100" dir="2700000" algn="tl">
                  <a:srgbClr val="000000">
                    <a:alpha val="43137"/>
                  </a:srgbClr>
                </a:outerShdw>
              </a:effectLst>
              <a:latin typeface="Georgia" panose="02040502050405020303" pitchFamily="18" charset="0"/>
            </a:endParaRPr>
          </a:p>
        </p:txBody>
      </p:sp>
      <p:pic>
        <p:nvPicPr>
          <p:cNvPr id="8" name="Рисунок 7"/>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9132138" y="4797152"/>
            <a:ext cx="1272540" cy="1188720"/>
          </a:xfrm>
          <a:prstGeom prst="rect">
            <a:avLst/>
          </a:prstGeom>
        </p:spPr>
      </p:pic>
    </p:spTree>
    <p:extLst>
      <p:ext uri="{BB962C8B-B14F-4D97-AF65-F5344CB8AC3E}">
        <p14:creationId xmlns:p14="http://schemas.microsoft.com/office/powerpoint/2010/main" val="11651409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524000" y="-9128"/>
            <a:ext cx="9156171" cy="6867128"/>
          </a:xfrm>
          <a:prstGeom prst="rect">
            <a:avLst/>
          </a:prstGeom>
        </p:spPr>
      </p:pic>
      <p:pic>
        <p:nvPicPr>
          <p:cNvPr id="8" name="Picture 2" descr="http://gov.spb.ru/static/writable/cache/33/f8/33f88153cc85399827c6278f04976366.jpg"/>
          <p:cNvPicPr>
            <a:picLocks noChangeAspect="1" noChangeArrowheads="1"/>
          </p:cNvPicPr>
          <p:nvPr/>
        </p:nvPicPr>
        <p:blipFill rotWithShape="1">
          <a:blip r:embed="rId3" cstate="print">
            <a:lum bright="70000" contrast="-70000"/>
            <a:extLst>
              <a:ext uri="{28A0092B-C50C-407E-A947-70E740481C1C}">
                <a14:useLocalDpi xmlns:a14="http://schemas.microsoft.com/office/drawing/2010/main" val="0"/>
              </a:ext>
            </a:extLst>
          </a:blip>
          <a:srcRect t="15655"/>
          <a:stretch/>
        </p:blipFill>
        <p:spPr bwMode="auto">
          <a:xfrm>
            <a:off x="2985434" y="3140968"/>
            <a:ext cx="7717680" cy="3811334"/>
          </a:xfrm>
          <a:prstGeom prst="rect">
            <a:avLst/>
          </a:prstGeom>
          <a:noFill/>
          <a:ln>
            <a:noFill/>
          </a:ln>
          <a:effectLst>
            <a:softEdge rad="355600"/>
          </a:effectLst>
          <a:extLst>
            <a:ext uri="{909E8E84-426E-40DD-AFC4-6F175D3DCCD1}">
              <a14:hiddenFill xmlns:a14="http://schemas.microsoft.com/office/drawing/2010/main">
                <a:solidFill>
                  <a:srgbClr val="FFFFFF"/>
                </a:solidFill>
              </a14:hiddenFill>
            </a:ext>
          </a:extLst>
        </p:spPr>
      </p:pic>
      <p:pic>
        <p:nvPicPr>
          <p:cNvPr id="9" name="Picture 4" descr="http://static.diary.ru/userdir/3/3/7/5/337549/65316557.jpg"/>
          <p:cNvPicPr>
            <a:picLocks noChangeAspect="1" noChangeArrowheads="1"/>
          </p:cNvPicPr>
          <p:nvPr/>
        </p:nvPicPr>
        <p:blipFill>
          <a:blip r:embed="rId4" cstate="print">
            <a:lum bright="70000" contrast="-70000"/>
            <a:extLst>
              <a:ext uri="{BEBA8EAE-BF5A-486C-A8C5-ECC9F3942E4B}">
                <a14:imgProps xmlns:a14="http://schemas.microsoft.com/office/drawing/2010/main">
                  <a14:imgLayer r:embed="rId5">
                    <a14:imgEffect>
                      <a14:colorTemperature colorTemp="112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526085" y="-112338"/>
            <a:ext cx="7110567" cy="5341538"/>
          </a:xfrm>
          <a:prstGeom prst="rect">
            <a:avLst/>
          </a:prstGeom>
          <a:noFill/>
          <a:effectLst>
            <a:softEdge rad="1104900"/>
          </a:effectLst>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840260" y="2924944"/>
            <a:ext cx="10441459" cy="2031325"/>
          </a:xfrm>
          <a:prstGeom prst="rect">
            <a:avLst/>
          </a:prstGeom>
        </p:spPr>
        <p:txBody>
          <a:bodyPr wrap="square">
            <a:spAutoFit/>
            <a:scene3d>
              <a:camera prst="orthographicFront"/>
              <a:lightRig rig="threePt" dir="t"/>
            </a:scene3d>
            <a:sp3d extrusionH="57150">
              <a:bevelT w="38100" h="38100" prst="angle"/>
            </a:sp3d>
          </a:bodyPr>
          <a:lstStyle/>
          <a:p>
            <a:r>
              <a:rPr lang="ru-RU" sz="7200" b="1" dirty="0" smtClean="0">
                <a:ln w="18000">
                  <a:solidFill>
                    <a:schemeClr val="bg1"/>
                  </a:solidFill>
                  <a:prstDash val="solid"/>
                  <a:miter lim="800000"/>
                </a:ln>
                <a:blipFill dpi="0" rotWithShape="1">
                  <a:blip r:embed="rId6">
                    <a:extLst>
                      <a:ext uri="{28A0092B-C50C-407E-A947-70E740481C1C}">
                        <a14:useLocalDpi xmlns:a14="http://schemas.microsoft.com/office/drawing/2010/main" val="0"/>
                      </a:ext>
                    </a:extLst>
                  </a:blip>
                  <a:srcRect/>
                  <a:stretch>
                    <a:fillRect/>
                  </a:stretch>
                </a:blipFill>
                <a:effectLst>
                  <a:outerShdw blurRad="25500" dist="23000" dir="7020000" algn="tl">
                    <a:srgbClr val="000000">
                      <a:alpha val="50000"/>
                    </a:srgbClr>
                  </a:outerShdw>
                </a:effectLst>
                <a:latin typeface="Georgia" panose="02040502050405020303" pitchFamily="18" charset="0"/>
              </a:rPr>
              <a:t>Итоговое сочинение</a:t>
            </a:r>
          </a:p>
          <a:p>
            <a:pPr algn="ctr"/>
            <a:r>
              <a:rPr lang="ru-RU" sz="5400" b="1" dirty="0" smtClean="0">
                <a:ln w="18000">
                  <a:solidFill>
                    <a:schemeClr val="bg1"/>
                  </a:solidFill>
                  <a:prstDash val="solid"/>
                  <a:miter lim="800000"/>
                </a:ln>
                <a:blipFill dpi="0" rotWithShape="1">
                  <a:blip r:embed="rId6">
                    <a:extLst>
                      <a:ext uri="{28A0092B-C50C-407E-A947-70E740481C1C}">
                        <a14:useLocalDpi xmlns:a14="http://schemas.microsoft.com/office/drawing/2010/main" val="0"/>
                      </a:ext>
                    </a:extLst>
                  </a:blip>
                  <a:srcRect/>
                  <a:stretch>
                    <a:fillRect/>
                  </a:stretch>
                </a:blipFill>
                <a:effectLst>
                  <a:outerShdw blurRad="25500" dist="23000" dir="7020000" algn="tl">
                    <a:srgbClr val="000000">
                      <a:alpha val="50000"/>
                    </a:srgbClr>
                  </a:outerShdw>
                </a:effectLst>
                <a:latin typeface="Georgia" panose="02040502050405020303" pitchFamily="18" charset="0"/>
              </a:rPr>
              <a:t>2018-19 учебный год</a:t>
            </a:r>
            <a:endParaRPr lang="ru-RU" sz="5400" b="1" dirty="0">
              <a:ln w="18000">
                <a:solidFill>
                  <a:schemeClr val="bg1"/>
                </a:solidFill>
                <a:prstDash val="solid"/>
                <a:miter lim="800000"/>
              </a:ln>
              <a:blipFill dpi="0" rotWithShape="1">
                <a:blip r:embed="rId6">
                  <a:extLst>
                    <a:ext uri="{28A0092B-C50C-407E-A947-70E740481C1C}">
                      <a14:useLocalDpi xmlns:a14="http://schemas.microsoft.com/office/drawing/2010/main" val="0"/>
                    </a:ext>
                  </a:extLst>
                </a:blip>
                <a:srcRect/>
                <a:stretch>
                  <a:fillRect/>
                </a:stretch>
              </a:blipFill>
              <a:effectLst>
                <a:outerShdw blurRad="25500" dist="23000" dir="7020000" algn="tl">
                  <a:srgbClr val="000000">
                    <a:alpha val="50000"/>
                  </a:srgbClr>
                </a:outerShdw>
              </a:effectLst>
              <a:latin typeface="Georgia" panose="02040502050405020303" pitchFamily="18" charset="0"/>
            </a:endParaRPr>
          </a:p>
        </p:txBody>
      </p:sp>
      <p:sp>
        <p:nvSpPr>
          <p:cNvPr id="7" name="Прямоугольник 6"/>
          <p:cNvSpPr/>
          <p:nvPr/>
        </p:nvSpPr>
        <p:spPr>
          <a:xfrm>
            <a:off x="3118370" y="5229200"/>
            <a:ext cx="5734262" cy="923330"/>
          </a:xfrm>
          <a:prstGeom prst="rect">
            <a:avLst/>
          </a:prstGeom>
        </p:spPr>
        <p:txBody>
          <a:bodyPr wrap="none">
            <a:spAutoFit/>
            <a:scene3d>
              <a:camera prst="orthographicFront"/>
              <a:lightRig rig="threePt" dir="t"/>
            </a:scene3d>
            <a:sp3d extrusionH="57150">
              <a:bevelT w="38100" h="38100" prst="angle"/>
            </a:sp3d>
          </a:bodyPr>
          <a:lstStyle/>
          <a:p>
            <a:r>
              <a:rPr lang="ru-RU" sz="5400" dirty="0" smtClean="0">
                <a:ln w="18000">
                  <a:solidFill>
                    <a:schemeClr val="bg1"/>
                  </a:solidFill>
                  <a:prstDash val="solid"/>
                  <a:miter lim="800000"/>
                </a:ln>
                <a:blipFill dpi="0" rotWithShape="1">
                  <a:blip r:embed="rId6">
                    <a:extLst>
                      <a:ext uri="{28A0092B-C50C-407E-A947-70E740481C1C}">
                        <a14:useLocalDpi xmlns:a14="http://schemas.microsoft.com/office/drawing/2010/main" val="0"/>
                      </a:ext>
                    </a:extLst>
                  </a:blip>
                  <a:srcRect/>
                  <a:stretch>
                    <a:fillRect/>
                  </a:stretch>
                </a:blipFill>
                <a:effectLst>
                  <a:outerShdw blurRad="25500" dist="23000" dir="7020000" algn="tl">
                    <a:srgbClr val="000000">
                      <a:alpha val="50000"/>
                    </a:srgbClr>
                  </a:outerShdw>
                </a:effectLst>
                <a:latin typeface="Georgia" panose="02040502050405020303" pitchFamily="18" charset="0"/>
              </a:rPr>
              <a:t>Санкт-Петербург</a:t>
            </a:r>
          </a:p>
        </p:txBody>
      </p:sp>
      <p:sp>
        <p:nvSpPr>
          <p:cNvPr id="2" name="Прямоугольник 1"/>
          <p:cNvSpPr/>
          <p:nvPr/>
        </p:nvSpPr>
        <p:spPr>
          <a:xfrm>
            <a:off x="7315200" y="643944"/>
            <a:ext cx="3364971" cy="1573694"/>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dirty="0">
                <a:ln w="18000">
                  <a:solidFill>
                    <a:schemeClr val="bg1"/>
                  </a:solidFill>
                  <a:prstDash val="solid"/>
                  <a:miter lim="800000"/>
                </a:ln>
                <a:blipFill dpi="0" rotWithShape="1">
                  <a:blip r:embed="rId6">
                    <a:extLst>
                      <a:ext uri="{28A0092B-C50C-407E-A947-70E740481C1C}">
                        <a14:useLocalDpi xmlns:a14="http://schemas.microsoft.com/office/drawing/2010/main" val="0"/>
                      </a:ext>
                    </a:extLst>
                  </a:blip>
                  <a:srcRect/>
                  <a:stretch>
                    <a:fillRect/>
                  </a:stretch>
                </a:blipFill>
                <a:effectLst>
                  <a:outerShdw blurRad="25500" dist="23000" dir="7020000" algn="tl">
                    <a:srgbClr val="000000">
                      <a:alpha val="50000"/>
                    </a:srgbClr>
                  </a:outerShdw>
                </a:effectLst>
                <a:latin typeface="Georgia" panose="02040502050405020303" pitchFamily="18" charset="0"/>
              </a:rPr>
              <a:t>Часть </a:t>
            </a:r>
            <a:r>
              <a:rPr lang="ru-RU" sz="4800" dirty="0" smtClean="0">
                <a:ln w="18000">
                  <a:solidFill>
                    <a:schemeClr val="bg1"/>
                  </a:solidFill>
                  <a:prstDash val="solid"/>
                  <a:miter lim="800000"/>
                </a:ln>
                <a:blipFill dpi="0" rotWithShape="1">
                  <a:blip r:embed="rId6">
                    <a:extLst>
                      <a:ext uri="{28A0092B-C50C-407E-A947-70E740481C1C}">
                        <a14:useLocalDpi xmlns:a14="http://schemas.microsoft.com/office/drawing/2010/main" val="0"/>
                      </a:ext>
                    </a:extLst>
                  </a:blip>
                  <a:srcRect/>
                  <a:stretch>
                    <a:fillRect/>
                  </a:stretch>
                </a:blipFill>
                <a:effectLst>
                  <a:outerShdw blurRad="25500" dist="23000" dir="7020000" algn="tl">
                    <a:srgbClr val="000000">
                      <a:alpha val="50000"/>
                    </a:srgbClr>
                  </a:outerShdw>
                </a:effectLst>
                <a:latin typeface="Georgia" panose="02040502050405020303" pitchFamily="18" charset="0"/>
              </a:rPr>
              <a:t>6</a:t>
            </a:r>
            <a:endParaRPr lang="ru-RU" sz="1400" dirty="0">
              <a:ln w="18000">
                <a:solidFill>
                  <a:schemeClr val="bg1"/>
                </a:solidFill>
                <a:prstDash val="solid"/>
                <a:miter lim="800000"/>
              </a:ln>
              <a:solidFill>
                <a:schemeClr val="accent1">
                  <a:lumMod val="75000"/>
                </a:schemeClr>
              </a:solidFill>
              <a:effectLst>
                <a:outerShdw blurRad="25500" dist="23000" dir="7020000" algn="tl">
                  <a:srgbClr val="000000">
                    <a:alpha val="50000"/>
                  </a:srgbClr>
                </a:outerShdw>
              </a:effectLst>
              <a:latin typeface="Georgia" panose="02040502050405020303" pitchFamily="18" charset="0"/>
            </a:endParaRPr>
          </a:p>
          <a:p>
            <a:pPr algn="ctr"/>
            <a:r>
              <a:rPr lang="ru-RU" sz="2800" dirty="0" smtClean="0">
                <a:ln w="18000">
                  <a:solidFill>
                    <a:schemeClr val="bg1"/>
                  </a:solidFill>
                  <a:prstDash val="solid"/>
                  <a:miter lim="800000"/>
                </a:ln>
                <a:solidFill>
                  <a:schemeClr val="accent1">
                    <a:lumMod val="75000"/>
                  </a:schemeClr>
                </a:solidFill>
                <a:effectLst>
                  <a:outerShdw blurRad="25500" dist="23000" dir="7020000" algn="tl">
                    <a:srgbClr val="000000">
                      <a:alpha val="50000"/>
                    </a:srgbClr>
                  </a:outerShdw>
                </a:effectLst>
                <a:latin typeface="Georgia" panose="02040502050405020303" pitchFamily="18" charset="0"/>
              </a:rPr>
              <a:t>«Доброта и жестокость»</a:t>
            </a:r>
            <a:endParaRPr lang="ru-RU" sz="2800" dirty="0" smtClean="0">
              <a:ln w="18000">
                <a:solidFill>
                  <a:schemeClr val="bg1"/>
                </a:solidFill>
                <a:prstDash val="solid"/>
                <a:miter lim="800000"/>
              </a:ln>
              <a:blipFill dpi="0" rotWithShape="1">
                <a:blip r:embed="rId6">
                  <a:extLst>
                    <a:ext uri="{28A0092B-C50C-407E-A947-70E740481C1C}">
                      <a14:useLocalDpi xmlns:a14="http://schemas.microsoft.com/office/drawing/2010/main" val="0"/>
                    </a:ext>
                  </a:extLst>
                </a:blip>
                <a:srcRect/>
                <a:stretch>
                  <a:fillRect/>
                </a:stretch>
              </a:blipFill>
              <a:effectLst>
                <a:outerShdw blurRad="25500" dist="23000" dir="7020000" algn="tl">
                  <a:srgbClr val="000000">
                    <a:alpha val="50000"/>
                  </a:srgbClr>
                </a:outerShdw>
              </a:effectLst>
              <a:latin typeface="Georgia" panose="02040502050405020303" pitchFamily="18" charset="0"/>
            </a:endParaRPr>
          </a:p>
        </p:txBody>
      </p:sp>
    </p:spTree>
    <p:extLst>
      <p:ext uri="{BB962C8B-B14F-4D97-AF65-F5344CB8AC3E}">
        <p14:creationId xmlns:p14="http://schemas.microsoft.com/office/powerpoint/2010/main" val="336228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par>
                          <p:cTn id="8" fill="hold">
                            <p:stCondLst>
                              <p:cond delay="1300"/>
                            </p:stCondLst>
                            <p:childTnLst>
                              <p:par>
                                <p:cTn id="9" presetID="22" presetClass="entr" presetSubtype="8" fill="hold" nodeType="afterEffect">
                                  <p:stCondLst>
                                    <p:cond delay="0"/>
                                  </p:stCondLst>
                                  <p:iterate type="lt">
                                    <p:tmPct val="10000"/>
                                  </p:iterate>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left)">
                                      <p:cBhvr>
                                        <p:cTn id="11" dur="500"/>
                                        <p:tgtEl>
                                          <p:spTgt spid="6">
                                            <p:txEl>
                                              <p:pRg st="1" end="1"/>
                                            </p:txEl>
                                          </p:spTgt>
                                        </p:tgtEl>
                                      </p:cBhvr>
                                    </p:animEffect>
                                  </p:childTnLst>
                                </p:cTn>
                              </p:par>
                            </p:childTnLst>
                          </p:cTn>
                        </p:par>
                        <p:par>
                          <p:cTn id="12" fill="hold">
                            <p:stCondLst>
                              <p:cond delay="2600"/>
                            </p:stCondLst>
                            <p:childTnLst>
                              <p:par>
                                <p:cTn id="13" presetID="22" presetClass="entr" presetSubtype="8" fill="hold" nodeType="afterEffect">
                                  <p:stCondLst>
                                    <p:cond delay="0"/>
                                  </p:stCondLst>
                                  <p:iterate type="lt">
                                    <p:tmPct val="10000"/>
                                  </p:iterate>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771697"/>
          </a:xfrm>
        </p:spPr>
        <p:txBody>
          <a:bodyPr>
            <a:normAutofit fontScale="90000"/>
          </a:bodyPr>
          <a:lstStyle/>
          <a:p>
            <a:pPr algn="ctr">
              <a:lnSpc>
                <a:spcPct val="107000"/>
              </a:lnSpc>
              <a:spcAft>
                <a:spcPts val="1440"/>
              </a:spcAft>
            </a:pPr>
            <a:r>
              <a:rPr lang="ru-RU" b="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
            </a:r>
            <a:br>
              <a:rPr lang="ru-RU" b="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br>
            <a:r>
              <a:rPr lang="ru-RU" b="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5</a:t>
            </a:r>
            <a:r>
              <a:rPr lang="ru-RU"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Доброта и </a:t>
            </a:r>
            <a:r>
              <a:rPr lang="ru-RU" b="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жестокость </a:t>
            </a:r>
            <a:r>
              <a:rPr lang="ru-RU" sz="1400" b="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Официальная информация:</a:t>
            </a:r>
            <a:r>
              <a:rPr lang="ru-RU" sz="4800" dirty="0" smtClean="0">
                <a:effectLst/>
                <a:latin typeface="Calibri" panose="020F0502020204030204" pitchFamily="34" charset="0"/>
                <a:ea typeface="Calibri" panose="020F0502020204030204" pitchFamily="34" charset="0"/>
                <a:cs typeface="Times New Roman" panose="02020603050405020304" pitchFamily="18" charset="0"/>
              </a:rPr>
              <a:t/>
            </a:r>
            <a:br>
              <a:rPr lang="ru-RU" sz="4800" dirty="0" smtClean="0">
                <a:effectLst/>
                <a:latin typeface="Calibri" panose="020F0502020204030204" pitchFamily="34" charset="0"/>
                <a:ea typeface="Calibri" panose="020F0502020204030204" pitchFamily="34" charset="0"/>
                <a:cs typeface="Times New Roman" panose="02020603050405020304" pitchFamily="18" charset="0"/>
              </a:rPr>
            </a:br>
            <a:endParaRPr lang="ru-RU" dirty="0"/>
          </a:p>
        </p:txBody>
      </p:sp>
      <p:sp>
        <p:nvSpPr>
          <p:cNvPr id="3" name="Прямоугольник 2"/>
          <p:cNvSpPr/>
          <p:nvPr/>
        </p:nvSpPr>
        <p:spPr>
          <a:xfrm>
            <a:off x="617837" y="1604655"/>
            <a:ext cx="10985157" cy="4679358"/>
          </a:xfrm>
          <a:prstGeom prst="rect">
            <a:avLst/>
          </a:prstGeom>
        </p:spPr>
        <p:txBody>
          <a:bodyPr wrap="square">
            <a:spAutoFit/>
          </a:bodyPr>
          <a:lstStyle/>
          <a:p>
            <a:pPr algn="just">
              <a:lnSpc>
                <a:spcPct val="107000"/>
              </a:lnSpc>
              <a:spcAft>
                <a:spcPts val="1440"/>
              </a:spcAft>
            </a:pPr>
            <a:r>
              <a:rPr lang="ru-RU" sz="2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Данное направление нацеливает выпускников на раздумье </a:t>
            </a:r>
            <a:r>
              <a:rPr lang="ru-RU" sz="2800"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1)</a:t>
            </a:r>
            <a:r>
              <a:rPr lang="ru-RU" sz="28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о </a:t>
            </a:r>
            <a:r>
              <a:rPr lang="ru-RU" sz="2800"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нравственных основах отношения к человеку и всему живому</a:t>
            </a:r>
            <a:r>
              <a:rPr lang="ru-RU" sz="2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позволяет размышлять, с одной стороны, </a:t>
            </a:r>
            <a:r>
              <a:rPr lang="ru-RU" sz="2800"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2)</a:t>
            </a:r>
            <a:r>
              <a:rPr lang="ru-RU" sz="2800" i="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о </a:t>
            </a:r>
            <a:r>
              <a:rPr lang="ru-RU" sz="2800"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гуманистическом стремлении ценить и беречь жизнь, </a:t>
            </a:r>
            <a:r>
              <a:rPr lang="ru-RU" sz="2800" i="1"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3)</a:t>
            </a:r>
            <a:r>
              <a:rPr lang="ru-RU" sz="2800" i="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с </a:t>
            </a:r>
            <a:r>
              <a:rPr lang="ru-RU" sz="2800"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другой – об антигуманном желании причинять страдание и боль другим и даже самому себе.</a:t>
            </a:r>
            <a:br>
              <a:rPr lang="ru-RU" sz="2800"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br>
            <a:r>
              <a:rPr lang="ru-RU" sz="2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Понятия «доброта» и «жестокость» принадлежат к </a:t>
            </a:r>
            <a:r>
              <a:rPr lang="ru-RU" sz="2800"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«вечным» категориям</a:t>
            </a:r>
            <a:r>
              <a:rPr lang="ru-RU" sz="2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во многих произведениях литературы </a:t>
            </a:r>
            <a:r>
              <a:rPr lang="ru-RU" sz="2800">
                <a:solidFill>
                  <a:srgbClr val="000000"/>
                </a:solidFill>
                <a:latin typeface="Arial" panose="020B0604020202020204" pitchFamily="34" charset="0"/>
                <a:ea typeface="Times New Roman" panose="02020603050405020304" pitchFamily="18" charset="0"/>
                <a:cs typeface="Times New Roman" panose="02020603050405020304" pitchFamily="18" charset="0"/>
              </a:rPr>
              <a:t>показаны </a:t>
            </a:r>
            <a:r>
              <a:rPr lang="ru-RU" sz="280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4)</a:t>
            </a:r>
            <a:r>
              <a:rPr lang="ru-RU" sz="280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персонажи</a:t>
            </a:r>
            <a:r>
              <a:rPr lang="ru-RU" sz="2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тяготеющие к одному из этих полюсов или проходящие путь нравственного перерождения</a:t>
            </a:r>
            <a:endParaRPr lang="ru-RU"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4958946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lumMod val="20000"/>
              <a:lumOff val="80000"/>
            </a:schemeClr>
          </a:solidFill>
        </p:spPr>
        <p:txBody>
          <a:bodyPr/>
          <a:lstStyle/>
          <a:p>
            <a:pPr algn="ctr"/>
            <a:r>
              <a:rPr lang="ru-RU" sz="3600" dirty="0" smtClean="0"/>
              <a:t>Литература к теме </a:t>
            </a:r>
            <a:r>
              <a:rPr lang="ru-RU" dirty="0" smtClean="0"/>
              <a:t>ДОБРОТА и ЖЕСТОКОСТЬ</a:t>
            </a:r>
            <a:endParaRPr lang="ru-RU" dirty="0"/>
          </a:p>
        </p:txBody>
      </p:sp>
      <p:sp>
        <p:nvSpPr>
          <p:cNvPr id="3" name="Прямоугольник 2"/>
          <p:cNvSpPr/>
          <p:nvPr/>
        </p:nvSpPr>
        <p:spPr>
          <a:xfrm>
            <a:off x="1173892" y="1902941"/>
            <a:ext cx="9959545" cy="4724178"/>
          </a:xfrm>
          <a:prstGeom prst="rect">
            <a:avLst/>
          </a:prstGeom>
          <a:solidFill>
            <a:schemeClr val="accent4">
              <a:lumMod val="20000"/>
              <a:lumOff val="80000"/>
            </a:schemeClr>
          </a:solidFill>
        </p:spPr>
        <p:txBody>
          <a:bodyPr wrap="square">
            <a:spAutoFit/>
          </a:bodyPr>
          <a:lstStyle/>
          <a:p>
            <a:pPr marL="342900" lvl="0" indent="-342900">
              <a:lnSpc>
                <a:spcPct val="107000"/>
              </a:lnSpc>
              <a:spcAft>
                <a:spcPts val="800"/>
              </a:spcAft>
              <a:buFont typeface="+mj-lt"/>
              <a:buAutoNum type="arabicPeriod"/>
              <a:tabLst>
                <a:tab pos="228600" algn="l"/>
              </a:tabLst>
            </a:pPr>
            <a:r>
              <a:rPr lang="ru-RU" sz="2000" b="1" dirty="0">
                <a:latin typeface="Arial" panose="020B0604020202020204" pitchFamily="34" charset="0"/>
                <a:ea typeface="Times New Roman" panose="02020603050405020304" pitchFamily="18" charset="0"/>
                <a:cs typeface="Times New Roman" panose="02020603050405020304" pitchFamily="18" charset="0"/>
              </a:rPr>
              <a:t>Л.Н. Толстой, «Война и мир»;</a:t>
            </a:r>
            <a:endParaRPr lang="ru-RU" sz="20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228600" algn="l"/>
              </a:tabLst>
            </a:pPr>
            <a:r>
              <a:rPr lang="ru-RU" sz="2000" b="1" dirty="0">
                <a:latin typeface="Arial" panose="020B0604020202020204" pitchFamily="34" charset="0"/>
                <a:ea typeface="Times New Roman" panose="02020603050405020304" pitchFamily="18" charset="0"/>
                <a:cs typeface="Times New Roman" panose="02020603050405020304" pitchFamily="18" charset="0"/>
              </a:rPr>
              <a:t>Ф.М. Достоевский: «Преступление и наказание», «Идиот»;</a:t>
            </a:r>
            <a:endParaRPr lang="ru-RU" sz="20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228600" algn="l"/>
              </a:tabLst>
            </a:pPr>
            <a:r>
              <a:rPr lang="ru-RU" sz="2000" b="1" dirty="0">
                <a:latin typeface="Arial" panose="020B0604020202020204" pitchFamily="34" charset="0"/>
                <a:ea typeface="Times New Roman" panose="02020603050405020304" pitchFamily="18" charset="0"/>
                <a:cs typeface="Times New Roman" panose="02020603050405020304" pitchFamily="18" charset="0"/>
              </a:rPr>
              <a:t>И.А. Бунин, «Господин из Сан-Франциско»;</a:t>
            </a:r>
            <a:endParaRPr lang="ru-RU" sz="20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228600" algn="l"/>
              </a:tabLst>
            </a:pPr>
            <a:r>
              <a:rPr lang="ru-RU" sz="2000" b="1" dirty="0">
                <a:latin typeface="Arial" panose="020B0604020202020204" pitchFamily="34" charset="0"/>
                <a:ea typeface="Times New Roman" panose="02020603050405020304" pitchFamily="18" charset="0"/>
                <a:cs typeface="Times New Roman" panose="02020603050405020304" pitchFamily="18" charset="0"/>
              </a:rPr>
              <a:t>М.А. Булгаков, «Записки юного врача»;</a:t>
            </a:r>
            <a:endParaRPr lang="ru-RU" sz="20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228600" algn="l"/>
              </a:tabLst>
            </a:pPr>
            <a:r>
              <a:rPr lang="ru-RU" sz="2000" b="1" dirty="0">
                <a:latin typeface="Arial" panose="020B0604020202020204" pitchFamily="34" charset="0"/>
                <a:ea typeface="Times New Roman" panose="02020603050405020304" pitchFamily="18" charset="0"/>
                <a:cs typeface="Times New Roman" panose="02020603050405020304" pitchFamily="18" charset="0"/>
              </a:rPr>
              <a:t>В.П. Астафьев, «</a:t>
            </a:r>
            <a:r>
              <a:rPr lang="ru-RU" sz="2000" b="1" dirty="0" err="1">
                <a:latin typeface="Arial" panose="020B0604020202020204" pitchFamily="34" charset="0"/>
                <a:ea typeface="Times New Roman" panose="02020603050405020304" pitchFamily="18" charset="0"/>
                <a:cs typeface="Times New Roman" panose="02020603050405020304" pitchFamily="18" charset="0"/>
              </a:rPr>
              <a:t>Людочка</a:t>
            </a:r>
            <a:r>
              <a:rPr lang="ru-RU" sz="2000" b="1" dirty="0">
                <a:latin typeface="Arial" panose="020B0604020202020204" pitchFamily="34" charset="0"/>
                <a:ea typeface="Times New Roman" panose="02020603050405020304" pitchFamily="18" charset="0"/>
                <a:cs typeface="Times New Roman" panose="02020603050405020304" pitchFamily="18" charset="0"/>
              </a:rPr>
              <a:t>»;</a:t>
            </a:r>
            <a:endParaRPr lang="ru-RU" sz="20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228600" algn="l"/>
              </a:tabLst>
            </a:pPr>
            <a:r>
              <a:rPr lang="ru-RU" sz="2000" b="1" dirty="0">
                <a:latin typeface="Arial" panose="020B0604020202020204" pitchFamily="34" charset="0"/>
                <a:ea typeface="Times New Roman" panose="02020603050405020304" pitchFamily="18" charset="0"/>
                <a:cs typeface="Times New Roman" panose="02020603050405020304" pitchFamily="18" charset="0"/>
              </a:rPr>
              <a:t>А.И. Солженицын, «</a:t>
            </a:r>
            <a:r>
              <a:rPr lang="ru-RU" sz="2000" b="1" dirty="0" err="1">
                <a:latin typeface="Arial" panose="020B0604020202020204" pitchFamily="34" charset="0"/>
                <a:ea typeface="Times New Roman" panose="02020603050405020304" pitchFamily="18" charset="0"/>
                <a:cs typeface="Times New Roman" panose="02020603050405020304" pitchFamily="18" charset="0"/>
              </a:rPr>
              <a:t>Матрёнин</a:t>
            </a:r>
            <a:r>
              <a:rPr lang="ru-RU" sz="2000" b="1" dirty="0">
                <a:latin typeface="Arial" panose="020B0604020202020204" pitchFamily="34" charset="0"/>
                <a:ea typeface="Times New Roman" panose="02020603050405020304" pitchFamily="18" charset="0"/>
                <a:cs typeface="Times New Roman" panose="02020603050405020304" pitchFamily="18" charset="0"/>
              </a:rPr>
              <a:t> двор»;</a:t>
            </a:r>
            <a:endParaRPr lang="ru-RU" sz="20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228600" algn="l"/>
              </a:tabLst>
            </a:pPr>
            <a:r>
              <a:rPr lang="ru-RU" sz="2000" b="1" dirty="0">
                <a:latin typeface="Arial" panose="020B0604020202020204" pitchFamily="34" charset="0"/>
                <a:ea typeface="Times New Roman" panose="02020603050405020304" pitchFamily="18" charset="0"/>
                <a:cs typeface="Times New Roman" panose="02020603050405020304" pitchFamily="18" charset="0"/>
              </a:rPr>
              <a:t>А.П. Чехов, «Крыжовник»;</a:t>
            </a:r>
            <a:endParaRPr lang="ru-RU" sz="20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228600" algn="l"/>
              </a:tabLst>
            </a:pPr>
            <a:r>
              <a:rPr lang="ru-RU" sz="2000" b="1" dirty="0">
                <a:latin typeface="Arial" panose="020B0604020202020204" pitchFamily="34" charset="0"/>
                <a:ea typeface="Times New Roman" panose="02020603050405020304" pitchFamily="18" charset="0"/>
                <a:cs typeface="Times New Roman" panose="02020603050405020304" pitchFamily="18" charset="0"/>
              </a:rPr>
              <a:t>В.М. Шукшин, «Чудик»;</a:t>
            </a:r>
            <a:endParaRPr lang="ru-RU" sz="20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228600" algn="l"/>
              </a:tabLst>
            </a:pPr>
            <a:r>
              <a:rPr lang="ru-RU" sz="2000" b="1" dirty="0">
                <a:latin typeface="Arial" panose="020B0604020202020204" pitchFamily="34" charset="0"/>
                <a:ea typeface="Times New Roman" panose="02020603050405020304" pitchFamily="18" charset="0"/>
                <a:cs typeface="Times New Roman" panose="02020603050405020304" pitchFamily="18" charset="0"/>
              </a:rPr>
              <a:t>К.Г. Паустовский, «Телеграмма»;</a:t>
            </a:r>
            <a:endParaRPr lang="ru-RU" sz="20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228600" algn="l"/>
              </a:tabLst>
            </a:pPr>
            <a:r>
              <a:rPr lang="ru-RU" sz="2000" b="1" dirty="0">
                <a:latin typeface="Arial" panose="020B0604020202020204" pitchFamily="34" charset="0"/>
                <a:ea typeface="Times New Roman" panose="02020603050405020304" pitchFamily="18" charset="0"/>
                <a:cs typeface="Times New Roman" panose="02020603050405020304" pitchFamily="18" charset="0"/>
              </a:rPr>
              <a:t>Т. </a:t>
            </a:r>
            <a:r>
              <a:rPr lang="ru-RU" sz="2000" b="1" dirty="0" err="1">
                <a:latin typeface="Arial" panose="020B0604020202020204" pitchFamily="34" charset="0"/>
                <a:ea typeface="Times New Roman" panose="02020603050405020304" pitchFamily="18" charset="0"/>
                <a:cs typeface="Times New Roman" panose="02020603050405020304" pitchFamily="18" charset="0"/>
              </a:rPr>
              <a:t>Кенэлли</a:t>
            </a:r>
            <a:r>
              <a:rPr lang="ru-RU" sz="2000" b="1" dirty="0">
                <a:latin typeface="Arial" panose="020B0604020202020204" pitchFamily="34" charset="0"/>
                <a:ea typeface="Times New Roman" panose="02020603050405020304" pitchFamily="18" charset="0"/>
                <a:cs typeface="Times New Roman" panose="02020603050405020304" pitchFamily="18" charset="0"/>
              </a:rPr>
              <a:t>, «Список </a:t>
            </a:r>
            <a:r>
              <a:rPr lang="ru-RU" sz="2000" b="1" dirty="0" err="1">
                <a:latin typeface="Arial" panose="020B0604020202020204" pitchFamily="34" charset="0"/>
                <a:ea typeface="Times New Roman" panose="02020603050405020304" pitchFamily="18" charset="0"/>
                <a:cs typeface="Times New Roman" panose="02020603050405020304" pitchFamily="18" charset="0"/>
              </a:rPr>
              <a:t>Шиндлера</a:t>
            </a:r>
            <a:r>
              <a:rPr lang="ru-RU" sz="2000" b="1" dirty="0">
                <a:latin typeface="Arial" panose="020B0604020202020204" pitchFamily="34" charset="0"/>
                <a:ea typeface="Times New Roman" panose="02020603050405020304" pitchFamily="18" charset="0"/>
                <a:cs typeface="Times New Roman" panose="02020603050405020304" pitchFamily="18" charset="0"/>
              </a:rPr>
              <a:t>»;</a:t>
            </a:r>
            <a:endParaRPr lang="ru-RU" sz="20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228600" algn="l"/>
              </a:tabLst>
            </a:pPr>
            <a:r>
              <a:rPr lang="ru-RU" sz="2000" b="1" dirty="0">
                <a:latin typeface="Arial" panose="020B0604020202020204" pitchFamily="34" charset="0"/>
                <a:ea typeface="Times New Roman" panose="02020603050405020304" pitchFamily="18" charset="0"/>
                <a:cs typeface="Times New Roman" panose="02020603050405020304" pitchFamily="18" charset="0"/>
              </a:rPr>
              <a:t>М. Горький «Старуха </a:t>
            </a:r>
            <a:r>
              <a:rPr lang="ru-RU" sz="2000" b="1" dirty="0" err="1">
                <a:latin typeface="Arial" panose="020B0604020202020204" pitchFamily="34" charset="0"/>
                <a:ea typeface="Times New Roman" panose="02020603050405020304" pitchFamily="18" charset="0"/>
                <a:cs typeface="Times New Roman" panose="02020603050405020304" pitchFamily="18" charset="0"/>
              </a:rPr>
              <a:t>Изергиль</a:t>
            </a:r>
            <a:r>
              <a:rPr lang="ru-RU" sz="2000" b="1" dirty="0">
                <a:latin typeface="Arial" panose="020B0604020202020204" pitchFamily="34" charset="0"/>
                <a:ea typeface="Times New Roman" panose="02020603050405020304" pitchFamily="18" charset="0"/>
                <a:cs typeface="Times New Roman" panose="02020603050405020304" pitchFamily="18" charset="0"/>
              </a:rPr>
              <a:t>», «На дне».</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484694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623416"/>
          </a:xfrm>
        </p:spPr>
        <p:txBody>
          <a:bodyPr>
            <a:normAutofit fontScale="90000"/>
          </a:bodyPr>
          <a:lstStyle/>
          <a:p>
            <a:r>
              <a:rPr lang="ru-RU" dirty="0" smtClean="0"/>
              <a:t>ТЕМЫ :  </a:t>
            </a:r>
            <a:endParaRPr lang="ru-RU" dirty="0"/>
          </a:p>
        </p:txBody>
      </p:sp>
      <p:sp>
        <p:nvSpPr>
          <p:cNvPr id="3" name="Прямоугольник 2"/>
          <p:cNvSpPr/>
          <p:nvPr/>
        </p:nvSpPr>
        <p:spPr>
          <a:xfrm>
            <a:off x="1149178" y="988542"/>
            <a:ext cx="9378779" cy="5176161"/>
          </a:xfrm>
          <a:prstGeom prst="rect">
            <a:avLst/>
          </a:prstGeom>
        </p:spPr>
        <p:txBody>
          <a:bodyPr wrap="square">
            <a:spAutoFit/>
          </a:bodyPr>
          <a:lstStyle/>
          <a:p>
            <a:pPr marL="342900" lvl="0" indent="-342900">
              <a:lnSpc>
                <a:spcPct val="107000"/>
              </a:lnSpc>
              <a:spcAft>
                <a:spcPts val="800"/>
              </a:spcAft>
              <a:buSzPts val="1000"/>
              <a:buFont typeface="Symbol" panose="05050102010706020507" pitchFamily="18" charset="2"/>
              <a:buChar char=""/>
              <a:tabLst>
                <a:tab pos="457200" algn="l"/>
              </a:tabLst>
            </a:pPr>
            <a:r>
              <a:rPr lang="ru-RU" dirty="0">
                <a:solidFill>
                  <a:schemeClr val="accent6">
                    <a:lumMod val="75000"/>
                  </a:schemeClr>
                </a:solidFill>
                <a:latin typeface="Arial" panose="020B0604020202020204" pitchFamily="34" charset="0"/>
                <a:ea typeface="Times New Roman" panose="02020603050405020304" pitchFamily="18" charset="0"/>
                <a:cs typeface="Times New Roman" panose="02020603050405020304" pitchFamily="18" charset="0"/>
              </a:rPr>
              <a:t>Ч</a:t>
            </a:r>
            <a:r>
              <a:rPr lang="ru-RU" dirty="0">
                <a:latin typeface="Arial" panose="020B0604020202020204" pitchFamily="34" charset="0"/>
                <a:ea typeface="Times New Roman" panose="02020603050405020304" pitchFamily="18" charset="0"/>
                <a:cs typeface="Times New Roman" panose="02020603050405020304" pitchFamily="18" charset="0"/>
              </a:rPr>
              <a:t>то такое доброта?</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dirty="0">
                <a:latin typeface="Arial" panose="020B0604020202020204" pitchFamily="34" charset="0"/>
                <a:ea typeface="Times New Roman" panose="02020603050405020304" pitchFamily="18" charset="0"/>
                <a:cs typeface="Times New Roman" panose="02020603050405020304" pitchFamily="18" charset="0"/>
              </a:rPr>
              <a:t>Что такое жестокость?</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dirty="0">
                <a:latin typeface="Arial" panose="020B0604020202020204" pitchFamily="34" charset="0"/>
                <a:ea typeface="Times New Roman" panose="02020603050405020304" pitchFamily="18" charset="0"/>
                <a:cs typeface="Times New Roman" panose="02020603050405020304" pitchFamily="18" charset="0"/>
              </a:rPr>
              <a:t>Почему люди бывают жестоки друг к другу?</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dirty="0">
                <a:solidFill>
                  <a:schemeClr val="accent6">
                    <a:lumMod val="75000"/>
                  </a:schemeClr>
                </a:solidFill>
                <a:latin typeface="Arial" panose="020B0604020202020204" pitchFamily="34" charset="0"/>
                <a:ea typeface="Times New Roman" panose="02020603050405020304" pitchFamily="18" charset="0"/>
                <a:cs typeface="Times New Roman" panose="02020603050405020304" pitchFamily="18" charset="0"/>
              </a:rPr>
              <a:t>Че</a:t>
            </a:r>
            <a:r>
              <a:rPr lang="ru-RU" dirty="0">
                <a:latin typeface="Arial" panose="020B0604020202020204" pitchFamily="34" charset="0"/>
                <a:ea typeface="Times New Roman" panose="02020603050405020304" pitchFamily="18" charset="0"/>
                <a:cs typeface="Times New Roman" panose="02020603050405020304" pitchFamily="18" charset="0"/>
              </a:rPr>
              <a:t>м доброта отличается от милосердия?</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dirty="0" smtClean="0">
                <a:solidFill>
                  <a:schemeClr val="accent6">
                    <a:lumMod val="75000"/>
                  </a:schemeClr>
                </a:solidFill>
                <a:latin typeface="Arial" panose="020B0604020202020204" pitchFamily="34" charset="0"/>
                <a:ea typeface="Times New Roman" panose="02020603050405020304" pitchFamily="18" charset="0"/>
                <a:cs typeface="Times New Roman" panose="02020603050405020304" pitchFamily="18" charset="0"/>
              </a:rPr>
              <a:t>С</a:t>
            </a:r>
            <a:r>
              <a:rPr lang="ru-RU" dirty="0" smtClean="0">
                <a:latin typeface="Arial" panose="020B0604020202020204" pitchFamily="34" charset="0"/>
                <a:ea typeface="Times New Roman" panose="02020603050405020304" pitchFamily="18" charset="0"/>
                <a:cs typeface="Times New Roman" panose="02020603050405020304" pitchFamily="18" charset="0"/>
              </a:rPr>
              <a:t>огласны </a:t>
            </a:r>
            <a:r>
              <a:rPr lang="ru-RU" dirty="0">
                <a:latin typeface="Arial" panose="020B0604020202020204" pitchFamily="34" charset="0"/>
                <a:ea typeface="Times New Roman" panose="02020603050405020304" pitchFamily="18" charset="0"/>
                <a:cs typeface="Times New Roman" panose="02020603050405020304" pitchFamily="18" charset="0"/>
              </a:rPr>
              <a:t>ли вы с тем, что равнодушие – наивысшая жестокость?</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dirty="0">
                <a:latin typeface="Arial" panose="020B0604020202020204" pitchFamily="34" charset="0"/>
                <a:ea typeface="Times New Roman" panose="02020603050405020304" pitchFamily="18" charset="0"/>
                <a:cs typeface="Times New Roman" panose="02020603050405020304" pitchFamily="18" charset="0"/>
              </a:rPr>
              <a:t>Может ли доброта принести человеку разочарование?</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dirty="0">
                <a:solidFill>
                  <a:schemeClr val="accent6">
                    <a:lumMod val="75000"/>
                  </a:schemeClr>
                </a:solidFill>
                <a:latin typeface="Arial" panose="020B0604020202020204" pitchFamily="34" charset="0"/>
                <a:ea typeface="Times New Roman" panose="02020603050405020304" pitchFamily="18" charset="0"/>
                <a:cs typeface="Times New Roman" panose="02020603050405020304" pitchFamily="18" charset="0"/>
              </a:rPr>
              <a:t>П</a:t>
            </a:r>
            <a:r>
              <a:rPr lang="ru-RU" dirty="0">
                <a:latin typeface="Arial" panose="020B0604020202020204" pitchFamily="34" charset="0"/>
                <a:ea typeface="Times New Roman" panose="02020603050405020304" pitchFamily="18" charset="0"/>
                <a:cs typeface="Times New Roman" panose="02020603050405020304" pitchFamily="18" charset="0"/>
              </a:rPr>
              <a:t>очему доброта и </a:t>
            </a:r>
            <a:r>
              <a:rPr lang="ru-RU" dirty="0" smtClean="0">
                <a:latin typeface="Arial" panose="020B0604020202020204" pitchFamily="34" charset="0"/>
                <a:ea typeface="Times New Roman" panose="02020603050405020304" pitchFamily="18" charset="0"/>
                <a:cs typeface="Times New Roman" panose="02020603050405020304" pitchFamily="18" charset="0"/>
              </a:rPr>
              <a:t>жестокость часто соседствуют в жизни? </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dirty="0">
                <a:latin typeface="Arial" panose="020B0604020202020204" pitchFamily="34" charset="0"/>
                <a:ea typeface="Times New Roman" panose="02020603050405020304" pitchFamily="18" charset="0"/>
                <a:cs typeface="Times New Roman" panose="02020603050405020304" pitchFamily="18" charset="0"/>
              </a:rPr>
              <a:t>Нужно ли сдерживать в себе доброту?</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dirty="0">
                <a:latin typeface="Arial" panose="020B0604020202020204" pitchFamily="34" charset="0"/>
                <a:ea typeface="Times New Roman" panose="02020603050405020304" pitchFamily="18" charset="0"/>
                <a:cs typeface="Times New Roman" panose="02020603050405020304" pitchFamily="18" charset="0"/>
              </a:rPr>
              <a:t>Что в большей степени управляет человеком: доброта или жестокость?</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dirty="0">
                <a:solidFill>
                  <a:schemeClr val="accent6">
                    <a:lumMod val="75000"/>
                  </a:schemeClr>
                </a:solidFill>
                <a:latin typeface="Arial" panose="020B0604020202020204" pitchFamily="34" charset="0"/>
                <a:ea typeface="Times New Roman" panose="02020603050405020304" pitchFamily="18" charset="0"/>
                <a:cs typeface="Times New Roman" panose="02020603050405020304" pitchFamily="18" charset="0"/>
              </a:rPr>
              <a:t>К</a:t>
            </a:r>
            <a:r>
              <a:rPr lang="ru-RU" dirty="0">
                <a:latin typeface="Arial" panose="020B0604020202020204" pitchFamily="34" charset="0"/>
                <a:ea typeface="Times New Roman" panose="02020603050405020304" pitchFamily="18" charset="0"/>
                <a:cs typeface="Times New Roman" panose="02020603050405020304" pitchFamily="18" charset="0"/>
              </a:rPr>
              <a:t>ак человек может воспитывать в себе доброту?</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dirty="0">
                <a:latin typeface="Arial" panose="020B0604020202020204" pitchFamily="34" charset="0"/>
                <a:ea typeface="Times New Roman" panose="02020603050405020304" pitchFamily="18" charset="0"/>
                <a:cs typeface="Times New Roman" panose="02020603050405020304" pitchFamily="18" charset="0"/>
              </a:rPr>
              <a:t>Может ли человек быть жестоким по отношению к братьям нашим меньшим?</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dirty="0">
                <a:latin typeface="Arial" panose="020B0604020202020204" pitchFamily="34" charset="0"/>
                <a:ea typeface="Times New Roman" panose="02020603050405020304" pitchFamily="18" charset="0"/>
                <a:cs typeface="Times New Roman" panose="02020603050405020304" pitchFamily="18" charset="0"/>
              </a:rPr>
              <a:t>Кого можно назвать добрым человеком?</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dirty="0">
                <a:latin typeface="Arial" panose="020B0604020202020204" pitchFamily="34" charset="0"/>
                <a:ea typeface="Times New Roman" panose="02020603050405020304" pitchFamily="18" charset="0"/>
                <a:cs typeface="Times New Roman" panose="02020603050405020304" pitchFamily="18" charset="0"/>
              </a:rPr>
              <a:t>Кого можно назвать жестоким человеком?</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826536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flipH="1">
            <a:off x="2187145" y="-74139"/>
            <a:ext cx="8513805" cy="60548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accent6">
                    <a:lumMod val="50000"/>
                  </a:schemeClr>
                </a:solidFill>
              </a:rPr>
              <a:t>ЦИТАТЫ к теме «ОТЦЫ и ДЕТИ»</a:t>
            </a:r>
            <a:endParaRPr lang="ru-RU" dirty="0">
              <a:solidFill>
                <a:schemeClr val="accent6">
                  <a:lumMod val="50000"/>
                </a:schemeClr>
              </a:solidFill>
            </a:endParaRPr>
          </a:p>
        </p:txBody>
      </p:sp>
      <p:sp>
        <p:nvSpPr>
          <p:cNvPr id="3" name="Прямоугольник 2"/>
          <p:cNvSpPr/>
          <p:nvPr/>
        </p:nvSpPr>
        <p:spPr>
          <a:xfrm>
            <a:off x="568411" y="716693"/>
            <a:ext cx="11343503" cy="5632311"/>
          </a:xfrm>
          <a:prstGeom prst="rect">
            <a:avLst/>
          </a:prstGeom>
          <a:solidFill>
            <a:schemeClr val="accent3">
              <a:lumMod val="20000"/>
              <a:lumOff val="80000"/>
            </a:schemeClr>
          </a:solidFill>
        </p:spPr>
        <p:txBody>
          <a:bodyPr wrap="square">
            <a:spAutoFit/>
          </a:bodyPr>
          <a:lstStyle/>
          <a:p>
            <a:r>
              <a:rPr lang="ru-RU" dirty="0"/>
              <a:t>Человек, действительно уважающий человеческую личность, должен уважать ее в своем ребенке, начиная с той минуты, когда ребенок почувствовал свое "я" и отделил себя от окружающего мира.</a:t>
            </a:r>
            <a:br>
              <a:rPr lang="ru-RU" dirty="0"/>
            </a:br>
            <a:r>
              <a:rPr lang="ru-RU" b="1" dirty="0"/>
              <a:t>                                                                                                      Писарев Д.И. </a:t>
            </a:r>
            <a:br>
              <a:rPr lang="ru-RU" b="1" dirty="0"/>
            </a:br>
            <a:r>
              <a:rPr lang="ru-RU" dirty="0"/>
              <a:t>Годы детства - это прежде всего воспитание сердца.  </a:t>
            </a:r>
            <a:br>
              <a:rPr lang="ru-RU" dirty="0"/>
            </a:br>
            <a:r>
              <a:rPr lang="ru-RU" b="1" dirty="0"/>
              <a:t>                                                                           </a:t>
            </a:r>
            <a:r>
              <a:rPr lang="ru-RU" b="1" dirty="0" smtClean="0"/>
              <a:t> </a:t>
            </a:r>
            <a:r>
              <a:rPr lang="ru-RU" b="1" dirty="0"/>
              <a:t>Сухомлинский В.А.</a:t>
            </a:r>
            <a:r>
              <a:rPr lang="ru-RU" dirty="0"/>
              <a:t> </a:t>
            </a:r>
            <a:br>
              <a:rPr lang="ru-RU" dirty="0"/>
            </a:br>
            <a:r>
              <a:rPr lang="ru-RU" dirty="0" smtClean="0"/>
              <a:t>Не </a:t>
            </a:r>
            <a:r>
              <a:rPr lang="ru-RU" dirty="0"/>
              <a:t>надобно другого образца,</a:t>
            </a:r>
            <a:br>
              <a:rPr lang="ru-RU" dirty="0"/>
            </a:br>
            <a:r>
              <a:rPr lang="ru-RU" dirty="0"/>
              <a:t>Когда в глазах пример отца.</a:t>
            </a:r>
            <a:br>
              <a:rPr lang="ru-RU" dirty="0"/>
            </a:br>
            <a:r>
              <a:rPr lang="ru-RU" b="1" dirty="0"/>
              <a:t>                            </a:t>
            </a:r>
            <a:r>
              <a:rPr lang="ru-RU" b="1" dirty="0" smtClean="0"/>
              <a:t>Александр </a:t>
            </a:r>
            <a:r>
              <a:rPr lang="ru-RU" b="1" dirty="0"/>
              <a:t>Грибоедов</a:t>
            </a:r>
            <a:br>
              <a:rPr lang="ru-RU" b="1" dirty="0"/>
            </a:br>
            <a:r>
              <a:rPr lang="ru-RU" dirty="0" smtClean="0"/>
              <a:t>Каждое </a:t>
            </a:r>
            <a:r>
              <a:rPr lang="ru-RU" dirty="0"/>
              <a:t>поколение считает себя более умным, чем предыдущее, и более мудрым, чем последующее.</a:t>
            </a:r>
            <a:br>
              <a:rPr lang="ru-RU" dirty="0"/>
            </a:br>
            <a:r>
              <a:rPr lang="ru-RU" b="1" dirty="0"/>
              <a:t>                                                                                                              Джордж Оруэлл</a:t>
            </a:r>
            <a:br>
              <a:rPr lang="ru-RU" b="1" dirty="0"/>
            </a:br>
            <a:r>
              <a:rPr lang="ru-RU" dirty="0" smtClean="0"/>
              <a:t>Каждое </a:t>
            </a:r>
            <a:r>
              <a:rPr lang="ru-RU" dirty="0"/>
              <a:t>поколение посмеивается над своими отцами, смеется над дедушками и восхищается прадедами.</a:t>
            </a:r>
            <a:br>
              <a:rPr lang="ru-RU" dirty="0"/>
            </a:br>
            <a:r>
              <a:rPr lang="ru-RU" b="1" dirty="0"/>
              <a:t>                                                                                                                  Сомерсет Моэм</a:t>
            </a:r>
            <a:r>
              <a:rPr lang="ru-RU" dirty="0"/>
              <a:t/>
            </a:r>
            <a:br>
              <a:rPr lang="ru-RU" dirty="0"/>
            </a:br>
            <a:r>
              <a:rPr lang="ru-RU" dirty="0" smtClean="0"/>
              <a:t>Когда </a:t>
            </a:r>
            <a:r>
              <a:rPr lang="ru-RU" dirty="0"/>
              <a:t>старое поколение задумчиво смотрит на новое, то ему хочется извиниться перед предыдущим поколением. </a:t>
            </a:r>
            <a:br>
              <a:rPr lang="ru-RU" dirty="0"/>
            </a:br>
            <a:r>
              <a:rPr lang="ru-RU" b="1" dirty="0"/>
              <a:t>                                                                                                          Вильгельм </a:t>
            </a:r>
            <a:r>
              <a:rPr lang="ru-RU" b="1" dirty="0" err="1"/>
              <a:t>Швебель</a:t>
            </a:r>
            <a:r>
              <a:rPr lang="ru-RU" b="1" dirty="0"/>
              <a:t/>
            </a:r>
            <a:br>
              <a:rPr lang="ru-RU" b="1" dirty="0"/>
            </a:br>
            <a:r>
              <a:rPr lang="ru-RU" b="1" dirty="0"/>
              <a:t/>
            </a:r>
            <a:br>
              <a:rPr lang="ru-RU" b="1" dirty="0"/>
            </a:br>
            <a:r>
              <a:rPr lang="ru-RU" dirty="0"/>
              <a:t>Когда мне было четырнадцать, мой отец был так глуп, что я с трудом переносил его; но когда мне исполнился двадцать один год, я был изумлен, насколько этот старый человек поумнел за последние семь лет.</a:t>
            </a:r>
            <a:br>
              <a:rPr lang="ru-RU" dirty="0"/>
            </a:br>
            <a:r>
              <a:rPr lang="ru-RU" b="1" dirty="0"/>
              <a:t>                                                                                                                   Марк Твен</a:t>
            </a:r>
            <a:br>
              <a:rPr lang="ru-RU" b="1" dirty="0"/>
            </a:br>
            <a:endParaRPr lang="ru-RU" dirty="0"/>
          </a:p>
        </p:txBody>
      </p:sp>
    </p:spTree>
    <p:extLst>
      <p:ext uri="{BB962C8B-B14F-4D97-AF65-F5344CB8AC3E}">
        <p14:creationId xmlns:p14="http://schemas.microsoft.com/office/powerpoint/2010/main" val="97613855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623416"/>
          </a:xfrm>
        </p:spPr>
        <p:txBody>
          <a:bodyPr>
            <a:normAutofit fontScale="90000"/>
          </a:bodyPr>
          <a:lstStyle/>
          <a:p>
            <a:r>
              <a:rPr lang="ru-RU" dirty="0" smtClean="0"/>
              <a:t>ТЕМЫ:</a:t>
            </a:r>
            <a:endParaRPr lang="ru-RU" dirty="0"/>
          </a:p>
        </p:txBody>
      </p:sp>
      <p:sp>
        <p:nvSpPr>
          <p:cNvPr id="4" name="Прямоугольник 3"/>
          <p:cNvSpPr/>
          <p:nvPr/>
        </p:nvSpPr>
        <p:spPr>
          <a:xfrm>
            <a:off x="469557" y="988542"/>
            <a:ext cx="10219037" cy="5575116"/>
          </a:xfrm>
          <a:prstGeom prst="rect">
            <a:avLst/>
          </a:prstGeom>
        </p:spPr>
        <p:txBody>
          <a:bodyPr wrap="square">
            <a:spAutoFit/>
          </a:bodyPr>
          <a:lstStyle/>
          <a:p>
            <a:pPr marL="342900" lvl="0" indent="-342900">
              <a:lnSpc>
                <a:spcPct val="107000"/>
              </a:lnSpc>
              <a:spcAft>
                <a:spcPts val="800"/>
              </a:spcAft>
              <a:buSzPts val="1000"/>
              <a:buFont typeface="Symbol" panose="05050102010706020507" pitchFamily="18" charset="2"/>
              <a:buChar char=""/>
              <a:tabLst>
                <a:tab pos="457200" algn="l"/>
              </a:tabLst>
            </a:pPr>
            <a:r>
              <a:rPr lang="ru-RU" dirty="0" smtClean="0">
                <a:latin typeface="Arial" panose="020B0604020202020204" pitchFamily="34" charset="0"/>
                <a:ea typeface="Times New Roman" panose="02020603050405020304" pitchFamily="18" charset="0"/>
                <a:cs typeface="Times New Roman" panose="02020603050405020304" pitchFamily="18" charset="0"/>
              </a:rPr>
              <a:t>Нужно </a:t>
            </a:r>
            <a:r>
              <a:rPr lang="ru-RU" dirty="0">
                <a:latin typeface="Arial" panose="020B0604020202020204" pitchFamily="34" charset="0"/>
                <a:ea typeface="Times New Roman" panose="02020603050405020304" pitchFamily="18" charset="0"/>
                <a:cs typeface="Times New Roman" panose="02020603050405020304" pitchFamily="18" charset="0"/>
              </a:rPr>
              <a:t>ли быть добрым к тому, кто тебя обидел?</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dirty="0">
                <a:latin typeface="Arial" panose="020B0604020202020204" pitchFamily="34" charset="0"/>
                <a:ea typeface="Times New Roman" panose="02020603050405020304" pitchFamily="18" charset="0"/>
                <a:cs typeface="Times New Roman" panose="02020603050405020304" pitchFamily="18" charset="0"/>
              </a:rPr>
              <a:t>Какими качествами обладает добрый человек</a:t>
            </a:r>
            <a:r>
              <a:rPr lang="ru-RU" dirty="0" smtClean="0">
                <a:latin typeface="Arial" panose="020B0604020202020204" pitchFamily="34" charset="0"/>
                <a:ea typeface="Times New Roman" panose="02020603050405020304" pitchFamily="18" charset="0"/>
                <a:cs typeface="Times New Roman" panose="02020603050405020304" pitchFamily="18" charset="0"/>
              </a:rPr>
              <a:t>?</a:t>
            </a:r>
          </a:p>
          <a:p>
            <a:pPr marL="342900" indent="-342900">
              <a:lnSpc>
                <a:spcPct val="107000"/>
              </a:lnSpc>
              <a:spcAft>
                <a:spcPts val="800"/>
              </a:spcAft>
              <a:buSzPts val="1000"/>
              <a:buFont typeface="Symbol" panose="05050102010706020507" pitchFamily="18" charset="2"/>
              <a:buChar char=""/>
              <a:tabLst>
                <a:tab pos="457200" algn="l"/>
              </a:tabLst>
            </a:pPr>
            <a:r>
              <a:rPr lang="ru-RU" dirty="0">
                <a:solidFill>
                  <a:schemeClr val="accent6">
                    <a:lumMod val="75000"/>
                  </a:schemeClr>
                </a:solidFill>
                <a:latin typeface="Arial" panose="020B0604020202020204" pitchFamily="34" charset="0"/>
                <a:ea typeface="Times New Roman" panose="02020603050405020304" pitchFamily="18" charset="0"/>
                <a:cs typeface="Times New Roman" panose="02020603050405020304" pitchFamily="18" charset="0"/>
              </a:rPr>
              <a:t>Че</a:t>
            </a:r>
            <a:r>
              <a:rPr lang="ru-RU" dirty="0">
                <a:latin typeface="Arial" panose="020B0604020202020204" pitchFamily="34" charset="0"/>
                <a:ea typeface="Times New Roman" panose="02020603050405020304" pitchFamily="18" charset="0"/>
                <a:cs typeface="Times New Roman" panose="02020603050405020304" pitchFamily="18" charset="0"/>
              </a:rPr>
              <a:t>м доброта отличается от милосердия?</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SzPts val="1000"/>
              <a:buFont typeface="Symbol" panose="05050102010706020507" pitchFamily="18" charset="2"/>
              <a:buChar char=""/>
              <a:tabLst>
                <a:tab pos="457200" algn="l"/>
              </a:tabLst>
            </a:pPr>
            <a:r>
              <a:rPr lang="ru-RU" dirty="0">
                <a:solidFill>
                  <a:schemeClr val="accent6">
                    <a:lumMod val="75000"/>
                  </a:schemeClr>
                </a:solidFill>
                <a:latin typeface="Arial" panose="020B0604020202020204" pitchFamily="34" charset="0"/>
                <a:ea typeface="Times New Roman" panose="02020603050405020304" pitchFamily="18" charset="0"/>
                <a:cs typeface="Times New Roman" panose="02020603050405020304" pitchFamily="18" charset="0"/>
              </a:rPr>
              <a:t>С</a:t>
            </a:r>
            <a:r>
              <a:rPr lang="ru-RU" dirty="0">
                <a:latin typeface="Arial" panose="020B0604020202020204" pitchFamily="34" charset="0"/>
                <a:ea typeface="Times New Roman" panose="02020603050405020304" pitchFamily="18" charset="0"/>
                <a:cs typeface="Times New Roman" panose="02020603050405020304" pitchFamily="18" charset="0"/>
              </a:rPr>
              <a:t>огласны ли вы с тем, что равнодушие – наивысшая жестокость?</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SzPts val="1000"/>
              <a:buFont typeface="Symbol" panose="05050102010706020507" pitchFamily="18" charset="2"/>
              <a:buChar char=""/>
              <a:tabLst>
                <a:tab pos="457200" algn="l"/>
              </a:tabLst>
            </a:pPr>
            <a:r>
              <a:rPr lang="ru-RU" dirty="0">
                <a:solidFill>
                  <a:schemeClr val="accent6">
                    <a:lumMod val="75000"/>
                  </a:schemeClr>
                </a:solidFill>
                <a:latin typeface="Arial" panose="020B0604020202020204" pitchFamily="34" charset="0"/>
                <a:ea typeface="Times New Roman" panose="02020603050405020304" pitchFamily="18" charset="0"/>
                <a:cs typeface="Times New Roman" panose="02020603050405020304" pitchFamily="18" charset="0"/>
              </a:rPr>
              <a:t>П</a:t>
            </a:r>
            <a:r>
              <a:rPr lang="ru-RU" dirty="0">
                <a:latin typeface="Arial" panose="020B0604020202020204" pitchFamily="34" charset="0"/>
                <a:ea typeface="Times New Roman" panose="02020603050405020304" pitchFamily="18" charset="0"/>
                <a:cs typeface="Times New Roman" panose="02020603050405020304" pitchFamily="18" charset="0"/>
              </a:rPr>
              <a:t>очему доброта и жестокость часто соседствуют в жизни? </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SzPts val="1000"/>
              <a:buFont typeface="Symbol" panose="05050102010706020507" pitchFamily="18" charset="2"/>
              <a:buChar char=""/>
              <a:tabLst>
                <a:tab pos="457200" algn="l"/>
              </a:tabLst>
            </a:pPr>
            <a:r>
              <a:rPr lang="ru-RU" dirty="0">
                <a:solidFill>
                  <a:schemeClr val="accent6">
                    <a:lumMod val="75000"/>
                  </a:schemeClr>
                </a:solidFill>
                <a:latin typeface="Arial" panose="020B0604020202020204" pitchFamily="34" charset="0"/>
                <a:ea typeface="Times New Roman" panose="02020603050405020304" pitchFamily="18" charset="0"/>
                <a:cs typeface="Times New Roman" panose="02020603050405020304" pitchFamily="18" charset="0"/>
              </a:rPr>
              <a:t>К</a:t>
            </a:r>
            <a:r>
              <a:rPr lang="ru-RU" dirty="0">
                <a:latin typeface="Arial" panose="020B0604020202020204" pitchFamily="34" charset="0"/>
                <a:ea typeface="Times New Roman" panose="02020603050405020304" pitchFamily="18" charset="0"/>
                <a:cs typeface="Times New Roman" panose="02020603050405020304" pitchFamily="18" charset="0"/>
              </a:rPr>
              <a:t>ак человек может воспитывать в себе доброту?</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800"/>
              </a:spcAft>
              <a:buSzPts val="1000"/>
              <a:buFont typeface="Arial" panose="020B0604020202020204" pitchFamily="34" charset="0"/>
              <a:buChar char="•"/>
              <a:tabLst>
                <a:tab pos="457200" algn="l"/>
              </a:tabLst>
            </a:pPr>
            <a:r>
              <a:rPr lang="ru-RU" dirty="0" smtClean="0">
                <a:latin typeface="Arial" panose="020B0604020202020204" pitchFamily="34" charset="0"/>
                <a:ea typeface="Times New Roman" panose="02020603050405020304" pitchFamily="18" charset="0"/>
                <a:cs typeface="Times New Roman" panose="02020603050405020304" pitchFamily="18" charset="0"/>
              </a:rPr>
              <a:t>Можно </a:t>
            </a:r>
            <a:r>
              <a:rPr lang="ru-RU" dirty="0">
                <a:latin typeface="Arial" panose="020B0604020202020204" pitchFamily="34" charset="0"/>
                <a:ea typeface="Times New Roman" panose="02020603050405020304" pitchFamily="18" charset="0"/>
                <a:cs typeface="Times New Roman" panose="02020603050405020304" pitchFamily="18" charset="0"/>
              </a:rPr>
              <a:t>ли оправдать жестокость?</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dirty="0">
                <a:latin typeface="Arial" panose="020B0604020202020204" pitchFamily="34" charset="0"/>
                <a:ea typeface="Times New Roman" panose="02020603050405020304" pitchFamily="18" charset="0"/>
                <a:cs typeface="Times New Roman" panose="02020603050405020304" pitchFamily="18" charset="0"/>
              </a:rPr>
              <a:t>Согласны ли вы с мнением Г. Гейне, что «Доброта лучше красоты»?</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dirty="0">
                <a:latin typeface="Arial" panose="020B0604020202020204" pitchFamily="34" charset="0"/>
                <a:ea typeface="Times New Roman" panose="02020603050405020304" pitchFamily="18" charset="0"/>
                <a:cs typeface="Times New Roman" panose="02020603050405020304" pitchFamily="18" charset="0"/>
              </a:rPr>
              <a:t>Доброта – это проявление силы или слабости?</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dirty="0">
                <a:latin typeface="Arial" panose="020B0604020202020204" pitchFamily="34" charset="0"/>
                <a:ea typeface="Times New Roman" panose="02020603050405020304" pitchFamily="18" charset="0"/>
                <a:cs typeface="Times New Roman" panose="02020603050405020304" pitchFamily="18" charset="0"/>
              </a:rPr>
              <a:t>Как вы понимаете высказывание М. Монтеня: «Трусость – мать жестокости»?</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dirty="0">
                <a:latin typeface="Arial" panose="020B0604020202020204" pitchFamily="34" charset="0"/>
                <a:ea typeface="Times New Roman" panose="02020603050405020304" pitchFamily="18" charset="0"/>
                <a:cs typeface="Times New Roman" panose="02020603050405020304" pitchFamily="18" charset="0"/>
              </a:rPr>
              <a:t>Может ли доброта причинить вред человеку?</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dirty="0">
                <a:latin typeface="Arial" panose="020B0604020202020204" pitchFamily="34" charset="0"/>
                <a:ea typeface="Times New Roman" panose="02020603050405020304" pitchFamily="18" charset="0"/>
                <a:cs typeface="Times New Roman" panose="02020603050405020304" pitchFamily="18" charset="0"/>
              </a:rPr>
              <a:t>Почему в народе говорят: «Добро должно быть с кулаками»?</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dirty="0" smtClean="0">
                <a:latin typeface="Arial" panose="020B0604020202020204" pitchFamily="34" charset="0"/>
                <a:ea typeface="Times New Roman" panose="02020603050405020304" pitchFamily="18" charset="0"/>
                <a:cs typeface="Times New Roman" panose="02020603050405020304" pitchFamily="18" charset="0"/>
              </a:rPr>
              <a:t>В </a:t>
            </a:r>
            <a:r>
              <a:rPr lang="ru-RU" dirty="0">
                <a:latin typeface="Arial" panose="020B0604020202020204" pitchFamily="34" charset="0"/>
                <a:ea typeface="Times New Roman" panose="02020603050405020304" pitchFamily="18" charset="0"/>
                <a:cs typeface="Times New Roman" panose="02020603050405020304" pitchFamily="18" charset="0"/>
              </a:rPr>
              <a:t>чем, по-вашему, могут быть причины проявления жестокости?</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dirty="0" smtClean="0">
                <a:latin typeface="Arial" panose="020B0604020202020204" pitchFamily="34" charset="0"/>
                <a:ea typeface="Times New Roman" panose="02020603050405020304" pitchFamily="18" charset="0"/>
                <a:cs typeface="Times New Roman" panose="02020603050405020304" pitchFamily="18" charset="0"/>
              </a:rPr>
              <a:t>Что </a:t>
            </a:r>
            <a:r>
              <a:rPr lang="ru-RU" dirty="0">
                <a:latin typeface="Arial" panose="020B0604020202020204" pitchFamily="34" charset="0"/>
                <a:ea typeface="Times New Roman" panose="02020603050405020304" pitchFamily="18" charset="0"/>
                <a:cs typeface="Times New Roman" panose="02020603050405020304" pitchFamily="18" charset="0"/>
              </a:rPr>
              <a:t>может сделать человека добрее?</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752625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7577" y="180304"/>
            <a:ext cx="11449319" cy="7385115"/>
          </a:xfrm>
          <a:prstGeom prst="rect">
            <a:avLst/>
          </a:prstGeom>
          <a:noFill/>
        </p:spPr>
        <p:txBody>
          <a:bodyPr wrap="square" rtlCol="0">
            <a:spAutoFit/>
          </a:bodyPr>
          <a:lstStyle/>
          <a:p>
            <a:pPr algn="ctr"/>
            <a:r>
              <a:rPr lang="ru-RU" sz="2400" dirty="0"/>
              <a:t>В пакете предложенных тем обнаружим сочинения разных видов:</a:t>
            </a:r>
          </a:p>
          <a:p>
            <a:r>
              <a:rPr lang="ru-RU" sz="3200" b="1" dirty="0"/>
              <a:t>А) сочинение-характеристика</a:t>
            </a:r>
            <a:endParaRPr lang="ru-RU" sz="3200" dirty="0"/>
          </a:p>
          <a:p>
            <a:pPr lvl="0"/>
            <a:r>
              <a:rPr lang="ru-RU" sz="3200" dirty="0"/>
              <a:t>Какими качествами обладает добрый человек?</a:t>
            </a:r>
          </a:p>
          <a:p>
            <a:pPr lvl="0"/>
            <a:r>
              <a:rPr lang="ru-RU" sz="3200" dirty="0"/>
              <a:t>Кого можно назвать добрым человеком?</a:t>
            </a:r>
          </a:p>
          <a:p>
            <a:pPr lvl="0"/>
            <a:r>
              <a:rPr lang="ru-RU" sz="3200" dirty="0"/>
              <a:t>Кого можно назвать жестоким человеком?</a:t>
            </a:r>
          </a:p>
          <a:p>
            <a:r>
              <a:rPr lang="ru-RU" sz="3200" b="1" dirty="0"/>
              <a:t>Б) сочинение-проблемный вопрос</a:t>
            </a:r>
            <a:endParaRPr lang="ru-RU" sz="3200" dirty="0"/>
          </a:p>
          <a:p>
            <a:pPr lvl="0"/>
            <a:r>
              <a:rPr lang="ru-RU" sz="3200" dirty="0"/>
              <a:t>Почему люди бывают жестоки друг к другу?</a:t>
            </a:r>
          </a:p>
          <a:p>
            <a:pPr lvl="0"/>
            <a:r>
              <a:rPr lang="ru-RU" sz="3200" dirty="0"/>
              <a:t>Что в большей степени управляет человеком: доброта или жестокость? </a:t>
            </a:r>
          </a:p>
          <a:p>
            <a:pPr lvl="0"/>
            <a:r>
              <a:rPr lang="ru-RU" sz="3200" dirty="0"/>
              <a:t>Что может сделать человека добрее?</a:t>
            </a:r>
          </a:p>
          <a:p>
            <a:pPr lvl="0"/>
            <a:r>
              <a:rPr lang="ru-RU" sz="3200" dirty="0"/>
              <a:t>Доброта – это проявление силы или слабости?</a:t>
            </a:r>
          </a:p>
          <a:p>
            <a:r>
              <a:rPr lang="ru-RU" sz="3200" b="1" dirty="0"/>
              <a:t>В) сочинение на сопоставление</a:t>
            </a:r>
            <a:endParaRPr lang="ru-RU" sz="3200" dirty="0"/>
          </a:p>
          <a:p>
            <a:pPr lvl="0"/>
            <a:r>
              <a:rPr lang="ru-RU" sz="3200" dirty="0"/>
              <a:t>Чем доброта отличается от милосердия?</a:t>
            </a:r>
          </a:p>
          <a:p>
            <a:pPr lvl="0"/>
            <a:r>
              <a:rPr lang="ru-RU" sz="3200" dirty="0"/>
              <a:t>Доброта – это проявление силы или слабости?</a:t>
            </a:r>
          </a:p>
          <a:p>
            <a:r>
              <a:rPr lang="ru-RU" dirty="0"/>
              <a:t> </a:t>
            </a:r>
          </a:p>
        </p:txBody>
      </p:sp>
    </p:spTree>
    <p:extLst>
      <p:ext uri="{BB962C8B-B14F-4D97-AF65-F5344CB8AC3E}">
        <p14:creationId xmlns:p14="http://schemas.microsoft.com/office/powerpoint/2010/main" val="161477165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1217" y="206063"/>
            <a:ext cx="10632583" cy="1484626"/>
          </a:xfrm>
          <a:solidFill>
            <a:schemeClr val="accent6">
              <a:lumMod val="20000"/>
              <a:lumOff val="80000"/>
            </a:schemeClr>
          </a:solidFill>
        </p:spPr>
        <p:txBody>
          <a:bodyPr>
            <a:noAutofit/>
          </a:bodyPr>
          <a:lstStyle/>
          <a:p>
            <a:pPr algn="ctr"/>
            <a:r>
              <a:rPr lang="ru-RU" sz="3200" b="1" dirty="0"/>
              <a:t>Напишем, используя предложенный выше шаблон, сочинение-характеристику «Какими качествами обладает добрый человек?»</a:t>
            </a:r>
          </a:p>
        </p:txBody>
      </p:sp>
      <p:graphicFrame>
        <p:nvGraphicFramePr>
          <p:cNvPr id="3" name="Таблица 2"/>
          <p:cNvGraphicFramePr>
            <a:graphicFrameLocks noGrp="1"/>
          </p:cNvGraphicFramePr>
          <p:nvPr>
            <p:extLst>
              <p:ext uri="{D42A27DB-BD31-4B8C-83A1-F6EECF244321}">
                <p14:modId xmlns:p14="http://schemas.microsoft.com/office/powerpoint/2010/main" val="3137830927"/>
              </p:ext>
            </p:extLst>
          </p:nvPr>
        </p:nvGraphicFramePr>
        <p:xfrm>
          <a:off x="0" y="1690690"/>
          <a:ext cx="11642501" cy="5366933"/>
        </p:xfrm>
        <a:graphic>
          <a:graphicData uri="http://schemas.openxmlformats.org/drawingml/2006/table">
            <a:tbl>
              <a:tblPr firstRow="1" firstCol="1" bandRow="1"/>
              <a:tblGrid>
                <a:gridCol w="7234671">
                  <a:extLst>
                    <a:ext uri="{9D8B030D-6E8A-4147-A177-3AD203B41FA5}">
                      <a16:colId xmlns:a16="http://schemas.microsoft.com/office/drawing/2014/main" val="2719402738"/>
                    </a:ext>
                  </a:extLst>
                </a:gridCol>
                <a:gridCol w="4407830">
                  <a:extLst>
                    <a:ext uri="{9D8B030D-6E8A-4147-A177-3AD203B41FA5}">
                      <a16:colId xmlns:a16="http://schemas.microsoft.com/office/drawing/2014/main" val="3153288513"/>
                    </a:ext>
                  </a:extLst>
                </a:gridCol>
              </a:tblGrid>
              <a:tr h="5366933">
                <a:tc>
                  <a:txBody>
                    <a:bodyPr/>
                    <a:lstStyle/>
                    <a:p>
                      <a:pPr>
                        <a:lnSpc>
                          <a:spcPct val="106000"/>
                        </a:lnSpc>
                        <a:spcAft>
                          <a:spcPts val="0"/>
                        </a:spcAft>
                        <a:tabLst>
                          <a:tab pos="457200" algn="l"/>
                        </a:tabLst>
                      </a:pPr>
                      <a:r>
                        <a:rPr lang="ru-RU" sz="3200" dirty="0">
                          <a:effectLst/>
                          <a:latin typeface="Times New Roman" panose="02020603050405020304" pitchFamily="18" charset="0"/>
                          <a:ea typeface="Times New Roman" panose="02020603050405020304" pitchFamily="18" charset="0"/>
                          <a:cs typeface="Times New Roman" panose="02020603050405020304" pitchFamily="18" charset="0"/>
                        </a:rPr>
                        <a:t>Свойства доброты: радость, уважение, любовь, влияние на других людей. Формулирование тезиса: Добрый человек как свет, как компас в мире. Выбор произведений для аргументации: Фонвизин «Недоросль», Лермонтов «Герой нашего времени», Толстой «Война и мир» или др.</a:t>
                      </a:r>
                      <a:endParaRPr lang="ru-RU"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6000"/>
                        </a:lnSpc>
                        <a:spcAft>
                          <a:spcPts val="0"/>
                        </a:spcAft>
                        <a:tabLst>
                          <a:tab pos="457200" algn="l"/>
                        </a:tabLst>
                      </a:pPr>
                      <a:r>
                        <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rPr>
                        <a:t>Вступление.</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Поиск собственного определения «доброго человека», рассуждение о его определяющих свойствах.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rPr>
                        <a:t>Слова-помощники:</a:t>
                      </a:r>
                      <a:r>
                        <a:rPr lang="ru-RU" sz="1600" dirty="0">
                          <a:effectLst/>
                          <a:latin typeface="Calibri" panose="020F0502020204030204" pitchFamily="34" charset="0"/>
                          <a:ea typeface="Calibri" panose="020F0502020204030204" pitchFamily="34" charset="0"/>
                          <a:cs typeface="Times New Roman" panose="02020603050405020304" pitchFamily="18" charset="0"/>
                        </a:rPr>
                        <a:t> </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Задумался над этим вопросом.., Этот вопрос привлек мое внимание…, Нередко люди размышляют над вопросом…</a:t>
                      </a:r>
                      <a:r>
                        <a:rPr lang="ru-RU" sz="1600" i="1" dirty="0">
                          <a:effectLst/>
                          <a:latin typeface="Times New Roman" panose="02020603050405020304" pitchFamily="18" charset="0"/>
                          <a:ea typeface="Times New Roman" panose="02020603050405020304" pitchFamily="18" charset="0"/>
                          <a:cs typeface="Times New Roman" panose="02020603050405020304" pitchFamily="18" charset="0"/>
                        </a:rPr>
                        <a:t> Над проблемой (добра, справедливости, свободы, выбора своего пути) мучительно размышляют многие герои... Попробуем сформулировать своё определение…</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600" i="1" dirty="0">
                          <a:effectLst/>
                          <a:latin typeface="Times New Roman" panose="02020603050405020304" pitchFamily="18" charset="0"/>
                          <a:ea typeface="Times New Roman" panose="02020603050405020304" pitchFamily="18" charset="0"/>
                          <a:cs typeface="Times New Roman" panose="02020603050405020304" pitchFamily="18" charset="0"/>
                        </a:rPr>
                        <a:t>Тема...  призывает поразмышлять о…</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600" i="1" dirty="0">
                          <a:effectLst/>
                          <a:latin typeface="Times New Roman" panose="02020603050405020304" pitchFamily="18" charset="0"/>
                          <a:ea typeface="Times New Roman" panose="02020603050405020304" pitchFamily="18" charset="0"/>
                          <a:cs typeface="Times New Roman" panose="02020603050405020304" pitchFamily="18" charset="0"/>
                        </a:rPr>
                        <a:t>Трудно остаться равнодушным к проблеме… Поступки героев... </a:t>
                      </a:r>
                      <a:r>
                        <a:rPr lang="ru-RU" sz="20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2000" i="1" dirty="0">
                          <a:effectLst/>
                          <a:latin typeface="Times New Roman" panose="02020603050405020304" pitchFamily="18" charset="0"/>
                          <a:ea typeface="Times New Roman" panose="02020603050405020304" pitchFamily="18" charset="0"/>
                          <a:cs typeface="Times New Roman" panose="02020603050405020304" pitchFamily="18" charset="0"/>
                        </a:rPr>
                        <a:t>сюжет произведений</a:t>
                      </a:r>
                      <a:r>
                        <a:rPr lang="ru-RU"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000" i="1" dirty="0">
                          <a:effectLst/>
                          <a:latin typeface="Times New Roman" panose="02020603050405020304" pitchFamily="18" charset="0"/>
                          <a:ea typeface="Times New Roman" panose="02020603050405020304" pitchFamily="18" charset="0"/>
                          <a:cs typeface="Times New Roman" panose="02020603050405020304" pitchFamily="18" charset="0"/>
                        </a:rPr>
                        <a:t>заставляют задуматься о…</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2000" i="1" dirty="0">
                          <a:effectLst/>
                          <a:latin typeface="Times New Roman" panose="02020603050405020304" pitchFamily="18" charset="0"/>
                          <a:ea typeface="Times New Roman" panose="02020603050405020304" pitchFamily="18" charset="0"/>
                          <a:cs typeface="Times New Roman" panose="02020603050405020304" pitchFamily="18" charset="0"/>
                        </a:rPr>
                        <a:t>Близкий мне  взгляд на проблему (добра, любви) характерен для писателей...</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509153697"/>
                  </a:ext>
                </a:extLst>
              </a:tr>
            </a:tbl>
          </a:graphicData>
        </a:graphic>
      </p:graphicFrame>
    </p:spTree>
    <p:extLst>
      <p:ext uri="{BB962C8B-B14F-4D97-AF65-F5344CB8AC3E}">
        <p14:creationId xmlns:p14="http://schemas.microsoft.com/office/powerpoint/2010/main" val="48851922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106750480"/>
              </p:ext>
            </p:extLst>
          </p:nvPr>
        </p:nvGraphicFramePr>
        <p:xfrm>
          <a:off x="308919" y="432486"/>
          <a:ext cx="11578281" cy="6328514"/>
        </p:xfrm>
        <a:graphic>
          <a:graphicData uri="http://schemas.openxmlformats.org/drawingml/2006/table">
            <a:tbl>
              <a:tblPr firstRow="1" firstCol="1" bandRow="1"/>
              <a:tblGrid>
                <a:gridCol w="7194765">
                  <a:extLst>
                    <a:ext uri="{9D8B030D-6E8A-4147-A177-3AD203B41FA5}">
                      <a16:colId xmlns:a16="http://schemas.microsoft.com/office/drawing/2014/main" val="1848286630"/>
                    </a:ext>
                  </a:extLst>
                </a:gridCol>
                <a:gridCol w="4383516">
                  <a:extLst>
                    <a:ext uri="{9D8B030D-6E8A-4147-A177-3AD203B41FA5}">
                      <a16:colId xmlns:a16="http://schemas.microsoft.com/office/drawing/2014/main" val="980061284"/>
                    </a:ext>
                  </a:extLst>
                </a:gridCol>
              </a:tblGrid>
              <a:tr h="2941487">
                <a:tc>
                  <a:txBody>
                    <a:bodyPr/>
                    <a:lstStyle/>
                    <a:p>
                      <a:pPr>
                        <a:lnSpc>
                          <a:spcPct val="106000"/>
                        </a:lnSpc>
                        <a:spcAft>
                          <a:spcPts val="0"/>
                        </a:spcAft>
                        <a:tabLst>
                          <a:tab pos="457200" algn="l"/>
                        </a:tabLst>
                      </a:pPr>
                      <a:r>
                        <a:rPr lang="ru-RU" sz="2800" dirty="0">
                          <a:effectLst/>
                          <a:latin typeface="Times New Roman" panose="02020603050405020304" pitchFamily="18" charset="0"/>
                          <a:ea typeface="Times New Roman" panose="02020603050405020304" pitchFamily="18" charset="0"/>
                          <a:cs typeface="Times New Roman" panose="02020603050405020304" pitchFamily="18" charset="0"/>
                        </a:rPr>
                        <a:t>Упорядочение мира вокруг (в общении, поведении, речи, влиянии на жестоких помещиков). Софья, Милон, Правдин, Стародум – герои. Рупоры авторской идеи. Их забота о добре, справедливости, процветании России.</a:t>
                      </a:r>
                      <a:endParaRPr lang="ru-RU"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57660" marR="576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0"/>
                        </a:spcAft>
                        <a:tabLst>
                          <a:tab pos="457200" algn="l"/>
                        </a:tabLs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Аргумент 1. Свойства доброты у положительных  героев «Недоросля» Фонвизина.</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rPr>
                        <a:t>Слова-помощники</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 В центре внимания автора конфликт  -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В основе произведения  лежит конфликт между...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Читатель с интересом </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с тревогой</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следит</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как…</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Наблюдая за </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поведением персонажей</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их речью</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мы…</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Нельзя не заметить </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не почувствовать</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 Очевидно </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несомненно</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что…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0"/>
                        </a:spcAft>
                        <a:tabLst>
                          <a:tab pos="457200" algn="l"/>
                        </a:tabLs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7660" marR="576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2360932"/>
                  </a:ext>
                </a:extLst>
              </a:tr>
              <a:tr h="3162751">
                <a:tc>
                  <a:txBody>
                    <a:bodyPr/>
                    <a:lstStyle/>
                    <a:p>
                      <a:pPr>
                        <a:lnSpc>
                          <a:spcPct val="106000"/>
                        </a:lnSpc>
                        <a:spcAft>
                          <a:spcPts val="0"/>
                        </a:spcAft>
                        <a:tabLst>
                          <a:tab pos="457200" algn="l"/>
                        </a:tabLst>
                      </a:pPr>
                      <a:r>
                        <a:rPr lang="ru-RU" sz="2800" dirty="0">
                          <a:effectLst/>
                          <a:latin typeface="Times New Roman" panose="02020603050405020304" pitchFamily="18" charset="0"/>
                          <a:ea typeface="Times New Roman" panose="02020603050405020304" pitchFamily="18" charset="0"/>
                          <a:cs typeface="Times New Roman" panose="02020603050405020304" pitchFamily="18" charset="0"/>
                        </a:rPr>
                        <a:t>Основное свойство доброты – честность, порядочность, любовь к людям. Максим </a:t>
                      </a:r>
                      <a:r>
                        <a:rPr lang="ru-RU" sz="2800" dirty="0" err="1">
                          <a:effectLst/>
                          <a:latin typeface="Times New Roman" panose="02020603050405020304" pitchFamily="18" charset="0"/>
                          <a:ea typeface="Times New Roman" panose="02020603050405020304" pitchFamily="18" charset="0"/>
                          <a:cs typeface="Times New Roman" panose="02020603050405020304" pitchFamily="18" charset="0"/>
                        </a:rPr>
                        <a:t>Максимыч</a:t>
                      </a:r>
                      <a:r>
                        <a:rPr lang="ru-RU" sz="2800" dirty="0">
                          <a:effectLst/>
                          <a:latin typeface="Times New Roman" panose="02020603050405020304" pitchFamily="18" charset="0"/>
                          <a:ea typeface="Times New Roman" panose="02020603050405020304" pitchFamily="18" charset="0"/>
                          <a:cs typeface="Times New Roman" panose="02020603050405020304" pitchFamily="18" charset="0"/>
                        </a:rPr>
                        <a:t> в романе Лермонтова – воин-миротворец, любовь к нему жителей Кавказа. Любовь и забота о Бэле, отцовское отношение к Печорину.</a:t>
                      </a:r>
                      <a:endParaRPr lang="ru-RU"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57660" marR="576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0"/>
                        </a:spcAft>
                        <a:tabLst>
                          <a:tab pos="457200" algn="l"/>
                        </a:tabLs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Аргумент 2.</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rPr>
                        <a:t>Слова-помощники</a:t>
                      </a:r>
                      <a:r>
                        <a:rPr lang="ru-RU" sz="1600" b="1" i="1" dirty="0">
                          <a:effectLst/>
                          <a:latin typeface="Times New Roman" panose="02020603050405020304" pitchFamily="18" charset="0"/>
                          <a:ea typeface="Times New Roman" panose="02020603050405020304" pitchFamily="18" charset="0"/>
                          <a:cs typeface="Times New Roman" panose="02020603050405020304" pitchFamily="18" charset="0"/>
                        </a:rPr>
                        <a:t> Автор </a:t>
                      </a:r>
                      <a:r>
                        <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600" b="1" i="1" dirty="0">
                          <a:effectLst/>
                          <a:latin typeface="Times New Roman" panose="02020603050405020304" pitchFamily="18" charset="0"/>
                          <a:ea typeface="Times New Roman" panose="02020603050405020304" pitchFamily="18" charset="0"/>
                          <a:cs typeface="Times New Roman" panose="02020603050405020304" pitchFamily="18" charset="0"/>
                        </a:rPr>
                        <a:t>рассказчик</a:t>
                      </a:r>
                      <a:r>
                        <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b="1" i="1" dirty="0">
                          <a:effectLst/>
                          <a:latin typeface="Times New Roman" panose="02020603050405020304" pitchFamily="18" charset="0"/>
                          <a:ea typeface="Times New Roman" panose="02020603050405020304" pitchFamily="18" charset="0"/>
                          <a:cs typeface="Times New Roman" panose="02020603050405020304" pitchFamily="18" charset="0"/>
                        </a:rPr>
                        <a:t>повествователь</a:t>
                      </a:r>
                      <a:r>
                        <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i="1" dirty="0">
                          <a:effectLst/>
                          <a:latin typeface="Times New Roman" panose="02020603050405020304" pitchFamily="18" charset="0"/>
                          <a:ea typeface="Times New Roman" panose="02020603050405020304" pitchFamily="18" charset="0"/>
                          <a:cs typeface="Times New Roman" panose="02020603050405020304" pitchFamily="18" charset="0"/>
                        </a:rPr>
                        <a:t>показывает</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i="1" dirty="0">
                          <a:effectLst/>
                          <a:latin typeface="Times New Roman" panose="02020603050405020304" pitchFamily="18" charset="0"/>
                          <a:ea typeface="Times New Roman" panose="02020603050405020304" pitchFamily="18" charset="0"/>
                          <a:cs typeface="Times New Roman" panose="02020603050405020304" pitchFamily="18" charset="0"/>
                        </a:rPr>
                        <a:t>как </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600" i="1" dirty="0">
                          <a:effectLst/>
                          <a:latin typeface="Times New Roman" panose="02020603050405020304" pitchFamily="18" charset="0"/>
                          <a:ea typeface="Times New Roman" panose="02020603050405020304" pitchFamily="18" charset="0"/>
                          <a:cs typeface="Times New Roman" panose="02020603050405020304" pitchFamily="18" charset="0"/>
                        </a:rPr>
                        <a:t>что</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6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marL="19685">
                        <a:lnSpc>
                          <a:spcPct val="107000"/>
                        </a:lnSpc>
                        <a:spcAft>
                          <a:spcPts val="0"/>
                        </a:spcAft>
                      </a:pPr>
                      <a:r>
                        <a:rPr lang="ru-RU" sz="1600" i="1" dirty="0">
                          <a:effectLst/>
                          <a:latin typeface="Times New Roman" panose="02020603050405020304" pitchFamily="18" charset="0"/>
                          <a:ea typeface="Times New Roman" panose="02020603050405020304" pitchFamily="18" charset="0"/>
                          <a:cs typeface="Times New Roman" panose="02020603050405020304" pitchFamily="18" charset="0"/>
                        </a:rPr>
                        <a:t>изображает </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600" i="1" dirty="0">
                          <a:effectLst/>
                          <a:latin typeface="Times New Roman" panose="02020603050405020304" pitchFamily="18" charset="0"/>
                          <a:ea typeface="Times New Roman" panose="02020603050405020304" pitchFamily="18" charset="0"/>
                          <a:cs typeface="Times New Roman" panose="02020603050405020304" pitchFamily="18" charset="0"/>
                        </a:rPr>
                        <a:t>выражает</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600" i="1" dirty="0">
                          <a:effectLst/>
                          <a:latin typeface="Times New Roman" panose="02020603050405020304" pitchFamily="18" charset="0"/>
                          <a:ea typeface="Times New Roman" panose="02020603050405020304" pitchFamily="18" charset="0"/>
                          <a:cs typeface="Times New Roman" panose="02020603050405020304" pitchFamily="18" charset="0"/>
                        </a:rPr>
                        <a:t>… ;  провозглашает</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marL="19685">
                        <a:lnSpc>
                          <a:spcPct val="107000"/>
                        </a:lnSpc>
                        <a:spcAft>
                          <a:spcPts val="0"/>
                        </a:spcAft>
                      </a:pPr>
                      <a:r>
                        <a:rPr lang="ru-RU" sz="1600" i="1" dirty="0">
                          <a:effectLst/>
                          <a:latin typeface="Times New Roman" panose="02020603050405020304" pitchFamily="18" charset="0"/>
                          <a:ea typeface="Times New Roman" panose="02020603050405020304" pitchFamily="18" charset="0"/>
                          <a:cs typeface="Times New Roman" panose="02020603050405020304" pitchFamily="18" charset="0"/>
                        </a:rPr>
                        <a:t>указывает на…</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marL="19685">
                        <a:lnSpc>
                          <a:spcPct val="107000"/>
                        </a:lnSpc>
                        <a:spcAft>
                          <a:spcPts val="0"/>
                        </a:spcAft>
                      </a:pPr>
                      <a:r>
                        <a:rPr lang="ru-RU" sz="1600" i="1" dirty="0">
                          <a:effectLst/>
                          <a:latin typeface="Times New Roman" panose="02020603050405020304" pitchFamily="18" charset="0"/>
                          <a:ea typeface="Times New Roman" panose="02020603050405020304" pitchFamily="18" charset="0"/>
                          <a:cs typeface="Times New Roman" panose="02020603050405020304" pitchFamily="18" charset="0"/>
                        </a:rPr>
                        <a:t>психологически точно передаёт…</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marL="19685">
                        <a:lnSpc>
                          <a:spcPct val="107000"/>
                        </a:lnSpc>
                        <a:spcAft>
                          <a:spcPts val="0"/>
                        </a:spcAft>
                      </a:pPr>
                      <a:r>
                        <a:rPr lang="ru-RU" sz="1600" i="1" dirty="0">
                          <a:effectLst/>
                          <a:latin typeface="Times New Roman" panose="02020603050405020304" pitchFamily="18" charset="0"/>
                          <a:ea typeface="Times New Roman" panose="02020603050405020304" pitchFamily="18" charset="0"/>
                          <a:cs typeface="Times New Roman" panose="02020603050405020304" pitchFamily="18" charset="0"/>
                        </a:rPr>
                        <a:t>выделяет </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600" i="1" dirty="0">
                          <a:effectLst/>
                          <a:latin typeface="Times New Roman" panose="02020603050405020304" pitchFamily="18" charset="0"/>
                          <a:ea typeface="Times New Roman" panose="02020603050405020304" pitchFamily="18" charset="0"/>
                          <a:cs typeface="Times New Roman" panose="02020603050405020304" pitchFamily="18" charset="0"/>
                        </a:rPr>
                        <a:t>такую особенность героя</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i="1" dirty="0">
                          <a:effectLst/>
                          <a:latin typeface="Times New Roman" panose="02020603050405020304" pitchFamily="18" charset="0"/>
                          <a:ea typeface="Times New Roman" panose="02020603050405020304" pitchFamily="18" charset="0"/>
                          <a:cs typeface="Times New Roman" panose="02020603050405020304" pitchFamily="18" charset="0"/>
                        </a:rPr>
                        <a:t>как…</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i="1" dirty="0">
                          <a:effectLst/>
                          <a:latin typeface="Times New Roman" panose="02020603050405020304" pitchFamily="18" charset="0"/>
                          <a:ea typeface="Times New Roman" panose="02020603050405020304" pitchFamily="18" charset="0"/>
                          <a:cs typeface="Times New Roman" panose="02020603050405020304" pitchFamily="18" charset="0"/>
                        </a:rPr>
                        <a:t> подчёркивает…</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marL="19685">
                        <a:lnSpc>
                          <a:spcPct val="107000"/>
                        </a:lnSpc>
                        <a:spcAft>
                          <a:spcPts val="0"/>
                        </a:spcAft>
                      </a:pPr>
                      <a:r>
                        <a:rPr lang="ru-RU" sz="1600" i="1" dirty="0">
                          <a:effectLst/>
                          <a:latin typeface="Times New Roman" panose="02020603050405020304" pitchFamily="18" charset="0"/>
                          <a:ea typeface="Times New Roman" panose="02020603050405020304" pitchFamily="18" charset="0"/>
                          <a:cs typeface="Times New Roman" panose="02020603050405020304" pitchFamily="18" charset="0"/>
                        </a:rPr>
                        <a:t>акцентирует </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600" i="1" dirty="0">
                          <a:effectLst/>
                          <a:latin typeface="Times New Roman" panose="02020603050405020304" pitchFamily="18" charset="0"/>
                          <a:ea typeface="Times New Roman" panose="02020603050405020304" pitchFamily="18" charset="0"/>
                          <a:cs typeface="Times New Roman" panose="02020603050405020304" pitchFamily="18" charset="0"/>
                        </a:rPr>
                        <a:t>сосредотачивает</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i="1" dirty="0">
                          <a:effectLst/>
                          <a:latin typeface="Times New Roman" panose="02020603050405020304" pitchFamily="18" charset="0"/>
                          <a:ea typeface="Times New Roman" panose="02020603050405020304" pitchFamily="18" charset="0"/>
                          <a:cs typeface="Times New Roman" panose="02020603050405020304" pitchFamily="18" charset="0"/>
                        </a:rPr>
                        <a:t>внимание на…</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marL="19685">
                        <a:lnSpc>
                          <a:spcPct val="107000"/>
                        </a:lnSpc>
                        <a:spcAft>
                          <a:spcPts val="0"/>
                        </a:spcAft>
                      </a:pPr>
                      <a:r>
                        <a:rPr lang="ru-RU" sz="1600" i="1" dirty="0">
                          <a:effectLst/>
                          <a:latin typeface="Times New Roman" panose="02020603050405020304" pitchFamily="18" charset="0"/>
                          <a:ea typeface="Times New Roman" panose="02020603050405020304" pitchFamily="18" charset="0"/>
                          <a:cs typeface="Times New Roman" panose="02020603050405020304" pitchFamily="18" charset="0"/>
                        </a:rPr>
                        <a:t>стремясь передать внутреннее состояние героя, автор использует такие средства психологизма как...</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7660" marR="576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3286865"/>
                  </a:ext>
                </a:extLst>
              </a:tr>
            </a:tbl>
          </a:graphicData>
        </a:graphic>
      </p:graphicFrame>
    </p:spTree>
    <p:extLst>
      <p:ext uri="{BB962C8B-B14F-4D97-AF65-F5344CB8AC3E}">
        <p14:creationId xmlns:p14="http://schemas.microsoft.com/office/powerpoint/2010/main" val="417140393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967082525"/>
              </p:ext>
            </p:extLst>
          </p:nvPr>
        </p:nvGraphicFramePr>
        <p:xfrm>
          <a:off x="1198606" y="222422"/>
          <a:ext cx="10552670" cy="4870260"/>
        </p:xfrm>
        <a:graphic>
          <a:graphicData uri="http://schemas.openxmlformats.org/drawingml/2006/table">
            <a:tbl>
              <a:tblPr firstRow="1" firstCol="1" bandRow="1"/>
              <a:tblGrid>
                <a:gridCol w="6557448">
                  <a:extLst>
                    <a:ext uri="{9D8B030D-6E8A-4147-A177-3AD203B41FA5}">
                      <a16:colId xmlns:a16="http://schemas.microsoft.com/office/drawing/2014/main" val="2515743043"/>
                    </a:ext>
                  </a:extLst>
                </a:gridCol>
                <a:gridCol w="3995222">
                  <a:extLst>
                    <a:ext uri="{9D8B030D-6E8A-4147-A177-3AD203B41FA5}">
                      <a16:colId xmlns:a16="http://schemas.microsoft.com/office/drawing/2014/main" val="2665193826"/>
                    </a:ext>
                  </a:extLst>
                </a:gridCol>
              </a:tblGrid>
              <a:tr h="4690351">
                <a:tc>
                  <a:txBody>
                    <a:bodyPr/>
                    <a:lstStyle/>
                    <a:p>
                      <a:pPr>
                        <a:lnSpc>
                          <a:spcPct val="106000"/>
                        </a:lnSpc>
                        <a:spcAft>
                          <a:spcPts val="0"/>
                        </a:spcAft>
                        <a:tabLst>
                          <a:tab pos="457200" algn="l"/>
                        </a:tabLst>
                      </a:pPr>
                      <a:r>
                        <a:rPr lang="ru-RU" sz="4000" dirty="0">
                          <a:effectLst/>
                          <a:latin typeface="Times New Roman" panose="02020603050405020304" pitchFamily="18" charset="0"/>
                          <a:ea typeface="Times New Roman" panose="02020603050405020304" pitchFamily="18" charset="0"/>
                          <a:cs typeface="Times New Roman" panose="02020603050405020304" pitchFamily="18" charset="0"/>
                        </a:rPr>
                        <a:t>Это связано с установлением мира, атмосферы любви, уважения, оптимизма. Доброта, согласие, уважение  как единственная возможность не погибнуть для всего мира.</a:t>
                      </a:r>
                      <a:endParaRPr lang="ru-RU"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0"/>
                        </a:spcAft>
                        <a:tabLst>
                          <a:tab pos="457200" algn="l"/>
                        </a:tabLst>
                      </a:pPr>
                      <a:r>
                        <a:rPr lang="ru-RU" sz="1100" dirty="0">
                          <a:effectLst/>
                          <a:latin typeface="Times New Roman" panose="02020603050405020304" pitchFamily="18" charset="0"/>
                          <a:ea typeface="Times New Roman" panose="02020603050405020304" pitchFamily="18" charset="0"/>
                          <a:cs typeface="Times New Roman" panose="02020603050405020304" pitchFamily="18" charset="0"/>
                        </a:rPr>
                        <a:t>Вывод. О пользе быть добрым.</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0"/>
                        </a:spcAft>
                        <a:tabLst>
                          <a:tab pos="457200" algn="l"/>
                        </a:tabLst>
                      </a:pPr>
                      <a:r>
                        <a:rPr lang="ru-RU" sz="2400" b="1" dirty="0">
                          <a:effectLst/>
                          <a:latin typeface="Times New Roman" panose="02020603050405020304" pitchFamily="18" charset="0"/>
                          <a:ea typeface="Times New Roman" panose="02020603050405020304" pitchFamily="18" charset="0"/>
                          <a:cs typeface="Times New Roman" panose="02020603050405020304" pitchFamily="18" charset="0"/>
                        </a:rPr>
                        <a:t>Слова-помощники</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2400" i="1" dirty="0">
                          <a:effectLst/>
                          <a:latin typeface="Times New Roman" panose="02020603050405020304" pitchFamily="18" charset="0"/>
                          <a:ea typeface="Times New Roman" panose="02020603050405020304" pitchFamily="18" charset="0"/>
                          <a:cs typeface="Times New Roman" panose="02020603050405020304" pitchFamily="18" charset="0"/>
                        </a:rPr>
                        <a:t>Писатели</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400" i="1" dirty="0">
                          <a:effectLst/>
                          <a:latin typeface="Times New Roman" panose="02020603050405020304" pitchFamily="18" charset="0"/>
                          <a:ea typeface="Times New Roman" panose="02020603050405020304" pitchFamily="18" charset="0"/>
                          <a:cs typeface="Times New Roman" panose="02020603050405020304" pitchFamily="18" charset="0"/>
                        </a:rPr>
                        <a:t>напоминает нам о…</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2400" i="1" dirty="0">
                          <a:effectLst/>
                          <a:latin typeface="Times New Roman" panose="02020603050405020304" pitchFamily="18" charset="0"/>
                          <a:ea typeface="Times New Roman" panose="02020603050405020304" pitchFamily="18" charset="0"/>
                          <a:cs typeface="Times New Roman" panose="02020603050405020304" pitchFamily="18" charset="0"/>
                        </a:rPr>
                        <a:t>Гуманная миссия нашей литературы заключается в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2400" i="1" dirty="0">
                          <a:effectLst/>
                          <a:latin typeface="Times New Roman" panose="02020603050405020304" pitchFamily="18" charset="0"/>
                          <a:ea typeface="Times New Roman" panose="02020603050405020304" pitchFamily="18" charset="0"/>
                          <a:cs typeface="Times New Roman" panose="02020603050405020304" pitchFamily="18" charset="0"/>
                        </a:rPr>
                        <a:t>Произведения мировой литературы заставляют задуматься над вопросом </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2400" i="1" dirty="0">
                          <a:effectLst/>
                          <a:latin typeface="Times New Roman" panose="02020603050405020304" pitchFamily="18" charset="0"/>
                          <a:ea typeface="Times New Roman" panose="02020603050405020304" pitchFamily="18" charset="0"/>
                          <a:cs typeface="Times New Roman" panose="02020603050405020304" pitchFamily="18" charset="0"/>
                        </a:rPr>
                        <a:t>проблемой</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2400" i="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24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2400" i="1" dirty="0">
                          <a:effectLst/>
                          <a:latin typeface="Times New Roman" panose="02020603050405020304" pitchFamily="18" charset="0"/>
                          <a:ea typeface="Times New Roman" panose="02020603050405020304" pitchFamily="18" charset="0"/>
                          <a:cs typeface="Times New Roman" panose="02020603050405020304" pitchFamily="18" charset="0"/>
                        </a:rPr>
                        <a:t>Вот почему… Как видим… Становится ясным </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2400" i="1" dirty="0">
                          <a:effectLst/>
                          <a:latin typeface="Times New Roman" panose="02020603050405020304" pitchFamily="18" charset="0"/>
                          <a:ea typeface="Times New Roman" panose="02020603050405020304" pitchFamily="18" charset="0"/>
                          <a:cs typeface="Times New Roman" panose="02020603050405020304" pitchFamily="18" charset="0"/>
                        </a:rPr>
                        <a:t>понятным</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400" i="1" dirty="0">
                          <a:effectLst/>
                          <a:latin typeface="Times New Roman" panose="02020603050405020304" pitchFamily="18" charset="0"/>
                          <a:ea typeface="Times New Roman" panose="02020603050405020304" pitchFamily="18" charset="0"/>
                          <a:cs typeface="Times New Roman" panose="02020603050405020304" pitchFamily="18" charset="0"/>
                        </a:rPr>
                        <a:t>как…</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0733181"/>
                  </a:ext>
                </a:extLst>
              </a:tr>
            </a:tbl>
          </a:graphicData>
        </a:graphic>
      </p:graphicFrame>
      <p:sp>
        <p:nvSpPr>
          <p:cNvPr id="3" name="TextBox 2"/>
          <p:cNvSpPr txBox="1"/>
          <p:nvPr/>
        </p:nvSpPr>
        <p:spPr>
          <a:xfrm>
            <a:off x="1075038" y="5449330"/>
            <a:ext cx="10935730" cy="1077218"/>
          </a:xfrm>
          <a:prstGeom prst="rect">
            <a:avLst/>
          </a:prstGeom>
          <a:noFill/>
        </p:spPr>
        <p:txBody>
          <a:bodyPr wrap="square" rtlCol="0">
            <a:spAutoFit/>
          </a:bodyPr>
          <a:lstStyle/>
          <a:p>
            <a:r>
              <a:rPr lang="ru-RU" sz="3200" dirty="0"/>
              <a:t>Слабее всего учащимся удаётся комментарий к аргументам, потому полезно в этом их потренировать устно и письменно.</a:t>
            </a:r>
          </a:p>
        </p:txBody>
      </p:sp>
    </p:spTree>
    <p:extLst>
      <p:ext uri="{BB962C8B-B14F-4D97-AF65-F5344CB8AC3E}">
        <p14:creationId xmlns:p14="http://schemas.microsoft.com/office/powerpoint/2010/main" val="359525481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944691"/>
          </a:xfrm>
        </p:spPr>
        <p:txBody>
          <a:bodyPr>
            <a:noAutofit/>
          </a:bodyPr>
          <a:lstStyle/>
          <a:p>
            <a:pPr algn="ctr"/>
            <a:r>
              <a:rPr lang="ru-RU" sz="3200" b="1" dirty="0" smtClean="0"/>
              <a:t/>
            </a:r>
            <a:br>
              <a:rPr lang="ru-RU" sz="3200" b="1" dirty="0" smtClean="0"/>
            </a:br>
            <a:r>
              <a:rPr lang="ru-RU" sz="3200" b="1" dirty="0" smtClean="0"/>
              <a:t>Ещё </a:t>
            </a:r>
            <a:r>
              <a:rPr lang="ru-RU" sz="3200" b="1" dirty="0"/>
              <a:t>один тренинг написания сочинения-сопоставления: «Доброта – это проявление силы или слабости?»</a:t>
            </a:r>
            <a:br>
              <a:rPr lang="ru-RU" sz="3200" b="1" dirty="0"/>
            </a:br>
            <a:endParaRPr lang="ru-RU" sz="3200" b="1" dirty="0"/>
          </a:p>
        </p:txBody>
      </p:sp>
      <p:graphicFrame>
        <p:nvGraphicFramePr>
          <p:cNvPr id="3" name="Таблица 2"/>
          <p:cNvGraphicFramePr>
            <a:graphicFrameLocks noGrp="1"/>
          </p:cNvGraphicFramePr>
          <p:nvPr>
            <p:extLst>
              <p:ext uri="{D42A27DB-BD31-4B8C-83A1-F6EECF244321}">
                <p14:modId xmlns:p14="http://schemas.microsoft.com/office/powerpoint/2010/main" val="2597103965"/>
              </p:ext>
            </p:extLst>
          </p:nvPr>
        </p:nvGraphicFramePr>
        <p:xfrm>
          <a:off x="679622" y="1408670"/>
          <a:ext cx="10948085" cy="5604102"/>
        </p:xfrm>
        <a:graphic>
          <a:graphicData uri="http://schemas.openxmlformats.org/drawingml/2006/table">
            <a:tbl>
              <a:tblPr firstRow="1" firstCol="1" bandRow="1"/>
              <a:tblGrid>
                <a:gridCol w="6664995">
                  <a:extLst>
                    <a:ext uri="{9D8B030D-6E8A-4147-A177-3AD203B41FA5}">
                      <a16:colId xmlns:a16="http://schemas.microsoft.com/office/drawing/2014/main" val="3082264113"/>
                    </a:ext>
                  </a:extLst>
                </a:gridCol>
                <a:gridCol w="4283090">
                  <a:extLst>
                    <a:ext uri="{9D8B030D-6E8A-4147-A177-3AD203B41FA5}">
                      <a16:colId xmlns:a16="http://schemas.microsoft.com/office/drawing/2014/main" val="1923862518"/>
                    </a:ext>
                  </a:extLst>
                </a:gridCol>
              </a:tblGrid>
              <a:tr h="1711331">
                <a:tc>
                  <a:txBody>
                    <a:bodyPr/>
                    <a:lstStyle/>
                    <a:p>
                      <a:pPr>
                        <a:lnSpc>
                          <a:spcPct val="106000"/>
                        </a:lnSpc>
                        <a:spcAft>
                          <a:spcPts val="0"/>
                        </a:spcAft>
                      </a:pPr>
                      <a:r>
                        <a:rPr lang="ru-RU" sz="2000" dirty="0">
                          <a:effectLst/>
                          <a:latin typeface="Times New Roman" panose="02020603050405020304" pitchFamily="18" charset="0"/>
                          <a:ea typeface="Times New Roman" panose="02020603050405020304" pitchFamily="18" charset="0"/>
                          <a:cs typeface="Times New Roman" panose="02020603050405020304" pitchFamily="18" charset="0"/>
                        </a:rPr>
                        <a:t>Полезно ли быть добрым? Многие уверены в том, что это проявление слабости. Выбор произведения(</a:t>
                      </a:r>
                      <a:r>
                        <a:rPr lang="ru-RU" sz="2000" dirty="0" err="1">
                          <a:effectLst/>
                          <a:latin typeface="Times New Roman" panose="02020603050405020304" pitchFamily="18" charset="0"/>
                          <a:ea typeface="Times New Roman" panose="02020603050405020304" pitchFamily="18" charset="0"/>
                          <a:cs typeface="Times New Roman" panose="02020603050405020304" pitchFamily="18" charset="0"/>
                        </a:rPr>
                        <a:t>ий</a:t>
                      </a:r>
                      <a:r>
                        <a:rPr lang="ru-RU" sz="2000" dirty="0">
                          <a:effectLst/>
                          <a:latin typeface="Times New Roman" panose="02020603050405020304" pitchFamily="18" charset="0"/>
                          <a:ea typeface="Times New Roman" panose="02020603050405020304" pitchFamily="18" charset="0"/>
                          <a:cs typeface="Times New Roman" panose="02020603050405020304" pitchFamily="18" charset="0"/>
                        </a:rPr>
                        <a:t>) для обоснования своего мнения. Достоевский «Преступление и наказание», Толстой «Война и мир», Паустовский «Телеграмма», Солженицын «</a:t>
                      </a:r>
                      <a:r>
                        <a:rPr lang="ru-RU" sz="2000" dirty="0" err="1">
                          <a:effectLst/>
                          <a:latin typeface="Times New Roman" panose="02020603050405020304" pitchFamily="18" charset="0"/>
                          <a:ea typeface="Times New Roman" panose="02020603050405020304" pitchFamily="18" charset="0"/>
                          <a:cs typeface="Times New Roman" panose="02020603050405020304" pitchFamily="18" charset="0"/>
                        </a:rPr>
                        <a:t>Матрёнин</a:t>
                      </a:r>
                      <a:r>
                        <a:rPr lang="ru-RU" sz="2000" dirty="0">
                          <a:effectLst/>
                          <a:latin typeface="Times New Roman" panose="02020603050405020304" pitchFamily="18" charset="0"/>
                          <a:ea typeface="Times New Roman" panose="02020603050405020304" pitchFamily="18" charset="0"/>
                          <a:cs typeface="Times New Roman" panose="02020603050405020304" pitchFamily="18" charset="0"/>
                        </a:rPr>
                        <a:t> двор» или др.</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9609" marR="596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0"/>
                        </a:spcAft>
                        <a:tabLst>
                          <a:tab pos="457200" algn="l"/>
                        </a:tabLst>
                      </a:pPr>
                      <a:r>
                        <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rPr>
                        <a:t>Вступление. </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Поиск собственного  ответа на проблемный вопрос. Риторические вопросы о том, почему проявление доброты, симпатии, помощи встречается всё реже. Формулирование тезиса.</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0"/>
                        </a:spcAft>
                      </a:pPr>
                      <a:r>
                        <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rPr>
                        <a:t>Слова-помощники</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трудно однозначно сформулировать… Одни считают… Другие говорят…</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609" marR="596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3172826"/>
                  </a:ext>
                </a:extLst>
              </a:tr>
              <a:tr h="3892771">
                <a:tc>
                  <a:txBody>
                    <a:bodyPr/>
                    <a:lstStyle/>
                    <a:p>
                      <a:pPr>
                        <a:lnSpc>
                          <a:spcPct val="106000"/>
                        </a:lnSpc>
                        <a:spcAft>
                          <a:spcPts val="0"/>
                        </a:spcAft>
                      </a:pPr>
                      <a:r>
                        <a:rPr lang="ru-RU" sz="3200" dirty="0">
                          <a:effectLst/>
                          <a:latin typeface="Times New Roman" panose="02020603050405020304" pitchFamily="18" charset="0"/>
                          <a:ea typeface="Times New Roman" panose="02020603050405020304" pitchFamily="18" charset="0"/>
                          <a:cs typeface="Times New Roman" panose="02020603050405020304" pitchFamily="18" charset="0"/>
                        </a:rPr>
                        <a:t>Терпение тягот, незлобие (характеристика её жизни), особенность портрета, интерьера; бескорыстная помощь, доброе отношение к постояльцу; отношение к крёстной дочери.</a:t>
                      </a:r>
                      <a:endParaRPr lang="ru-RU"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0"/>
                        </a:spcAft>
                      </a:pPr>
                      <a:r>
                        <a:rPr lang="ru-RU" sz="3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59609" marR="596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rPr>
                        <a:t>Аргумент 1.</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Проявление добра как силы Матрёны Григорьевой (рассказ Солженицына «</a:t>
                      </a:r>
                      <a:r>
                        <a:rPr lang="ru-RU" sz="1400" dirty="0" err="1">
                          <a:effectLst/>
                          <a:latin typeface="Times New Roman" panose="02020603050405020304" pitchFamily="18" charset="0"/>
                          <a:ea typeface="Times New Roman" panose="02020603050405020304" pitchFamily="18" charset="0"/>
                          <a:cs typeface="Times New Roman" panose="02020603050405020304" pitchFamily="18" charset="0"/>
                        </a:rPr>
                        <a:t>Матрёнин</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двор»). </a:t>
                      </a:r>
                      <a:r>
                        <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rPr>
                        <a:t>Слова помощники:</a:t>
                      </a: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 В произведении </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в тексте</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в рассказе</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изображается</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говорится 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400" b="1" i="1" dirty="0">
                          <a:effectLst/>
                          <a:latin typeface="Times New Roman" panose="02020603050405020304" pitchFamily="18" charset="0"/>
                          <a:ea typeface="Times New Roman" panose="02020603050405020304" pitchFamily="18" charset="0"/>
                          <a:cs typeface="Times New Roman" panose="02020603050405020304" pitchFamily="18" charset="0"/>
                        </a:rPr>
                        <a:t>Автор </a:t>
                      </a:r>
                      <a:r>
                        <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400" b="1" i="1" dirty="0">
                          <a:effectLst/>
                          <a:latin typeface="Times New Roman" panose="02020603050405020304" pitchFamily="18" charset="0"/>
                          <a:ea typeface="Times New Roman" panose="02020603050405020304" pitchFamily="18" charset="0"/>
                          <a:cs typeface="Times New Roman" panose="02020603050405020304" pitchFamily="18" charset="0"/>
                        </a:rPr>
                        <a:t>рассказчик</a:t>
                      </a:r>
                      <a:r>
                        <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b="1" i="1" dirty="0">
                          <a:effectLst/>
                          <a:latin typeface="Times New Roman" panose="02020603050405020304" pitchFamily="18" charset="0"/>
                          <a:ea typeface="Times New Roman" panose="02020603050405020304" pitchFamily="18" charset="0"/>
                          <a:cs typeface="Times New Roman" panose="02020603050405020304" pitchFamily="18" charset="0"/>
                        </a:rPr>
                        <a:t>повествователь</a:t>
                      </a:r>
                      <a:r>
                        <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показывает</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как </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что –роль портрета, интерьера)…</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marL="19685">
                        <a:lnSpc>
                          <a:spcPct val="107000"/>
                        </a:lnSpc>
                        <a:spcAft>
                          <a:spcPts val="0"/>
                        </a:spcAft>
                      </a:pP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изображает </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выражает – через слово, речь, поступки</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 ;  провозглашает</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указывает на…</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marL="19685">
                        <a:lnSpc>
                          <a:spcPct val="107000"/>
                        </a:lnSpc>
                        <a:spcAft>
                          <a:spcPts val="0"/>
                        </a:spcAft>
                      </a:pP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психологически точно передаёт…</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marL="19685">
                        <a:lnSpc>
                          <a:spcPct val="107000"/>
                        </a:lnSpc>
                        <a:spcAft>
                          <a:spcPts val="0"/>
                        </a:spcAft>
                      </a:pP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выделяет </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такую особенность героя</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как…</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 подчёркивает…</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marL="19685">
                        <a:lnSpc>
                          <a:spcPct val="107000"/>
                        </a:lnSpc>
                        <a:spcAft>
                          <a:spcPts val="0"/>
                        </a:spcAft>
                      </a:pP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акцентирует </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сосредотачивает</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внимание на…</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marL="19685">
                        <a:lnSpc>
                          <a:spcPct val="107000"/>
                        </a:lnSpc>
                        <a:spcAft>
                          <a:spcPts val="0"/>
                        </a:spcAft>
                      </a:pP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стремясь передать внутреннее состояние героя, автор использует такие средства психологизма как...</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609" marR="596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111239"/>
                  </a:ext>
                </a:extLst>
              </a:tr>
            </a:tbl>
          </a:graphicData>
        </a:graphic>
      </p:graphicFrame>
    </p:spTree>
    <p:extLst>
      <p:ext uri="{BB962C8B-B14F-4D97-AF65-F5344CB8AC3E}">
        <p14:creationId xmlns:p14="http://schemas.microsoft.com/office/powerpoint/2010/main" val="76161735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141657415"/>
              </p:ext>
            </p:extLst>
          </p:nvPr>
        </p:nvGraphicFramePr>
        <p:xfrm>
          <a:off x="753761" y="383058"/>
          <a:ext cx="10923373" cy="6545090"/>
        </p:xfrm>
        <a:graphic>
          <a:graphicData uri="http://schemas.openxmlformats.org/drawingml/2006/table">
            <a:tbl>
              <a:tblPr firstRow="1" firstCol="1" bandRow="1"/>
              <a:tblGrid>
                <a:gridCol w="6787804">
                  <a:extLst>
                    <a:ext uri="{9D8B030D-6E8A-4147-A177-3AD203B41FA5}">
                      <a16:colId xmlns:a16="http://schemas.microsoft.com/office/drawing/2014/main" val="253153881"/>
                    </a:ext>
                  </a:extLst>
                </a:gridCol>
                <a:gridCol w="4135569">
                  <a:extLst>
                    <a:ext uri="{9D8B030D-6E8A-4147-A177-3AD203B41FA5}">
                      <a16:colId xmlns:a16="http://schemas.microsoft.com/office/drawing/2014/main" val="2966431076"/>
                    </a:ext>
                  </a:extLst>
                </a:gridCol>
              </a:tblGrid>
              <a:tr h="2902095">
                <a:tc>
                  <a:txBody>
                    <a:bodyPr/>
                    <a:lstStyle/>
                    <a:p>
                      <a:pPr>
                        <a:lnSpc>
                          <a:spcPct val="106000"/>
                        </a:lnSpc>
                        <a:spcAft>
                          <a:spcPts val="0"/>
                        </a:spcAft>
                      </a:pP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Неумение жить, копить, богатеть; не стремится к успеху; не использует выгодной ситуации; всем бескорыстно помогает; не мстит, не гордится, не завидует. Добро. В понимание Матрёны, честная, праведная жизнь, а в понимании односельчан добро осмысляется только как  имущество. А имущества у неё мало.</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1114" marR="61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0"/>
                        </a:spcAft>
                      </a:pPr>
                      <a:r>
                        <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rPr>
                        <a:t>Аргумент 2.</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«Слабость» Матрёны, с точки зрения односельчан.</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400" b="1" i="1" dirty="0">
                          <a:effectLst/>
                          <a:latin typeface="Times New Roman" panose="02020603050405020304" pitchFamily="18" charset="0"/>
                          <a:ea typeface="Times New Roman" panose="02020603050405020304" pitchFamily="18" charset="0"/>
                          <a:cs typeface="Times New Roman" panose="02020603050405020304" pitchFamily="18" charset="0"/>
                        </a:rPr>
                        <a:t>Слова-помощники</a:t>
                      </a: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В центре внимания писателя  -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В основе произведения  лежит конфликт между...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Читатель с интересом </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с тревогой</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следит</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как…</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Мы чувствуем</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как </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меняется настроение рассказчика </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героя</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авторское отношение</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Нельзя не заметить </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не почувствовать</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 Очевидно </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несомненно</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i="1" dirty="0">
                          <a:effectLst/>
                          <a:latin typeface="Times New Roman" panose="02020603050405020304" pitchFamily="18" charset="0"/>
                          <a:ea typeface="Times New Roman" panose="02020603050405020304" pitchFamily="18" charset="0"/>
                          <a:cs typeface="Times New Roman" panose="02020603050405020304" pitchFamily="18" charset="0"/>
                        </a:rPr>
                        <a:t>что…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114" marR="61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4846256"/>
                  </a:ext>
                </a:extLst>
              </a:tr>
              <a:tr h="3313354">
                <a:tc>
                  <a:txBody>
                    <a:bodyPr/>
                    <a:lstStyle/>
                    <a:p>
                      <a:pPr>
                        <a:lnSpc>
                          <a:spcPct val="106000"/>
                        </a:lnSpc>
                        <a:spcAft>
                          <a:spcPts val="0"/>
                        </a:spcAft>
                      </a:pPr>
                      <a:r>
                        <a:rPr lang="ru-RU" sz="3600" dirty="0">
                          <a:effectLst/>
                          <a:latin typeface="Times New Roman" panose="02020603050405020304" pitchFamily="18" charset="0"/>
                          <a:ea typeface="Times New Roman" panose="02020603050405020304" pitchFamily="18" charset="0"/>
                          <a:cs typeface="Times New Roman" panose="02020603050405020304" pitchFamily="18" charset="0"/>
                        </a:rPr>
                        <a:t>Два названия рассказа «Не стоит село без праведника» и «</a:t>
                      </a:r>
                      <a:r>
                        <a:rPr lang="ru-RU" sz="3600" dirty="0" err="1">
                          <a:effectLst/>
                          <a:latin typeface="Times New Roman" panose="02020603050405020304" pitchFamily="18" charset="0"/>
                          <a:ea typeface="Times New Roman" panose="02020603050405020304" pitchFamily="18" charset="0"/>
                          <a:cs typeface="Times New Roman" panose="02020603050405020304" pitchFamily="18" charset="0"/>
                        </a:rPr>
                        <a:t>Матрёнин</a:t>
                      </a:r>
                      <a:r>
                        <a:rPr lang="ru-RU" sz="3600" dirty="0">
                          <a:effectLst/>
                          <a:latin typeface="Times New Roman" panose="02020603050405020304" pitchFamily="18" charset="0"/>
                          <a:ea typeface="Times New Roman" panose="02020603050405020304" pitchFamily="18" charset="0"/>
                          <a:cs typeface="Times New Roman" panose="02020603050405020304" pitchFamily="18" charset="0"/>
                        </a:rPr>
                        <a:t> двор»), в каждом из которых по-своему отражена авторская идея.</a:t>
                      </a:r>
                      <a:endParaRPr lang="ru-RU"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1114" marR="61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0"/>
                        </a:spcAft>
                      </a:pPr>
                      <a:r>
                        <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rPr>
                        <a:t>Вывод.</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Формулирование авторской позиции и выражение своего согласия/несогласия с ней.</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rPr>
                        <a:t>Слова-помощники:</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i="1" dirty="0">
                          <a:effectLst/>
                          <a:latin typeface="Times New Roman" panose="02020603050405020304" pitchFamily="18" charset="0"/>
                          <a:ea typeface="Times New Roman" panose="02020603050405020304" pitchFamily="18" charset="0"/>
                          <a:cs typeface="Times New Roman" panose="02020603050405020304" pitchFamily="18" charset="0"/>
                        </a:rPr>
                        <a:t>Автор </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600" i="1" dirty="0">
                          <a:effectLst/>
                          <a:latin typeface="Times New Roman" panose="02020603050405020304" pitchFamily="18" charset="0"/>
                          <a:ea typeface="Times New Roman" panose="02020603050405020304" pitchFamily="18" charset="0"/>
                          <a:cs typeface="Times New Roman" panose="02020603050405020304" pitchFamily="18" charset="0"/>
                        </a:rPr>
                        <a:t>писатель</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i="1" dirty="0">
                          <a:effectLst/>
                          <a:latin typeface="Times New Roman" panose="02020603050405020304" pitchFamily="18" charset="0"/>
                          <a:ea typeface="Times New Roman" panose="02020603050405020304" pitchFamily="18" charset="0"/>
                          <a:cs typeface="Times New Roman" panose="02020603050405020304" pitchFamily="18" charset="0"/>
                        </a:rPr>
                        <a:t>рассказчик</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i="1" dirty="0">
                          <a:effectLst/>
                          <a:latin typeface="Times New Roman" panose="02020603050405020304" pitchFamily="18" charset="0"/>
                          <a:ea typeface="Times New Roman" panose="02020603050405020304" pitchFamily="18" charset="0"/>
                          <a:cs typeface="Times New Roman" panose="02020603050405020304" pitchFamily="18" charset="0"/>
                        </a:rPr>
                        <a:t>напоминает нам о…</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600" i="1" dirty="0">
                          <a:effectLst/>
                          <a:latin typeface="Times New Roman" panose="02020603050405020304" pitchFamily="18" charset="0"/>
                          <a:ea typeface="Times New Roman" panose="02020603050405020304" pitchFamily="18" charset="0"/>
                          <a:cs typeface="Times New Roman" panose="02020603050405020304" pitchFamily="18" charset="0"/>
                        </a:rPr>
                        <a:t>В финале рассказа проясняется авторская идея…</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600" i="1" dirty="0">
                          <a:effectLst/>
                          <a:latin typeface="Times New Roman" panose="02020603050405020304" pitchFamily="18" charset="0"/>
                          <a:ea typeface="Times New Roman" panose="02020603050405020304" pitchFamily="18" charset="0"/>
                          <a:cs typeface="Times New Roman" panose="02020603050405020304" pitchFamily="18" charset="0"/>
                        </a:rPr>
                        <a:t>Произведение заставляет задуматься над вопросом </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600" i="1" dirty="0">
                          <a:effectLst/>
                          <a:latin typeface="Times New Roman" panose="02020603050405020304" pitchFamily="18" charset="0"/>
                          <a:ea typeface="Times New Roman" panose="02020603050405020304" pitchFamily="18" charset="0"/>
                          <a:cs typeface="Times New Roman" panose="02020603050405020304" pitchFamily="18" charset="0"/>
                        </a:rPr>
                        <a:t>проблемой</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600" i="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6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600" i="1" dirty="0">
                          <a:effectLst/>
                          <a:latin typeface="Times New Roman" panose="02020603050405020304" pitchFamily="18" charset="0"/>
                          <a:ea typeface="Times New Roman" panose="02020603050405020304" pitchFamily="18" charset="0"/>
                          <a:cs typeface="Times New Roman" panose="02020603050405020304" pitchFamily="18" charset="0"/>
                        </a:rPr>
                        <a:t>Вот почему… Как видим… Становится ясным </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600" i="1" dirty="0">
                          <a:effectLst/>
                          <a:latin typeface="Times New Roman" panose="02020603050405020304" pitchFamily="18" charset="0"/>
                          <a:ea typeface="Times New Roman" panose="02020603050405020304" pitchFamily="18" charset="0"/>
                          <a:cs typeface="Times New Roman" panose="02020603050405020304" pitchFamily="18" charset="0"/>
                        </a:rPr>
                        <a:t>понятным</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i="1" dirty="0">
                          <a:effectLst/>
                          <a:latin typeface="Times New Roman" panose="02020603050405020304" pitchFamily="18" charset="0"/>
                          <a:ea typeface="Times New Roman" panose="02020603050405020304" pitchFamily="18" charset="0"/>
                          <a:cs typeface="Times New Roman" panose="02020603050405020304" pitchFamily="18" charset="0"/>
                        </a:rPr>
                        <a:t>как…</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600" i="1" dirty="0">
                          <a:effectLst/>
                          <a:latin typeface="Times New Roman" panose="02020603050405020304" pitchFamily="18" charset="0"/>
                          <a:ea typeface="Times New Roman" panose="02020603050405020304" pitchFamily="18" charset="0"/>
                          <a:cs typeface="Times New Roman" panose="02020603050405020304" pitchFamily="18" charset="0"/>
                        </a:rPr>
                        <a:t>Становится очевидной позиция </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600" i="1" dirty="0">
                          <a:effectLst/>
                          <a:latin typeface="Times New Roman" panose="02020603050405020304" pitchFamily="18" charset="0"/>
                          <a:ea typeface="Times New Roman" panose="02020603050405020304" pitchFamily="18" charset="0"/>
                          <a:cs typeface="Times New Roman" panose="02020603050405020304" pitchFamily="18" charset="0"/>
                        </a:rPr>
                        <a:t>героя</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i="1" dirty="0">
                          <a:effectLst/>
                          <a:latin typeface="Times New Roman" panose="02020603050405020304" pitchFamily="18" charset="0"/>
                          <a:ea typeface="Times New Roman" panose="02020603050405020304" pitchFamily="18" charset="0"/>
                          <a:cs typeface="Times New Roman" panose="02020603050405020304" pitchFamily="18" charset="0"/>
                        </a:rPr>
                        <a:t>рассказчика</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6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114" marR="61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2885266"/>
                  </a:ext>
                </a:extLst>
              </a:tr>
            </a:tbl>
          </a:graphicData>
        </a:graphic>
      </p:graphicFrame>
    </p:spTree>
    <p:extLst>
      <p:ext uri="{BB962C8B-B14F-4D97-AF65-F5344CB8AC3E}">
        <p14:creationId xmlns:p14="http://schemas.microsoft.com/office/powerpoint/2010/main" val="366382728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0832" y="494270"/>
            <a:ext cx="10700952" cy="5693866"/>
          </a:xfrm>
          <a:prstGeom prst="rect">
            <a:avLst/>
          </a:prstGeom>
          <a:noFill/>
        </p:spPr>
        <p:txBody>
          <a:bodyPr wrap="square" rtlCol="0">
            <a:spAutoFit/>
          </a:bodyPr>
          <a:lstStyle/>
          <a:p>
            <a:r>
              <a:rPr lang="ru-RU" sz="2800" dirty="0"/>
              <a:t>После того </a:t>
            </a:r>
            <a:r>
              <a:rPr lang="ru-RU" sz="2800" b="1" dirty="0"/>
              <a:t>как черновик сочинения</a:t>
            </a:r>
            <a:r>
              <a:rPr lang="ru-RU" sz="2800" dirty="0"/>
              <a:t> в основном написан, следует его отредактировать: </a:t>
            </a:r>
          </a:p>
          <a:p>
            <a:pPr marL="457200" lvl="0" indent="-457200">
              <a:buFont typeface="Arial" panose="020B0604020202020204" pitchFamily="34" charset="0"/>
              <a:buChar char="•"/>
            </a:pPr>
            <a:r>
              <a:rPr lang="ru-RU" sz="2800" dirty="0"/>
              <a:t>обратить внимание на уместность логических переходов между смысловыми частями высказывания; </a:t>
            </a:r>
          </a:p>
          <a:p>
            <a:pPr marL="457200" lvl="0" indent="-457200">
              <a:buFont typeface="Arial" panose="020B0604020202020204" pitchFamily="34" charset="0"/>
              <a:buChar char="•"/>
            </a:pPr>
            <a:r>
              <a:rPr lang="ru-RU" sz="2800" dirty="0"/>
              <a:t>обнаружить содержательные, смысловые повторы и откорректировать эти части сочинения;</a:t>
            </a:r>
          </a:p>
          <a:p>
            <a:pPr marL="457200" lvl="0" indent="-457200">
              <a:buFont typeface="Arial" panose="020B0604020202020204" pitchFamily="34" charset="0"/>
              <a:buChar char="•"/>
            </a:pPr>
            <a:r>
              <a:rPr lang="ru-RU" sz="2800" dirty="0"/>
              <a:t>исключить все сомнительные случаи, которые могут привести к фактическим ошибкам; </a:t>
            </a:r>
          </a:p>
          <a:p>
            <a:pPr marL="457200" lvl="0" indent="-457200">
              <a:buFont typeface="Arial" panose="020B0604020202020204" pitchFamily="34" charset="0"/>
              <a:buChar char="•"/>
            </a:pPr>
            <a:r>
              <a:rPr lang="ru-RU" sz="2800" dirty="0"/>
              <a:t>заметить и устранить все речевые ошибки и недочеты; </a:t>
            </a:r>
          </a:p>
          <a:p>
            <a:pPr lvl="0"/>
            <a:r>
              <a:rPr lang="ru-RU" sz="2800" dirty="0"/>
              <a:t>проверить по орфографическому словарю слова с возможными орфографическими ошибками; </a:t>
            </a:r>
          </a:p>
          <a:p>
            <a:pPr marL="457200" lvl="0" indent="-457200">
              <a:buFont typeface="Arial" panose="020B0604020202020204" pitchFamily="34" charset="0"/>
              <a:buChar char="•"/>
            </a:pPr>
            <a:r>
              <a:rPr lang="ru-RU" sz="2800" dirty="0"/>
              <a:t>выявить синтаксические особенности текста для предупреждения пунктуационных ошибок. </a:t>
            </a:r>
          </a:p>
        </p:txBody>
      </p:sp>
    </p:spTree>
    <p:extLst>
      <p:ext uri="{BB962C8B-B14F-4D97-AF65-F5344CB8AC3E}">
        <p14:creationId xmlns:p14="http://schemas.microsoft.com/office/powerpoint/2010/main" val="242640012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524000" y="-9128"/>
            <a:ext cx="9156171" cy="6867128"/>
          </a:xfrm>
          <a:prstGeom prst="rect">
            <a:avLst/>
          </a:prstGeom>
        </p:spPr>
      </p:pic>
      <p:sp>
        <p:nvSpPr>
          <p:cNvPr id="3" name="Прямоугольник 2"/>
          <p:cNvSpPr/>
          <p:nvPr/>
        </p:nvSpPr>
        <p:spPr>
          <a:xfrm rot="20748911">
            <a:off x="1549810" y="1459245"/>
            <a:ext cx="9258449" cy="1362606"/>
          </a:xfrm>
          <a:prstGeom prst="rect">
            <a:avLst/>
          </a:prstGeom>
        </p:spPr>
        <p:txBody>
          <a:bodyPr wrap="square">
            <a:spAutoFit/>
          </a:bodyPr>
          <a:lstStyle/>
          <a:p>
            <a:pPr algn="ctr"/>
            <a:endParaRPr lang="ru-RU" sz="2400" b="1" spc="600" dirty="0" smtClean="0">
              <a:solidFill>
                <a:schemeClr val="tx2">
                  <a:lumMod val="50000"/>
                </a:schemeClr>
              </a:solidFill>
              <a:effectLst>
                <a:outerShdw blurRad="38100" dist="38100" dir="2700000" algn="tl">
                  <a:srgbClr val="000000">
                    <a:alpha val="43137"/>
                  </a:srgbClr>
                </a:outerShdw>
              </a:effectLst>
              <a:latin typeface="Georgia" panose="02040502050405020303" pitchFamily="18" charset="0"/>
            </a:endParaRPr>
          </a:p>
          <a:p>
            <a:pPr algn="ctr"/>
            <a:r>
              <a:rPr lang="ru-RU" sz="4000" b="1" spc="600" dirty="0" smtClean="0">
                <a:solidFill>
                  <a:schemeClr val="tx2">
                    <a:lumMod val="50000"/>
                  </a:schemeClr>
                </a:solidFill>
                <a:effectLst>
                  <a:outerShdw blurRad="38100" dist="38100" dir="2700000" algn="tl">
                    <a:srgbClr val="000000">
                      <a:alpha val="43137"/>
                    </a:srgbClr>
                  </a:outerShdw>
                </a:effectLst>
                <a:latin typeface="Georgia" panose="02040502050405020303" pitchFamily="18" charset="0"/>
              </a:rPr>
              <a:t>ЗАДАЙТЕ ВОПРОСЫ</a:t>
            </a:r>
            <a:endParaRPr lang="ru-RU" sz="4000" b="1" spc="600" dirty="0">
              <a:solidFill>
                <a:schemeClr val="tx2">
                  <a:lumMod val="50000"/>
                </a:schemeClr>
              </a:solidFill>
              <a:effectLst>
                <a:outerShdw blurRad="38100" dist="38100" dir="2700000" algn="tl">
                  <a:srgbClr val="000000">
                    <a:alpha val="43137"/>
                  </a:srgbClr>
                </a:outerShdw>
              </a:effectLst>
              <a:latin typeface="Georgia" panose="02040502050405020303" pitchFamily="18" charset="0"/>
            </a:endParaRPr>
          </a:p>
          <a:p>
            <a:pPr algn="ctr"/>
            <a:r>
              <a:rPr lang="ru-RU" b="1" dirty="0">
                <a:solidFill>
                  <a:schemeClr val="accent1">
                    <a:lumMod val="75000"/>
                  </a:schemeClr>
                </a:solidFill>
              </a:rPr>
              <a:t> </a:t>
            </a:r>
            <a:endParaRPr lang="ru-RU" dirty="0">
              <a:solidFill>
                <a:schemeClr val="accent1">
                  <a:lumMod val="75000"/>
                </a:schemeClr>
              </a:solidFill>
            </a:endParaRPr>
          </a:p>
        </p:txBody>
      </p:sp>
      <p:sp>
        <p:nvSpPr>
          <p:cNvPr id="7" name="Дата 6"/>
          <p:cNvSpPr>
            <a:spLocks noGrp="1"/>
          </p:cNvSpPr>
          <p:nvPr>
            <p:ph type="dt" sz="half" idx="10"/>
          </p:nvPr>
        </p:nvSpPr>
        <p:spPr>
          <a:xfrm>
            <a:off x="7248128" y="4509121"/>
            <a:ext cx="2962672" cy="844203"/>
          </a:xfrm>
        </p:spPr>
        <p:txBody>
          <a:bodyPr/>
          <a:lstStyle/>
          <a:p>
            <a:pPr algn="ctr"/>
            <a:fld id="{92107897-198D-4E50-A9FE-81650A4817DE}" type="datetime10">
              <a:rPr lang="ru-RU" sz="4400">
                <a:solidFill>
                  <a:schemeClr val="tx2">
                    <a:lumMod val="50000"/>
                  </a:schemeClr>
                </a:solidFill>
                <a:effectLst>
                  <a:outerShdw blurRad="38100" dist="38100" dir="2700000" algn="tl">
                    <a:srgbClr val="000000">
                      <a:alpha val="43137"/>
                    </a:srgbClr>
                  </a:outerShdw>
                </a:effectLst>
                <a:latin typeface="Georgia" panose="02040502050405020303" pitchFamily="18" charset="0"/>
              </a:rPr>
              <a:pPr algn="ctr"/>
              <a:t>13:20</a:t>
            </a:fld>
            <a:endParaRPr lang="ru-RU" sz="4400" dirty="0">
              <a:solidFill>
                <a:schemeClr val="tx2">
                  <a:lumMod val="50000"/>
                </a:schemeClr>
              </a:solidFill>
              <a:effectLst>
                <a:outerShdw blurRad="38100" dist="38100" dir="2700000" algn="tl">
                  <a:srgbClr val="000000">
                    <a:alpha val="43137"/>
                  </a:srgbClr>
                </a:outerShdw>
              </a:effectLst>
              <a:latin typeface="Georgia" panose="02040502050405020303" pitchFamily="18" charset="0"/>
            </a:endParaRPr>
          </a:p>
        </p:txBody>
      </p:sp>
      <p:pic>
        <p:nvPicPr>
          <p:cNvPr id="8" name="Рисунок 7"/>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9132138" y="4797152"/>
            <a:ext cx="1272540" cy="1188720"/>
          </a:xfrm>
          <a:prstGeom prst="rect">
            <a:avLst/>
          </a:prstGeom>
        </p:spPr>
      </p:pic>
    </p:spTree>
    <p:extLst>
      <p:ext uri="{BB962C8B-B14F-4D97-AF65-F5344CB8AC3E}">
        <p14:creationId xmlns:p14="http://schemas.microsoft.com/office/powerpoint/2010/main" val="8392189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3059" y="362054"/>
            <a:ext cx="11454714" cy="6186309"/>
          </a:xfrm>
          <a:prstGeom prst="rect">
            <a:avLst/>
          </a:prstGeom>
          <a:solidFill>
            <a:schemeClr val="tx2">
              <a:lumMod val="20000"/>
              <a:lumOff val="80000"/>
            </a:schemeClr>
          </a:solidFill>
        </p:spPr>
        <p:txBody>
          <a:bodyPr wrap="square" rtlCol="0">
            <a:spAutoFit/>
          </a:bodyPr>
          <a:lstStyle/>
          <a:p>
            <a:r>
              <a:rPr lang="ru-RU" dirty="0"/>
              <a:t>…нельзя предавать отцов. Нельзя, иначе мы убьем сами себя, своих детей, свое будущее. Мы разорвем мир надвое, мы выроем пропасть между прошлым и настоящим, мы нарушим связь поколений, потому что нет на свете страшнее предательства, чем предательство своего </a:t>
            </a:r>
            <a:r>
              <a:rPr lang="ru-RU" dirty="0" smtClean="0"/>
              <a:t>отца.</a:t>
            </a:r>
            <a:r>
              <a:rPr lang="ru-RU" dirty="0"/>
              <a:t> </a:t>
            </a:r>
            <a:r>
              <a:rPr lang="ru-RU" dirty="0" smtClean="0"/>
              <a:t>           </a:t>
            </a:r>
            <a:r>
              <a:rPr lang="ru-RU" b="1" dirty="0" smtClean="0"/>
              <a:t>Борис </a:t>
            </a:r>
            <a:r>
              <a:rPr lang="ru-RU" b="1" dirty="0"/>
              <a:t>Львович Васильев</a:t>
            </a:r>
            <a:br>
              <a:rPr lang="ru-RU" b="1" dirty="0"/>
            </a:br>
            <a:r>
              <a:rPr lang="ru-RU" b="1" dirty="0" smtClean="0"/>
              <a:t>Се</a:t>
            </a:r>
            <a:r>
              <a:rPr lang="ru-RU" dirty="0" smtClean="0"/>
              <a:t>паратизм </a:t>
            </a:r>
            <a:r>
              <a:rPr lang="ru-RU" dirty="0"/>
              <a:t>поколений: каждое стареющее поколение старательно убеждает себя в неполноценности следующего, идущего ему на смену ради того, чтобы удержать свою самооценку на высочайшем уровне: Этот нынешний молодняк ничего не делает. Сплошная апатия. Вот мы выходили на улицу и протестовали. А они только ходят по магазинам и жалуются.  </a:t>
            </a:r>
            <a:r>
              <a:rPr lang="ru-RU" dirty="0" smtClean="0"/>
              <a:t>   </a:t>
            </a:r>
            <a:r>
              <a:rPr lang="ru-RU" b="1" dirty="0" smtClean="0"/>
              <a:t>Дуглас </a:t>
            </a:r>
            <a:r>
              <a:rPr lang="ru-RU" b="1" dirty="0" err="1"/>
              <a:t>Коупленд</a:t>
            </a:r>
            <a:r>
              <a:rPr lang="ru-RU" b="1" dirty="0"/>
              <a:t/>
            </a:r>
            <a:br>
              <a:rPr lang="ru-RU" b="1" dirty="0"/>
            </a:br>
            <a:r>
              <a:rPr lang="ru-RU" b="1" dirty="0" smtClean="0"/>
              <a:t>Вс</a:t>
            </a:r>
            <a:r>
              <a:rPr lang="ru-RU" dirty="0" smtClean="0"/>
              <a:t>е </a:t>
            </a:r>
            <a:r>
              <a:rPr lang="ru-RU" dirty="0"/>
              <a:t>они одинаковые, эти взрослые. И вовсе не сыновья, не дочери-подростки — иные. Мы не иные, мы просто молодые. Это теперешние взрослые не такие, как раньше: изо всех сил стремятся доказать, что еще молоды, примазываются, пытаются жить нашей жизнью. Глупо, безнадежно. Не могут они быть такими, как мы. Мы не хотим этого. Мы не хотим, чтобы они одевались, как мы, говорили, как мы, жили теми же интересами. Взрослые до того бездарно нам подражают — невозможно относиться к ним с </a:t>
            </a:r>
            <a:r>
              <a:rPr lang="ru-RU" dirty="0" smtClean="0"/>
              <a:t>уважением.                             </a:t>
            </a:r>
            <a:r>
              <a:rPr lang="ru-RU" b="1" dirty="0" smtClean="0"/>
              <a:t>Джон </a:t>
            </a:r>
            <a:r>
              <a:rPr lang="ru-RU" b="1" dirty="0"/>
              <a:t>Фаулз</a:t>
            </a:r>
            <a:br>
              <a:rPr lang="ru-RU" b="1" dirty="0"/>
            </a:br>
            <a:r>
              <a:rPr lang="ru-RU" b="1" dirty="0" smtClean="0"/>
              <a:t>Вз</a:t>
            </a:r>
            <a:r>
              <a:rPr lang="ru-RU" dirty="0" smtClean="0"/>
              <a:t>рослые</a:t>
            </a:r>
            <a:r>
              <a:rPr lang="ru-RU" dirty="0"/>
              <a:t> и дети — два разных народа, вот почему они всегда воюют между собой. Смотрите, они совсем не такие, как мы. Смотрите, мы совсем не такие, как </a:t>
            </a:r>
            <a:r>
              <a:rPr lang="ru-RU" dirty="0" smtClean="0"/>
              <a:t>они.        </a:t>
            </a:r>
            <a:r>
              <a:rPr lang="ru-RU" b="1" dirty="0" err="1" smtClean="0"/>
              <a:t>Рэй</a:t>
            </a:r>
            <a:r>
              <a:rPr lang="ru-RU" b="1" dirty="0" smtClean="0"/>
              <a:t> </a:t>
            </a:r>
            <a:r>
              <a:rPr lang="ru-RU" b="1" dirty="0" err="1"/>
              <a:t>Брэдбери</a:t>
            </a:r>
            <a:r>
              <a:rPr lang="ru-RU" dirty="0"/>
              <a:t/>
            </a:r>
            <a:br>
              <a:rPr lang="ru-RU" dirty="0"/>
            </a:br>
            <a:r>
              <a:rPr lang="ru-RU" dirty="0" smtClean="0"/>
              <a:t>Когда </a:t>
            </a:r>
            <a:r>
              <a:rPr lang="ru-RU" dirty="0"/>
              <a:t>мне было четырнадцать, мой отец был так глуп, что я с трудом переносил его; но когда мне исполнился двадцать один год, я был изумлен, насколько этот старый человек поумнел за последние семь лет. </a:t>
            </a:r>
            <a:r>
              <a:rPr lang="ru-RU" b="1" dirty="0"/>
              <a:t>Марк Твен.</a:t>
            </a:r>
            <a:endParaRPr lang="ru-RU" dirty="0"/>
          </a:p>
          <a:p>
            <a:pPr fontAlgn="t"/>
            <a:r>
              <a:rPr lang="ru-RU" dirty="0"/>
              <a:t> </a:t>
            </a:r>
            <a:r>
              <a:rPr lang="ru-RU" b="1" dirty="0" smtClean="0"/>
              <a:t>Ка</a:t>
            </a:r>
            <a:r>
              <a:rPr lang="ru-RU" dirty="0" smtClean="0"/>
              <a:t>ждому </a:t>
            </a:r>
            <a:r>
              <a:rPr lang="ru-RU" dirty="0"/>
              <a:t>поколению свойственно считать себя призванным переделать </a:t>
            </a:r>
            <a:r>
              <a:rPr lang="ru-RU" dirty="0" smtClean="0"/>
              <a:t>мир.     </a:t>
            </a:r>
            <a:r>
              <a:rPr lang="ru-RU" b="1" dirty="0" smtClean="0">
                <a:hlinkClick r:id="rId2"/>
              </a:rPr>
              <a:t>Альбер </a:t>
            </a:r>
            <a:r>
              <a:rPr lang="ru-RU" b="1" dirty="0">
                <a:hlinkClick r:id="rId2"/>
              </a:rPr>
              <a:t>Камю</a:t>
            </a:r>
            <a:br>
              <a:rPr lang="ru-RU" b="1" dirty="0">
                <a:hlinkClick r:id="rId2"/>
              </a:rPr>
            </a:br>
            <a:r>
              <a:rPr lang="ru-RU" dirty="0" smtClean="0"/>
              <a:t>До</a:t>
            </a:r>
            <a:r>
              <a:rPr lang="ru-RU" dirty="0"/>
              <a:t> твоего рождения твои родители не были такими скучными и неинтересными людьми, какими они кажутся тебе сейчас. Они стали такими, зарабатывая на твое беззаботное детство, стирая твою одежду и слушая твою бесконечную болтовню о том какой ты классный. Поэтому перед тем как отправляться спасать леса Амазонки от уничтожения жадным поколением твоих родителей, попытайся для начала привести в порядок свою комнату. </a:t>
            </a:r>
            <a:endParaRPr lang="ru-RU" dirty="0" smtClean="0"/>
          </a:p>
          <a:p>
            <a:pPr fontAlgn="t"/>
            <a:r>
              <a:rPr lang="ru-RU" dirty="0" smtClean="0"/>
              <a:t>                                                                                                              </a:t>
            </a:r>
            <a:r>
              <a:rPr lang="ru-RU" b="1" dirty="0" smtClean="0"/>
              <a:t>Билл </a:t>
            </a:r>
            <a:r>
              <a:rPr lang="ru-RU" b="1" dirty="0"/>
              <a:t>Гейтс</a:t>
            </a:r>
            <a:endParaRPr lang="ru-RU" dirty="0"/>
          </a:p>
        </p:txBody>
      </p:sp>
    </p:spTree>
    <p:extLst>
      <p:ext uri="{BB962C8B-B14F-4D97-AF65-F5344CB8AC3E}">
        <p14:creationId xmlns:p14="http://schemas.microsoft.com/office/powerpoint/2010/main" val="22027336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03189" y="185351"/>
            <a:ext cx="10550611" cy="988541"/>
          </a:xfrm>
          <a:blipFill>
            <a:blip r:embed="rId2" cstate="print"/>
            <a:tile tx="0" ty="0" sx="100000" sy="100000" flip="none" algn="tl"/>
          </a:blipFill>
        </p:spPr>
        <p:txBody>
          <a:bodyPr>
            <a:normAutofit/>
          </a:bodyPr>
          <a:lstStyle/>
          <a:p>
            <a:r>
              <a:rPr lang="ru-RU" sz="2400" dirty="0" smtClean="0"/>
              <a:t>1)«Век нынешний» и «</a:t>
            </a:r>
            <a:r>
              <a:rPr lang="ru-RU" sz="2400" dirty="0"/>
              <a:t>в</a:t>
            </a:r>
            <a:r>
              <a:rPr lang="ru-RU" sz="2400" dirty="0" smtClean="0"/>
              <a:t>ек минувший»: возможно ли согласие?</a:t>
            </a:r>
            <a:br>
              <a:rPr lang="ru-RU" sz="2400" dirty="0" smtClean="0"/>
            </a:br>
            <a:r>
              <a:rPr lang="ru-RU" sz="2400" dirty="0" smtClean="0"/>
              <a:t>2)«Век </a:t>
            </a:r>
            <a:r>
              <a:rPr lang="ru-RU" sz="2400" dirty="0"/>
              <a:t>нынешний» и «век минувший</a:t>
            </a:r>
            <a:r>
              <a:rPr lang="ru-RU" sz="2400" dirty="0" smtClean="0"/>
              <a:t>»: причины конфликта?</a:t>
            </a:r>
            <a:endParaRPr lang="ru-RU" sz="2400" dirty="0"/>
          </a:p>
        </p:txBody>
      </p:sp>
      <p:sp>
        <p:nvSpPr>
          <p:cNvPr id="3" name="Объект 2"/>
          <p:cNvSpPr>
            <a:spLocks noGrp="1"/>
          </p:cNvSpPr>
          <p:nvPr>
            <p:ph sz="half" idx="1"/>
          </p:nvPr>
        </p:nvSpPr>
        <p:spPr>
          <a:xfrm>
            <a:off x="271849" y="1692877"/>
            <a:ext cx="5747951" cy="5066268"/>
          </a:xfrm>
          <a:solidFill>
            <a:schemeClr val="accent6">
              <a:lumMod val="20000"/>
              <a:lumOff val="80000"/>
            </a:schemeClr>
          </a:solidFill>
        </p:spPr>
        <p:txBody>
          <a:bodyPr>
            <a:noAutofit/>
          </a:bodyPr>
          <a:lstStyle/>
          <a:p>
            <a:pPr marL="0" indent="0">
              <a:buNone/>
            </a:pPr>
            <a:r>
              <a:rPr lang="ru-RU" sz="1800" dirty="0" smtClean="0"/>
              <a:t>1)Определимся в понятиях «век нынешний» и «век минувший» - </a:t>
            </a:r>
            <a:r>
              <a:rPr lang="ru-RU" sz="1800" smtClean="0"/>
              <a:t>противопоставление эпох, </a:t>
            </a:r>
            <a:r>
              <a:rPr lang="ru-RU" sz="1800" dirty="0" smtClean="0"/>
              <a:t>поколений: а)возрастное противопоставление; </a:t>
            </a:r>
          </a:p>
          <a:p>
            <a:pPr marL="0" indent="0">
              <a:buNone/>
            </a:pPr>
            <a:r>
              <a:rPr lang="ru-RU" sz="1800" dirty="0" smtClean="0"/>
              <a:t>б) мировоззренческая, поведенческая разобщённость.</a:t>
            </a:r>
          </a:p>
          <a:p>
            <a:pPr marL="0" indent="0">
              <a:buNone/>
            </a:pPr>
            <a:r>
              <a:rPr lang="ru-RU" sz="1800" dirty="0" smtClean="0"/>
              <a:t>2)Формулируем тезис. Согласие, отсутствие конфронтации «отцов» и «детей» не просто возможно, но и плодотворно.</a:t>
            </a:r>
          </a:p>
          <a:p>
            <a:pPr marL="0" indent="0">
              <a:buNone/>
            </a:pPr>
            <a:r>
              <a:rPr lang="ru-RU" sz="1800" dirty="0" smtClean="0"/>
              <a:t>3)Ищем произведения, которые помогут аргументировать, раскрыть наш тезис: «Горе от ума» – доказательство «от противного»: согласие невозможно из-за нравственных и мировоззренческих «нестыковок».</a:t>
            </a:r>
          </a:p>
          <a:p>
            <a:pPr marL="0" indent="0">
              <a:buNone/>
            </a:pPr>
            <a:r>
              <a:rPr lang="ru-RU" sz="1800" dirty="0" smtClean="0"/>
              <a:t>«Капитанская дочка» (линия Петра Гринёва и Маши Мироновой, усвоивших наставления своих отцов и живущих в традициях любви и согласия), «Отцы и дети» (Сюжет Аркадия Кирсанова, который, следуя модным тенденциям, примкнул к нигилизму, понял чуждость идей нигилизма  и пошёл по пути «отцов») - прямое доказательство</a:t>
            </a:r>
            <a:endParaRPr lang="ru-RU" sz="1800" dirty="0"/>
          </a:p>
        </p:txBody>
      </p:sp>
      <p:sp>
        <p:nvSpPr>
          <p:cNvPr id="4" name="Объект 3"/>
          <p:cNvSpPr>
            <a:spLocks noGrp="1"/>
          </p:cNvSpPr>
          <p:nvPr>
            <p:ph sz="half" idx="2"/>
          </p:nvPr>
        </p:nvSpPr>
        <p:spPr>
          <a:xfrm>
            <a:off x="6277232" y="1692878"/>
            <a:ext cx="5548184" cy="5066268"/>
          </a:xfrm>
          <a:solidFill>
            <a:schemeClr val="accent2">
              <a:lumMod val="20000"/>
              <a:lumOff val="80000"/>
            </a:schemeClr>
          </a:solidFill>
        </p:spPr>
        <p:txBody>
          <a:bodyPr>
            <a:normAutofit fontScale="92500" lnSpcReduction="20000"/>
          </a:bodyPr>
          <a:lstStyle/>
          <a:p>
            <a:pPr marL="0" lvl="0" indent="0">
              <a:buNone/>
            </a:pPr>
            <a:r>
              <a:rPr lang="ru-RU" sz="1800" dirty="0">
                <a:solidFill>
                  <a:prstClr val="black"/>
                </a:solidFill>
              </a:rPr>
              <a:t>1)Определимся в понятиях «век нынешний» и «век минувший»: а)возрастное противопоставление; б) мировоззренческая разобщённость</a:t>
            </a:r>
            <a:r>
              <a:rPr lang="ru-RU" sz="1800" dirty="0" smtClean="0">
                <a:solidFill>
                  <a:prstClr val="black"/>
                </a:solidFill>
              </a:rPr>
              <a:t>.</a:t>
            </a:r>
          </a:p>
          <a:p>
            <a:pPr marL="0" lvl="0" indent="0">
              <a:buNone/>
            </a:pPr>
            <a:r>
              <a:rPr lang="ru-RU" sz="1800" dirty="0" smtClean="0">
                <a:solidFill>
                  <a:prstClr val="black"/>
                </a:solidFill>
              </a:rPr>
              <a:t>2)</a:t>
            </a:r>
            <a:r>
              <a:rPr lang="ru-RU" sz="1800" dirty="0" smtClean="0"/>
              <a:t>Формулируем </a:t>
            </a:r>
            <a:r>
              <a:rPr lang="ru-RU" sz="1800" dirty="0"/>
              <a:t>тезис. </a:t>
            </a:r>
            <a:r>
              <a:rPr lang="ru-RU" sz="1800" dirty="0" smtClean="0"/>
              <a:t>Причиной, а ,вернее, причинами конфликта могут быть непонимание, социальное неравенство, отдалённость людей друг от друга, неспособность уступить, оскудение любви, борьба против нового.</a:t>
            </a:r>
          </a:p>
          <a:p>
            <a:pPr marL="0" lvl="0" indent="0">
              <a:buNone/>
            </a:pPr>
            <a:r>
              <a:rPr lang="ru-RU" sz="1800" dirty="0" smtClean="0">
                <a:solidFill>
                  <a:prstClr val="black"/>
                </a:solidFill>
              </a:rPr>
              <a:t>3)Ищем произведения для доказательства основной мысли</a:t>
            </a:r>
          </a:p>
          <a:p>
            <a:pPr marL="0" lvl="0" indent="0">
              <a:buNone/>
            </a:pPr>
            <a:r>
              <a:rPr lang="ru-RU" sz="1800" dirty="0" smtClean="0">
                <a:solidFill>
                  <a:prstClr val="black"/>
                </a:solidFill>
              </a:rPr>
              <a:t>«Горе от ума» – социальный протест, инакомыслие  </a:t>
            </a:r>
            <a:r>
              <a:rPr lang="ru-RU" sz="1800" dirty="0" err="1" smtClean="0">
                <a:solidFill>
                  <a:prstClr val="black"/>
                </a:solidFill>
              </a:rPr>
              <a:t>гл.героя</a:t>
            </a:r>
            <a:r>
              <a:rPr lang="ru-RU" sz="1800" dirty="0" smtClean="0">
                <a:solidFill>
                  <a:prstClr val="black"/>
                </a:solidFill>
              </a:rPr>
              <a:t>, несогласие с принципами жизни «</a:t>
            </a:r>
            <a:r>
              <a:rPr lang="ru-RU" sz="1800" dirty="0" err="1">
                <a:solidFill>
                  <a:prstClr val="black"/>
                </a:solidFill>
              </a:rPr>
              <a:t>фамусовского</a:t>
            </a:r>
            <a:r>
              <a:rPr lang="ru-RU" sz="1800" dirty="0">
                <a:solidFill>
                  <a:prstClr val="black"/>
                </a:solidFill>
              </a:rPr>
              <a:t> общества»</a:t>
            </a:r>
            <a:r>
              <a:rPr lang="ru-RU" sz="1800" dirty="0" smtClean="0">
                <a:solidFill>
                  <a:prstClr val="black"/>
                </a:solidFill>
              </a:rPr>
              <a:t> (корысть, социальное размежевание в обществе (кумиры Максим Петрович, Кузьма Петрович), меркантилизм, служба «лицам, а не делу», боязнь просвещения, обновления, застой.  Разность мировоззрения стали причиной конфликта.</a:t>
            </a:r>
          </a:p>
          <a:p>
            <a:pPr marL="0" lvl="0" indent="0">
              <a:buNone/>
            </a:pPr>
            <a:r>
              <a:rPr lang="ru-RU" sz="1800" dirty="0" smtClean="0">
                <a:solidFill>
                  <a:prstClr val="black"/>
                </a:solidFill>
              </a:rPr>
              <a:t>И другая линия - нравственный, любовный конфликт из-за неспособности понять, уступить, пожалеть. Месть по отношению к близкому человеку, другу детства.</a:t>
            </a:r>
          </a:p>
          <a:p>
            <a:pPr marL="0" lvl="0" indent="0">
              <a:buNone/>
            </a:pPr>
            <a:r>
              <a:rPr lang="ru-RU" sz="1800" dirty="0" smtClean="0">
                <a:solidFill>
                  <a:prstClr val="black"/>
                </a:solidFill>
              </a:rPr>
              <a:t>«Отцы и дети». Линии Базаров – Кирсановы.</a:t>
            </a:r>
            <a:endParaRPr lang="ru-RU" sz="1800" dirty="0">
              <a:solidFill>
                <a:prstClr val="black"/>
              </a:solidFill>
            </a:endParaRPr>
          </a:p>
        </p:txBody>
      </p:sp>
      <p:sp>
        <p:nvSpPr>
          <p:cNvPr id="5" name="Овал 4"/>
          <p:cNvSpPr/>
          <p:nvPr/>
        </p:nvSpPr>
        <p:spPr>
          <a:xfrm>
            <a:off x="2730843" y="1173893"/>
            <a:ext cx="1087395" cy="51898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a:t>
            </a:r>
            <a:endParaRPr lang="ru-RU" dirty="0"/>
          </a:p>
        </p:txBody>
      </p:sp>
      <p:sp>
        <p:nvSpPr>
          <p:cNvPr id="6" name="Овал 5"/>
          <p:cNvSpPr/>
          <p:nvPr/>
        </p:nvSpPr>
        <p:spPr>
          <a:xfrm rot="10800000" flipV="1">
            <a:off x="8204881" y="1173893"/>
            <a:ext cx="1025611" cy="518984"/>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2</a:t>
            </a:r>
            <a:endParaRPr lang="ru-RU" dirty="0"/>
          </a:p>
        </p:txBody>
      </p:sp>
    </p:spTree>
    <p:extLst>
      <p:ext uri="{BB962C8B-B14F-4D97-AF65-F5344CB8AC3E}">
        <p14:creationId xmlns:p14="http://schemas.microsoft.com/office/powerpoint/2010/main" val="238070205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2874</TotalTime>
  <Words>7945</Words>
  <Application>Microsoft Office PowerPoint</Application>
  <PresentationFormat>Широкоэкранный</PresentationFormat>
  <Paragraphs>600</Paragraphs>
  <Slides>78</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78</vt:i4>
      </vt:variant>
    </vt:vector>
  </HeadingPairs>
  <TitlesOfParts>
    <vt:vector size="85" baseType="lpstr">
      <vt:lpstr>Arial</vt:lpstr>
      <vt:lpstr>Calibri</vt:lpstr>
      <vt:lpstr>Calibri Light</vt:lpstr>
      <vt:lpstr>Georgia</vt:lpstr>
      <vt:lpstr>Symbol</vt:lpstr>
      <vt:lpstr>Times New Roman</vt:lpstr>
      <vt:lpstr>Тема Office</vt:lpstr>
      <vt:lpstr>Презентация PowerPoint</vt:lpstr>
      <vt:lpstr>1. Отцы и дети Официальный комментарий:</vt:lpstr>
      <vt:lpstr>Универсальная литература: </vt:lpstr>
      <vt:lpstr>Пакет тем по направлению  «ОТЦЫ и ДЕТИ»</vt:lpstr>
      <vt:lpstr>Темы  «ОТЦЫ и ДЕТИ»</vt:lpstr>
      <vt:lpstr>Презентация PowerPoint</vt:lpstr>
      <vt:lpstr>Презентация PowerPoint</vt:lpstr>
      <vt:lpstr>Презентация PowerPoint</vt:lpstr>
      <vt:lpstr>1)«Век нынешний» и «век минувший»: возможно ли согласие? 2)«Век нынешний» и «век минувший»: причины конфликта?</vt:lpstr>
      <vt:lpstr>3) Неизбежен ли конфликт «отцов» и «детей»?</vt:lpstr>
      <vt:lpstr>Презентация PowerPoint</vt:lpstr>
      <vt:lpstr>Презентация PowerPoint</vt:lpstr>
      <vt:lpstr>Презентация PowerPoint</vt:lpstr>
      <vt:lpstr>Презентация PowerPoint</vt:lpstr>
      <vt:lpstr>Презентация PowerPoint</vt:lpstr>
      <vt:lpstr>2. Мечта и реальность Официальный комментарий:</vt:lpstr>
      <vt:lpstr>Презентация PowerPoint</vt:lpstr>
      <vt:lpstr>ЛИТЕРАТУРА к теме «Мечта и реальность»</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А. С. Пушкин. «Капитанская дочка»</vt:lpstr>
      <vt:lpstr>Презентация PowerPoint</vt:lpstr>
      <vt:lpstr>Презентация PowerPoint</vt:lpstr>
      <vt:lpstr>3. Месть и великодушие  Официальный комментарий:</vt:lpstr>
      <vt:lpstr>Толкование понятий</vt:lpstr>
      <vt:lpstr>Как можно раскрыть темы направления «МЕСТЬ и ВЕЛИКОДУШИЕ»</vt:lpstr>
      <vt:lpstr>Презентация PowerPoint</vt:lpstr>
      <vt:lpstr>Презентация PowerPoint</vt:lpstr>
      <vt:lpstr>МЕСТЬ</vt:lpstr>
      <vt:lpstr>СИНОНИМИЧЕСКИЙ РЯД:                 РЕЧЕВЫЕ КЛИШЕ:</vt:lpstr>
      <vt:lpstr>Какой бывает месть? Подбор эпитетов</vt:lpstr>
      <vt:lpstr>ВЕЛИКОДУШИЕ</vt:lpstr>
      <vt:lpstr>        СИНОНИМЫ              РЕЧЕВЫЕ КЛИШЕ             </vt:lpstr>
      <vt:lpstr>ТЕМЫ сочинений</vt:lpstr>
      <vt:lpstr>Презентация PowerPoint</vt:lpstr>
      <vt:lpstr>ЛИТЕРАТУРА</vt:lpstr>
      <vt:lpstr>Цитаты к направлению месть и великодушие</vt:lpstr>
      <vt:lpstr>Сочинение по цитате: Согласны ли вы со словами Франца Шуберта «Хочешь порадоваться мгновение — отомсти, хочешь радоваться всю жизнь — прости»?</vt:lpstr>
      <vt:lpstr>Технологическая карта занятия по направлению «Месть и великодушие»  1</vt:lpstr>
      <vt:lpstr>Технологическая карта занятия по направлению «Месть и великодушие»   2</vt:lpstr>
      <vt:lpstr>Технологическая карта занятия по направлению «Месть и великодушие»   3</vt:lpstr>
      <vt:lpstr>Технологическая карта занятия по направлению «Месть и великодушие»   4</vt:lpstr>
      <vt:lpstr>  Тренируем личностное понимание антиномичных понятий на одной из тем направления. Например: «Почему человеку иногда приходится делать выбор между местью и великодушием?» Оформим графически лист, своеобразный ШАБЛОН, который поможет практическому пошаговому освоению сопоставительных действий при написании ответа, осмыслению стратегии ответа. Сам текст учащиеся записывают в левой части листа.  </vt:lpstr>
      <vt:lpstr>ШАБЛОН 2</vt:lpstr>
      <vt:lpstr>ШАБЛОН 3</vt:lpstr>
      <vt:lpstr>ШАБЛОН 4</vt:lpstr>
      <vt:lpstr>Целиком шаблон выглядит так: это лист А4</vt:lpstr>
      <vt:lpstr>Презентация PowerPoint</vt:lpstr>
      <vt:lpstr>Презентация PowerPoint</vt:lpstr>
      <vt:lpstr>4. Искусство и ремесло</vt:lpstr>
      <vt:lpstr>Темы сочинений. Осуществим тематическон деление: а) Роль искусства в жизни человека; б) искусство и ремесло.</vt:lpstr>
      <vt:lpstr>Литература к теме ИСКУССТВО и РЕМЕСЛО</vt:lpstr>
      <vt:lpstr>Презентация PowerPoint</vt:lpstr>
      <vt:lpstr>Презентация PowerPoint</vt:lpstr>
      <vt:lpstr>Впишите в табличные фреймы тезисный материал, соответствующий теме. Этот материал можно сопоставлять по сходству или различию?</vt:lpstr>
      <vt:lpstr>Презентация PowerPoint</vt:lpstr>
      <vt:lpstr>Презентация PowerPoint</vt:lpstr>
      <vt:lpstr>Презентация PowerPoint</vt:lpstr>
      <vt:lpstr> 5. Доброта и жестокость Официальная информация: </vt:lpstr>
      <vt:lpstr>Литература к теме ДОБРОТА и ЖЕСТОКОСТЬ</vt:lpstr>
      <vt:lpstr>ТЕМЫ :  </vt:lpstr>
      <vt:lpstr>ТЕМЫ:</vt:lpstr>
      <vt:lpstr>Презентация PowerPoint</vt:lpstr>
      <vt:lpstr>Напишем, используя предложенный выше шаблон, сочинение-характеристику «Какими качествами обладает добрый человек?»</vt:lpstr>
      <vt:lpstr>Презентация PowerPoint</vt:lpstr>
      <vt:lpstr>Презентация PowerPoint</vt:lpstr>
      <vt:lpstr> Ещё один тренинг написания сочинения-сопоставления: «Доброта – это проявление силы или слабости?» </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ИТОГОВОЕ СОЧИНЕНИЕ</dc:title>
  <dc:creator>user</dc:creator>
  <cp:lastModifiedBy>user</cp:lastModifiedBy>
  <cp:revision>134</cp:revision>
  <dcterms:created xsi:type="dcterms:W3CDTF">2018-09-05T05:40:54Z</dcterms:created>
  <dcterms:modified xsi:type="dcterms:W3CDTF">2018-10-20T10:21:26Z</dcterms:modified>
</cp:coreProperties>
</file>